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0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E2-F45D-426E-85AE-B5470AA8A3CD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37FC-8794-44B9-930B-15ABBFFF8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3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E2-F45D-426E-85AE-B5470AA8A3CD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37FC-8794-44B9-930B-15ABBFFF8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5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E2-F45D-426E-85AE-B5470AA8A3CD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37FC-8794-44B9-930B-15ABBFFF8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E2-F45D-426E-85AE-B5470AA8A3CD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37FC-8794-44B9-930B-15ABBFFF8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2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E2-F45D-426E-85AE-B5470AA8A3CD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37FC-8794-44B9-930B-15ABBFFF8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2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E2-F45D-426E-85AE-B5470AA8A3CD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37FC-8794-44B9-930B-15ABBFFF8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E2-F45D-426E-85AE-B5470AA8A3CD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37FC-8794-44B9-930B-15ABBFFF8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77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E2-F45D-426E-85AE-B5470AA8A3CD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37FC-8794-44B9-930B-15ABBFFF8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4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E2-F45D-426E-85AE-B5470AA8A3CD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37FC-8794-44B9-930B-15ABBFFF8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0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E2-F45D-426E-85AE-B5470AA8A3CD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37FC-8794-44B9-930B-15ABBFFF8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7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E2-F45D-426E-85AE-B5470AA8A3CD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37FC-8794-44B9-930B-15ABBFFF8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2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3BFE2-F45D-426E-85AE-B5470AA8A3CD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B37FC-8794-44B9-930B-15ABBFFF8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8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695575" y="2664994"/>
            <a:ext cx="9496425" cy="4193005"/>
          </a:xfrm>
          <a:solidFill>
            <a:srgbClr val="92D050"/>
          </a:solidFill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64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Making Scholarly Journals more Reliable Sources of Information for Non-Science Audiences in a Pandemic</a:t>
            </a:r>
          </a:p>
          <a:p>
            <a:pPr>
              <a:lnSpc>
                <a:spcPct val="120000"/>
              </a:lnSpc>
            </a:pPr>
            <a:r>
              <a:rPr lang="en-US" sz="5800" b="1" i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By;</a:t>
            </a:r>
          </a:p>
          <a:p>
            <a:pPr>
              <a:lnSpc>
                <a:spcPct val="120000"/>
              </a:lnSpc>
            </a:pPr>
            <a:endParaRPr lang="en-US" sz="4300" b="1" i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n-US" sz="58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Mohammed </a:t>
            </a:r>
            <a:r>
              <a:rPr lang="en-US" sz="5800" b="1" dirty="0" err="1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Aliyu</a:t>
            </a:r>
            <a:r>
              <a:rPr lang="en-US" sz="58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Paiko</a:t>
            </a:r>
            <a:r>
              <a:rPr lang="en-US" sz="58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PhD</a:t>
            </a:r>
          </a:p>
          <a:p>
            <a:r>
              <a:rPr lang="en-US" sz="5800" i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Academic Editor, </a:t>
            </a:r>
            <a:r>
              <a:rPr lang="en-US" sz="5800" i="1" dirty="0" err="1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Hindawi</a:t>
            </a:r>
            <a:endParaRPr lang="en-US" sz="5800" i="1" dirty="0" smtClean="0">
              <a:solidFill>
                <a:srgbClr val="0070C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cs typeface="Times New Roman" panose="02020603050405020304" pitchFamily="18" charset="0"/>
            </a:endParaRPr>
          </a:p>
          <a:p>
            <a:r>
              <a:rPr lang="en-US" sz="5100" i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Paper Presentation @ ACSE Virtual Conference, 21</a:t>
            </a:r>
            <a:r>
              <a:rPr lang="en-US" sz="5100" i="1" baseline="30000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st</a:t>
            </a:r>
            <a:r>
              <a:rPr lang="en-US" sz="5100" i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August 2021</a:t>
            </a:r>
            <a:endParaRPr lang="en-US" sz="5100" i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9039" y="0"/>
            <a:ext cx="2863516" cy="2633012"/>
          </a:xfrm>
          <a:prstGeom prst="rect">
            <a:avLst/>
          </a:prstGeom>
        </p:spPr>
      </p:pic>
      <p:sp>
        <p:nvSpPr>
          <p:cNvPr id="2" name="AutoShape 2" descr="5 reasons the world needs WHO, to fight the COVID-19 pandemic | | UN Ne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31981"/>
            <a:ext cx="7808494" cy="26969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33012"/>
            <a:ext cx="269557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4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ource of information about COVID-19 pandemic for health professionals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26" y="0"/>
            <a:ext cx="9503850" cy="626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="" xmlns:a16="http://schemas.microsoft.com/office/drawing/2014/main" id="{2609C4B6-100E-471D-9419-6F32159BE4FF}"/>
              </a:ext>
            </a:extLst>
          </p:cNvPr>
          <p:cNvSpPr txBox="1">
            <a:spLocks/>
          </p:cNvSpPr>
          <p:nvPr/>
        </p:nvSpPr>
        <p:spPr>
          <a:xfrm>
            <a:off x="1" y="6265572"/>
            <a:ext cx="10733648" cy="5924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Social media also among the Reliable in Africa</a:t>
            </a:r>
            <a:endParaRPr lang="en-US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144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uring The Pandemic, Empathetic Brands Build Trust With Wary Consumers -  BPI - The destination for everything process rel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01" y="1228894"/>
            <a:ext cx="7039807" cy="347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nmobi - Reports, Statistics &amp;amp; Marketing Trends | Insider Intellig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764" y="846055"/>
            <a:ext cx="447675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2609C4B6-100E-471D-9419-6F32159BE4FF}"/>
              </a:ext>
            </a:extLst>
          </p:cNvPr>
          <p:cNvSpPr txBox="1">
            <a:spLocks/>
          </p:cNvSpPr>
          <p:nvPr/>
        </p:nvSpPr>
        <p:spPr>
          <a:xfrm>
            <a:off x="1" y="6265572"/>
            <a:ext cx="10733648" cy="5924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Scholarly Journals NOT among Reliable sources of Info.</a:t>
            </a:r>
            <a:endParaRPr lang="en-US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63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ill the pandemic permanently alter scientific publishin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40" y="156412"/>
            <a:ext cx="6247356" cy="336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ow swamped preprint servers are blocking bad coronavirus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250" y="2992983"/>
            <a:ext cx="6480372" cy="327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2609C4B6-100E-471D-9419-6F32159BE4FF}"/>
              </a:ext>
            </a:extLst>
          </p:cNvPr>
          <p:cNvSpPr txBox="1">
            <a:spLocks/>
          </p:cNvSpPr>
          <p:nvPr/>
        </p:nvSpPr>
        <p:spPr>
          <a:xfrm>
            <a:off x="1" y="6265572"/>
            <a:ext cx="9312441" cy="5924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Adoption of PREPRINTS as simple, RAPID strategy … </a:t>
            </a:r>
            <a:endParaRPr lang="en-US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16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reprints bring &amp;#39;firehose&amp;#39; of outbreak data |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312" y="102018"/>
            <a:ext cx="6657975" cy="59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="" xmlns:a16="http://schemas.microsoft.com/office/drawing/2014/main" id="{2609C4B6-100E-471D-9419-6F32159BE4FF}"/>
              </a:ext>
            </a:extLst>
          </p:cNvPr>
          <p:cNvSpPr txBox="1">
            <a:spLocks/>
          </p:cNvSpPr>
          <p:nvPr/>
        </p:nvSpPr>
        <p:spPr>
          <a:xfrm>
            <a:off x="1" y="6265572"/>
            <a:ext cx="11863136" cy="5924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PREPRINTS also increase Publication Rates &amp; become Reliable sources </a:t>
            </a:r>
            <a:endParaRPr lang="en-US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80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5 lasting changes from the COVID-19 pandemic - ABC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Thank you for your Attantion Stock Vector | Adobe 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253" y="3352894"/>
            <a:ext cx="4094747" cy="350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19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 reasons the world needs WHO, to fight the COVID-19 pandemic | | UN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6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01B84C64-8357-4ADD-86C0-F3743C4972CF}"/>
              </a:ext>
            </a:extLst>
          </p:cNvPr>
          <p:cNvSpPr txBox="1">
            <a:spLocks/>
          </p:cNvSpPr>
          <p:nvPr/>
        </p:nvSpPr>
        <p:spPr>
          <a:xfrm>
            <a:off x="0" y="3308683"/>
            <a:ext cx="6268453" cy="3573379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 smtClean="0">
                <a:solidFill>
                  <a:prstClr val="black"/>
                </a:solidFill>
                <a:latin typeface="3ds Condensed" panose="02000503020000020004" pitchFamily="2" charset="0"/>
              </a:rPr>
              <a:t>OUTLINE OF DISCUSSION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 smtClean="0">
                <a:solidFill>
                  <a:prstClr val="black"/>
                </a:solidFill>
                <a:latin typeface="3ds Condensed" panose="02000503020000020004" pitchFamily="2" charset="0"/>
              </a:rPr>
              <a:t>Introduction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 smtClean="0">
                <a:solidFill>
                  <a:prstClr val="black"/>
                </a:solidFill>
                <a:latin typeface="3ds Condensed" panose="02000503020000020004" pitchFamily="2" charset="0"/>
              </a:rPr>
              <a:t>Panic</a:t>
            </a:r>
            <a:r>
              <a:rPr lang="en-US" sz="3600" dirty="0" smtClean="0">
                <a:solidFill>
                  <a:prstClr val="black"/>
                </a:solidFill>
                <a:latin typeface="3ds Condensed" panose="02000503020000020004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3ds Condensed" panose="02000503020000020004" pitchFamily="2" charset="0"/>
              </a:rPr>
              <a:t>&amp; Drama of COVID-19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 smtClean="0">
                <a:solidFill>
                  <a:prstClr val="black"/>
                </a:solidFill>
                <a:latin typeface="3ds Condensed" panose="02000503020000020004" pitchFamily="2" charset="0"/>
              </a:rPr>
              <a:t>Information Sharing;</a:t>
            </a:r>
          </a:p>
          <a:p>
            <a:pPr marL="1371600" lvl="2" indent="-457200" algn="l">
              <a:buFont typeface="+mj-lt"/>
              <a:buAutoNum type="arabicPeriod"/>
            </a:pPr>
            <a:r>
              <a:rPr lang="en-US" sz="3000" smtClean="0">
                <a:solidFill>
                  <a:prstClr val="black"/>
                </a:solidFill>
                <a:latin typeface="3ds Condensed" panose="02000503020000020004" pitchFamily="2" charset="0"/>
              </a:rPr>
              <a:t>WHO</a:t>
            </a:r>
            <a:endParaRPr lang="en-US" sz="3000" dirty="0" smtClean="0">
              <a:solidFill>
                <a:prstClr val="black"/>
              </a:solidFill>
              <a:latin typeface="3ds Condensed" panose="02000503020000020004" pitchFamily="2" charset="0"/>
            </a:endParaRPr>
          </a:p>
          <a:p>
            <a:pPr marL="1371600" lvl="2" indent="-457200" algn="l">
              <a:buFont typeface="+mj-lt"/>
              <a:buAutoNum type="arabicPeriod"/>
            </a:pPr>
            <a:r>
              <a:rPr lang="en-US" sz="3000" dirty="0" smtClean="0">
                <a:solidFill>
                  <a:prstClr val="black"/>
                </a:solidFill>
                <a:latin typeface="3ds Condensed" panose="02000503020000020004" pitchFamily="2" charset="0"/>
              </a:rPr>
              <a:t>National Health Institutions</a:t>
            </a:r>
          </a:p>
          <a:p>
            <a:pPr marL="1371600" lvl="2" indent="-457200" algn="l">
              <a:buFont typeface="+mj-lt"/>
              <a:buAutoNum type="arabicPeriod"/>
            </a:pPr>
            <a:r>
              <a:rPr lang="en-US" sz="3000" dirty="0" smtClean="0">
                <a:solidFill>
                  <a:prstClr val="black"/>
                </a:solidFill>
                <a:latin typeface="3ds Condensed" panose="02000503020000020004" pitchFamily="2" charset="0"/>
              </a:rPr>
              <a:t>Social Media Vs. Scholarly Publication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 smtClean="0">
                <a:solidFill>
                  <a:prstClr val="black"/>
                </a:solidFill>
                <a:latin typeface="3ds Condensed" panose="02000503020000020004" pitchFamily="2" charset="0"/>
              </a:rPr>
              <a:t>Adjusting Scholarly Publications</a:t>
            </a:r>
            <a:endParaRPr lang="en-US" sz="4200" dirty="0" smtClean="0">
              <a:solidFill>
                <a:prstClr val="black"/>
              </a:solidFill>
              <a:latin typeface="3ds Condensed" panose="02000503020000020004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 smtClean="0">
                <a:solidFill>
                  <a:prstClr val="black"/>
                </a:solidFill>
                <a:latin typeface="3ds Condensed" panose="02000503020000020004" pitchFamily="2" charset="0"/>
              </a:rPr>
              <a:t>Conclusions</a:t>
            </a:r>
            <a:endParaRPr lang="en-GB" sz="3600" dirty="0" smtClean="0">
              <a:solidFill>
                <a:prstClr val="black"/>
              </a:solidFill>
              <a:latin typeface="3ds Condensed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37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006" y="0"/>
            <a:ext cx="5995994" cy="4133621"/>
          </a:xfrm>
          <a:prstGeom prst="rect">
            <a:avLst/>
          </a:prstGeom>
        </p:spPr>
      </p:pic>
      <p:pic>
        <p:nvPicPr>
          <p:cNvPr id="3074" name="Picture 2" descr="Shanghai Airport Isolates, Tests 17,700 Staff After 5 COVID-19 Ca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6006" cy="413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 PICTURE AND ITS STORY Witnessing COVID chaos in India&amp;#39;s hospitals,  graveyards and crematoriums | Reut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619600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haos in India during coronavirus lockdown | Reuters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75" y="3657600"/>
            <a:ext cx="6032425" cy="314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2609C4B6-100E-471D-9419-6F32159BE4F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485021" cy="5924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Introduction: Covid-19 PANIC..</a:t>
            </a:r>
            <a:endParaRPr lang="en-US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5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ronavirus, &amp;#39;Plandemic&amp;#39; and the seven traits of conspiratorial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9"/>
            <a:ext cx="12192000" cy="685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="" xmlns:a16="http://schemas.microsoft.com/office/drawing/2014/main" id="{2609C4B6-100E-471D-9419-6F32159BE4F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485021" cy="5924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Birthed </a:t>
            </a:r>
            <a:r>
              <a:rPr lang="en-GB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Conspiratorial Thinking..</a:t>
            </a:r>
            <a:endParaRPr lang="en-US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81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ronavirus diary - Part 28 | The Guardian Nigeria News - Nigeria and World  News — Opinion — The Guardian Nigeria News – Nigeria and World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57071" cy="383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ow Joe Biden could issue a national mask mandate — Quart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71" y="0"/>
            <a:ext cx="5703590" cy="383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outh African President Cyril Ramaphosa mocked over face mask struggles -  BBC Ne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28057"/>
            <a:ext cx="6457071" cy="322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Wear face masks to avert another lockdown, Presidency war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71" y="3628057"/>
            <a:ext cx="5734930" cy="322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2609C4B6-100E-471D-9419-6F32159BE4FF}"/>
              </a:ext>
            </a:extLst>
          </p:cNvPr>
          <p:cNvSpPr txBox="1">
            <a:spLocks/>
          </p:cNvSpPr>
          <p:nvPr/>
        </p:nvSpPr>
        <p:spPr>
          <a:xfrm>
            <a:off x="2234171" y="3245416"/>
            <a:ext cx="7920111" cy="5924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To War of MASKS…and how to Wear it. </a:t>
            </a:r>
            <a:endParaRPr lang="en-US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388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igeria: Lagos kicks off Covid vaccination | Africa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295" y="0"/>
            <a:ext cx="6311704" cy="400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agos receives another 57,000 doses of AstraZeneca vacc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80295" cy="400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ersons with Disabilities and Access to COVID-19 vaccination |  International Disability Alli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52579" y="4008670"/>
            <a:ext cx="7071360" cy="284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2609C4B6-100E-471D-9419-6F32159BE4FF}"/>
              </a:ext>
            </a:extLst>
          </p:cNvPr>
          <p:cNvSpPr txBox="1">
            <a:spLocks/>
          </p:cNvSpPr>
          <p:nvPr/>
        </p:nvSpPr>
        <p:spPr>
          <a:xfrm>
            <a:off x="1" y="6265572"/>
            <a:ext cx="7230794" cy="5924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Then…HUNT for Vaccine(s)? </a:t>
            </a:r>
            <a:endParaRPr lang="en-US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294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OVID-19: Nigeria&amp;#39;s cases surge again, as infections contract in Lag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129" y="2718078"/>
            <a:ext cx="6761871" cy="413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bout Us - IHV NIGERIA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75717" cy="410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2609C4B6-100E-471D-9419-6F32159BE4FF}"/>
              </a:ext>
            </a:extLst>
          </p:cNvPr>
          <p:cNvSpPr txBox="1">
            <a:spLocks/>
          </p:cNvSpPr>
          <p:nvPr/>
        </p:nvSpPr>
        <p:spPr>
          <a:xfrm>
            <a:off x="0" y="6265572"/>
            <a:ext cx="7230793" cy="5924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But Scientific Research went on.. </a:t>
            </a:r>
            <a:endParaRPr lang="en-US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841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earch Article: “Daily Growth Rate of Scientific Production on Covid-19.  Analysis in Databases and Open Access Repositories” | LJ INFOdoc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6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="" xmlns:a16="http://schemas.microsoft.com/office/drawing/2014/main" id="{2609C4B6-100E-471D-9419-6F32159BE4FF}"/>
              </a:ext>
            </a:extLst>
          </p:cNvPr>
          <p:cNvSpPr txBox="1">
            <a:spLocks/>
          </p:cNvSpPr>
          <p:nvPr/>
        </p:nvSpPr>
        <p:spPr>
          <a:xfrm>
            <a:off x="1" y="6265572"/>
            <a:ext cx="9200270" cy="5924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>
                <a:solidFill>
                  <a:prstClr val="black"/>
                </a:solidFill>
                <a:latin typeface="Book Antiqua" panose="02040602050305030304" pitchFamily="18" charset="0"/>
              </a:rPr>
              <a:t>L</a:t>
            </a:r>
            <a:r>
              <a:rPr lang="en-GB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ed to BOOM! of Scientific Research Papers. </a:t>
            </a:r>
            <a:endParaRPr lang="en-US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941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LOS ONE: Healthcare workers&amp;#39; knowledge, preparedness, counselling  practices, and perceived barriers to confront COVID-19: A cross-sectional  study from a war-torn country, Ye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04" y="223056"/>
            <a:ext cx="10986868" cy="590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="" xmlns:a16="http://schemas.microsoft.com/office/drawing/2014/main" id="{2609C4B6-100E-471D-9419-6F32159BE4FF}"/>
              </a:ext>
            </a:extLst>
          </p:cNvPr>
          <p:cNvSpPr txBox="1">
            <a:spLocks/>
          </p:cNvSpPr>
          <p:nvPr/>
        </p:nvSpPr>
        <p:spPr>
          <a:xfrm>
            <a:off x="0" y="6265572"/>
            <a:ext cx="12191999" cy="5924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Social media more Reliable by even Medical Personnel </a:t>
            </a:r>
            <a:endParaRPr lang="en-US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695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12095</TotalTime>
  <Words>141</Words>
  <Application>Microsoft Office PowerPoint</Application>
  <PresentationFormat>Widescreen</PresentationFormat>
  <Paragraphs>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3ds Condensed</vt:lpstr>
      <vt:lpstr>Arial</vt:lpstr>
      <vt:lpstr>Book Antiqua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Prof. Aliyu.M.Paiko</dc:creator>
  <cp:lastModifiedBy>Prof. Aliyu.M.Paiko</cp:lastModifiedBy>
  <cp:revision>49</cp:revision>
  <dcterms:created xsi:type="dcterms:W3CDTF">2021-08-10T08:35:50Z</dcterms:created>
  <dcterms:modified xsi:type="dcterms:W3CDTF">2021-08-20T14:16:08Z</dcterms:modified>
</cp:coreProperties>
</file>