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7" r:id="rId4"/>
    <p:sldId id="266" r:id="rId5"/>
    <p:sldId id="269" r:id="rId6"/>
    <p:sldId id="265" r:id="rId7"/>
    <p:sldId id="264" r:id="rId8"/>
    <p:sldId id="263" r:id="rId9"/>
    <p:sldId id="262" r:id="rId10"/>
    <p:sldId id="261" r:id="rId11"/>
    <p:sldId id="258" r:id="rId12"/>
    <p:sldId id="259" r:id="rId13"/>
    <p:sldId id="268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224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836" y="74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Publications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Sheet1!$B$2:$B$7</c:f>
              <c:numCache>
                <c:formatCode>#,##0</c:formatCode>
                <c:ptCount val="6"/>
                <c:pt idx="0">
                  <c:v>4345407</c:v>
                </c:pt>
                <c:pt idx="1">
                  <c:v>4561794</c:v>
                </c:pt>
                <c:pt idx="2">
                  <c:v>4967869</c:v>
                </c:pt>
                <c:pt idx="3">
                  <c:v>5316588</c:v>
                </c:pt>
                <c:pt idx="4">
                  <c:v>5731845</c:v>
                </c:pt>
                <c:pt idx="5">
                  <c:v>6331484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8C-44B2-998E-2D8148113E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18625680"/>
        <c:axId val="1718629424"/>
      </c:lineChart>
      <c:catAx>
        <c:axId val="171862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8629424"/>
        <c:crosses val="autoZero"/>
        <c:auto val="1"/>
        <c:lblAlgn val="ctr"/>
        <c:lblOffset val="100"/>
        <c:noMultiLvlLbl val="0"/>
      </c:catAx>
      <c:valAx>
        <c:axId val="1718629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862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544254884806066"/>
          <c:y val="0.900976849362492"/>
          <c:w val="0.32275687761252059"/>
          <c:h val="7.65722619564977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C65303-68BB-4C06-BD94-9C3C3A63B58C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467BC52-B1D2-42F1-8471-D9B296B4F6A7}">
      <dgm:prSet phldrT="[Text]" custT="1"/>
      <dgm:spPr/>
      <dgm:t>
        <a:bodyPr/>
        <a:lstStyle/>
        <a:p>
          <a:pPr algn="l"/>
          <a:r>
            <a:rPr lang="en-US" sz="1800" dirty="0" smtClean="0"/>
            <a:t>AI is becoming a noticeable sensation also in scholarly and academic publishing.</a:t>
          </a:r>
          <a:endParaRPr lang="en-US" sz="1800" dirty="0"/>
        </a:p>
      </dgm:t>
    </dgm:pt>
    <dgm:pt modelId="{7CCBB0E7-5819-48A7-AB7A-C1AA904DA30B}" type="parTrans" cxnId="{EEED231F-F90F-4B6B-B90C-9742DA34B4AD}">
      <dgm:prSet/>
      <dgm:spPr/>
      <dgm:t>
        <a:bodyPr/>
        <a:lstStyle/>
        <a:p>
          <a:endParaRPr lang="en-US" sz="1800"/>
        </a:p>
      </dgm:t>
    </dgm:pt>
    <dgm:pt modelId="{967B83C0-5346-46D0-A366-5C878D67C795}" type="sibTrans" cxnId="{EEED231F-F90F-4B6B-B90C-9742DA34B4AD}">
      <dgm:prSet/>
      <dgm:spPr/>
      <dgm:t>
        <a:bodyPr/>
        <a:lstStyle/>
        <a:p>
          <a:endParaRPr lang="en-US" sz="1800"/>
        </a:p>
      </dgm:t>
    </dgm:pt>
    <dgm:pt modelId="{1C175161-4CB3-4DD8-9931-E97E20223C15}">
      <dgm:prSet phldrT="[Text]" custT="1"/>
      <dgm:spPr/>
      <dgm:t>
        <a:bodyPr/>
        <a:lstStyle/>
        <a:p>
          <a:pPr algn="l"/>
          <a:r>
            <a:rPr lang="en-US" sz="1800" dirty="0" smtClean="0"/>
            <a:t>AI-based algorithms may help redefine the role of science communication experts in the years to come.</a:t>
          </a:r>
          <a:endParaRPr lang="en-US" sz="1800" dirty="0"/>
        </a:p>
      </dgm:t>
    </dgm:pt>
    <dgm:pt modelId="{81547212-F21E-4B8A-A196-70B5C5D86A61}" type="parTrans" cxnId="{4D537D28-D774-4117-A2EA-0A8A2D3B997F}">
      <dgm:prSet/>
      <dgm:spPr/>
      <dgm:t>
        <a:bodyPr/>
        <a:lstStyle/>
        <a:p>
          <a:endParaRPr lang="en-US" sz="1800"/>
        </a:p>
      </dgm:t>
    </dgm:pt>
    <dgm:pt modelId="{BAD7863F-58BC-4B57-A26E-780584601233}" type="sibTrans" cxnId="{4D537D28-D774-4117-A2EA-0A8A2D3B997F}">
      <dgm:prSet/>
      <dgm:spPr/>
      <dgm:t>
        <a:bodyPr/>
        <a:lstStyle/>
        <a:p>
          <a:endParaRPr lang="en-US" sz="1800"/>
        </a:p>
      </dgm:t>
    </dgm:pt>
    <dgm:pt modelId="{2E0010DD-B12D-49B2-A244-3E62790A7901}">
      <dgm:prSet phldrT="[Text]" custT="1"/>
      <dgm:spPr/>
      <dgm:t>
        <a:bodyPr/>
        <a:lstStyle/>
        <a:p>
          <a:pPr algn="l"/>
          <a:r>
            <a:rPr lang="en-US" sz="1800" dirty="0" smtClean="0"/>
            <a:t>There are various AI-based product choices for scholarly publishing.</a:t>
          </a:r>
          <a:endParaRPr lang="en-US" sz="1800" dirty="0"/>
        </a:p>
      </dgm:t>
    </dgm:pt>
    <dgm:pt modelId="{984156EE-0EB0-43C9-804A-4510E8210258}" type="parTrans" cxnId="{2C4E69CA-AF6B-4EEC-A0B2-CBA97482F443}">
      <dgm:prSet/>
      <dgm:spPr/>
      <dgm:t>
        <a:bodyPr/>
        <a:lstStyle/>
        <a:p>
          <a:endParaRPr lang="en-US" sz="1800"/>
        </a:p>
      </dgm:t>
    </dgm:pt>
    <dgm:pt modelId="{765FB1AE-FB7F-4CAC-8ECC-7AA0BFD18D26}" type="sibTrans" cxnId="{2C4E69CA-AF6B-4EEC-A0B2-CBA97482F443}">
      <dgm:prSet/>
      <dgm:spPr/>
      <dgm:t>
        <a:bodyPr/>
        <a:lstStyle/>
        <a:p>
          <a:endParaRPr lang="en-US" sz="1800"/>
        </a:p>
      </dgm:t>
    </dgm:pt>
    <dgm:pt modelId="{CE03A445-6261-42EE-ABBA-7DF9C0B75DB1}">
      <dgm:prSet phldrT="[Text]" custT="1"/>
      <dgm:spPr/>
      <dgm:t>
        <a:bodyPr/>
        <a:lstStyle/>
        <a:p>
          <a:pPr algn="l"/>
          <a:r>
            <a:rPr lang="en-US" sz="1800" dirty="0" smtClean="0"/>
            <a:t>State of AI 2020 Report: COVID-19 pandemic has not prevented high-performing organizations from investing in AI.</a:t>
          </a:r>
          <a:endParaRPr lang="en-US" sz="1800" dirty="0"/>
        </a:p>
      </dgm:t>
    </dgm:pt>
    <dgm:pt modelId="{CE729FB4-24AC-4037-A35D-490D2DE2BF2D}" type="parTrans" cxnId="{A19F58B5-BE22-4C02-86F9-5A51769AF9FB}">
      <dgm:prSet/>
      <dgm:spPr/>
      <dgm:t>
        <a:bodyPr/>
        <a:lstStyle/>
        <a:p>
          <a:endParaRPr lang="en-US" sz="1800"/>
        </a:p>
      </dgm:t>
    </dgm:pt>
    <dgm:pt modelId="{DEFFA9D2-7E57-48B7-87BF-02C12DB6F074}" type="sibTrans" cxnId="{A19F58B5-BE22-4C02-86F9-5A51769AF9FB}">
      <dgm:prSet/>
      <dgm:spPr/>
      <dgm:t>
        <a:bodyPr/>
        <a:lstStyle/>
        <a:p>
          <a:endParaRPr lang="en-US" sz="1800"/>
        </a:p>
      </dgm:t>
    </dgm:pt>
    <dgm:pt modelId="{045A4F5B-8687-4EF7-8C87-8330C15DCD32}" type="pres">
      <dgm:prSet presAssocID="{1EC65303-68BB-4C06-BD94-9C3C3A63B58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8E8B32-CED5-42F9-978B-59BDD54E0FD5}" type="pres">
      <dgm:prSet presAssocID="{F467BC52-B1D2-42F1-8471-D9B296B4F6A7}" presName="composite" presStyleCnt="0"/>
      <dgm:spPr/>
    </dgm:pt>
    <dgm:pt modelId="{1EFA0DF3-6842-4DA6-82E2-F7CA7037C3C6}" type="pres">
      <dgm:prSet presAssocID="{F467BC52-B1D2-42F1-8471-D9B296B4F6A7}" presName="imgShp" presStyleLbl="fgImgPlace1" presStyleIdx="0" presStyleCnt="4" custLinFactX="-12023" custLinFactNeighborX="-100000" custLinFactNeighborY="3045"/>
      <dgm:spPr/>
    </dgm:pt>
    <dgm:pt modelId="{B5F32550-7387-4796-B00C-B0A26FD223F1}" type="pres">
      <dgm:prSet presAssocID="{F467BC52-B1D2-42F1-8471-D9B296B4F6A7}" presName="txShp" presStyleLbl="node1" presStyleIdx="0" presStyleCnt="4" custScaleX="131579" custLinFactNeighborX="31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67992-16FC-4618-9A98-804D1CB28558}" type="pres">
      <dgm:prSet presAssocID="{967B83C0-5346-46D0-A366-5C878D67C795}" presName="spacing" presStyleCnt="0"/>
      <dgm:spPr/>
    </dgm:pt>
    <dgm:pt modelId="{720849B6-6606-4DB5-AB4B-68D729406E94}" type="pres">
      <dgm:prSet presAssocID="{1C175161-4CB3-4DD8-9931-E97E20223C15}" presName="composite" presStyleCnt="0"/>
      <dgm:spPr/>
    </dgm:pt>
    <dgm:pt modelId="{97F20A52-25A9-4904-8F71-9407CAD5376D}" type="pres">
      <dgm:prSet presAssocID="{1C175161-4CB3-4DD8-9931-E97E20223C15}" presName="imgShp" presStyleLbl="fgImgPlace1" presStyleIdx="1" presStyleCnt="4" custLinFactX="-12023" custLinFactNeighborX="-100000" custLinFactNeighborY="-2160"/>
      <dgm:spPr/>
    </dgm:pt>
    <dgm:pt modelId="{678A1CB7-AEE0-44F6-B9B4-E23D0531201D}" type="pres">
      <dgm:prSet presAssocID="{1C175161-4CB3-4DD8-9931-E97E20223C15}" presName="txShp" presStyleLbl="node1" presStyleIdx="1" presStyleCnt="4" custScaleX="131579" custLinFactNeighborX="31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F87CEB-9CEE-4A7B-81F7-37E623C94E46}" type="pres">
      <dgm:prSet presAssocID="{BAD7863F-58BC-4B57-A26E-780584601233}" presName="spacing" presStyleCnt="0"/>
      <dgm:spPr/>
    </dgm:pt>
    <dgm:pt modelId="{8CBA422D-3C0E-416D-8328-5BB215C7793F}" type="pres">
      <dgm:prSet presAssocID="{2E0010DD-B12D-49B2-A244-3E62790A7901}" presName="composite" presStyleCnt="0"/>
      <dgm:spPr/>
    </dgm:pt>
    <dgm:pt modelId="{B2242A99-B2BE-4922-B2C3-2EC17F93F402}" type="pres">
      <dgm:prSet presAssocID="{2E0010DD-B12D-49B2-A244-3E62790A7901}" presName="imgShp" presStyleLbl="fgImgPlace1" presStyleIdx="2" presStyleCnt="4" custLinFactX="-12023" custLinFactNeighborX="-100000" custLinFactNeighborY="424"/>
      <dgm:spPr/>
    </dgm:pt>
    <dgm:pt modelId="{F467B619-0AE8-4EF0-BA0C-E83086F01882}" type="pres">
      <dgm:prSet presAssocID="{2E0010DD-B12D-49B2-A244-3E62790A7901}" presName="txShp" presStyleLbl="node1" presStyleIdx="2" presStyleCnt="4" custScaleX="131579" custLinFactNeighborX="31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49D5B-A8BD-4562-AEF5-59E8D74D852E}" type="pres">
      <dgm:prSet presAssocID="{765FB1AE-FB7F-4CAC-8ECC-7AA0BFD18D26}" presName="spacing" presStyleCnt="0"/>
      <dgm:spPr/>
    </dgm:pt>
    <dgm:pt modelId="{9FF158D2-CC2A-44FD-AB17-C0B93D20008E}" type="pres">
      <dgm:prSet presAssocID="{CE03A445-6261-42EE-ABBA-7DF9C0B75DB1}" presName="composite" presStyleCnt="0"/>
      <dgm:spPr/>
    </dgm:pt>
    <dgm:pt modelId="{E6C87A9A-A527-44DB-8EBA-05766012B3B8}" type="pres">
      <dgm:prSet presAssocID="{CE03A445-6261-42EE-ABBA-7DF9C0B75DB1}" presName="imgShp" presStyleLbl="fgImgPlace1" presStyleIdx="3" presStyleCnt="4" custLinFactX="-12023" custLinFactNeighborX="-100000" custLinFactNeighborY="-4781"/>
      <dgm:spPr/>
    </dgm:pt>
    <dgm:pt modelId="{EF9E4B36-FCD3-47D6-9063-08E90D39C344}" type="pres">
      <dgm:prSet presAssocID="{CE03A445-6261-42EE-ABBA-7DF9C0B75DB1}" presName="txShp" presStyleLbl="node1" presStyleIdx="3" presStyleCnt="4" custScaleX="131579" custLinFactNeighborX="31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9DA2C2-FC09-42DE-B27F-71ABEE6393B1}" type="presOf" srcId="{F467BC52-B1D2-42F1-8471-D9B296B4F6A7}" destId="{B5F32550-7387-4796-B00C-B0A26FD223F1}" srcOrd="0" destOrd="0" presId="urn:microsoft.com/office/officeart/2005/8/layout/vList3"/>
    <dgm:cxn modelId="{D6C7BDB1-B908-4F73-B213-61CB8D7CFA74}" type="presOf" srcId="{1EC65303-68BB-4C06-BD94-9C3C3A63B58C}" destId="{045A4F5B-8687-4EF7-8C87-8330C15DCD32}" srcOrd="0" destOrd="0" presId="urn:microsoft.com/office/officeart/2005/8/layout/vList3"/>
    <dgm:cxn modelId="{25337E8B-F29F-4A88-BF74-FB51D2E4C3AA}" type="presOf" srcId="{2E0010DD-B12D-49B2-A244-3E62790A7901}" destId="{F467B619-0AE8-4EF0-BA0C-E83086F01882}" srcOrd="0" destOrd="0" presId="urn:microsoft.com/office/officeart/2005/8/layout/vList3"/>
    <dgm:cxn modelId="{A0ECBDA6-908D-44A5-B2E0-64EECC71CDD2}" type="presOf" srcId="{1C175161-4CB3-4DD8-9931-E97E20223C15}" destId="{678A1CB7-AEE0-44F6-B9B4-E23D0531201D}" srcOrd="0" destOrd="0" presId="urn:microsoft.com/office/officeart/2005/8/layout/vList3"/>
    <dgm:cxn modelId="{4D537D28-D774-4117-A2EA-0A8A2D3B997F}" srcId="{1EC65303-68BB-4C06-BD94-9C3C3A63B58C}" destId="{1C175161-4CB3-4DD8-9931-E97E20223C15}" srcOrd="1" destOrd="0" parTransId="{81547212-F21E-4B8A-A196-70B5C5D86A61}" sibTransId="{BAD7863F-58BC-4B57-A26E-780584601233}"/>
    <dgm:cxn modelId="{21477E5F-9E4E-4828-86B5-C4211D6C7C29}" type="presOf" srcId="{CE03A445-6261-42EE-ABBA-7DF9C0B75DB1}" destId="{EF9E4B36-FCD3-47D6-9063-08E90D39C344}" srcOrd="0" destOrd="0" presId="urn:microsoft.com/office/officeart/2005/8/layout/vList3"/>
    <dgm:cxn modelId="{EEED231F-F90F-4B6B-B90C-9742DA34B4AD}" srcId="{1EC65303-68BB-4C06-BD94-9C3C3A63B58C}" destId="{F467BC52-B1D2-42F1-8471-D9B296B4F6A7}" srcOrd="0" destOrd="0" parTransId="{7CCBB0E7-5819-48A7-AB7A-C1AA904DA30B}" sibTransId="{967B83C0-5346-46D0-A366-5C878D67C795}"/>
    <dgm:cxn modelId="{2C4E69CA-AF6B-4EEC-A0B2-CBA97482F443}" srcId="{1EC65303-68BB-4C06-BD94-9C3C3A63B58C}" destId="{2E0010DD-B12D-49B2-A244-3E62790A7901}" srcOrd="2" destOrd="0" parTransId="{984156EE-0EB0-43C9-804A-4510E8210258}" sibTransId="{765FB1AE-FB7F-4CAC-8ECC-7AA0BFD18D26}"/>
    <dgm:cxn modelId="{A19F58B5-BE22-4C02-86F9-5A51769AF9FB}" srcId="{1EC65303-68BB-4C06-BD94-9C3C3A63B58C}" destId="{CE03A445-6261-42EE-ABBA-7DF9C0B75DB1}" srcOrd="3" destOrd="0" parTransId="{CE729FB4-24AC-4037-A35D-490D2DE2BF2D}" sibTransId="{DEFFA9D2-7E57-48B7-87BF-02C12DB6F074}"/>
    <dgm:cxn modelId="{8B91F88D-5202-4DAA-B4E2-7E055FB68FBA}" type="presParOf" srcId="{045A4F5B-8687-4EF7-8C87-8330C15DCD32}" destId="{A08E8B32-CED5-42F9-978B-59BDD54E0FD5}" srcOrd="0" destOrd="0" presId="urn:microsoft.com/office/officeart/2005/8/layout/vList3"/>
    <dgm:cxn modelId="{F4B6A366-855B-463D-B2EB-38C9E034BE74}" type="presParOf" srcId="{A08E8B32-CED5-42F9-978B-59BDD54E0FD5}" destId="{1EFA0DF3-6842-4DA6-82E2-F7CA7037C3C6}" srcOrd="0" destOrd="0" presId="urn:microsoft.com/office/officeart/2005/8/layout/vList3"/>
    <dgm:cxn modelId="{CD397312-4300-4E95-820A-213091FBFDA2}" type="presParOf" srcId="{A08E8B32-CED5-42F9-978B-59BDD54E0FD5}" destId="{B5F32550-7387-4796-B00C-B0A26FD223F1}" srcOrd="1" destOrd="0" presId="urn:microsoft.com/office/officeart/2005/8/layout/vList3"/>
    <dgm:cxn modelId="{75E917A0-B14D-49A1-984B-1B8C4BB389A5}" type="presParOf" srcId="{045A4F5B-8687-4EF7-8C87-8330C15DCD32}" destId="{BA367992-16FC-4618-9A98-804D1CB28558}" srcOrd="1" destOrd="0" presId="urn:microsoft.com/office/officeart/2005/8/layout/vList3"/>
    <dgm:cxn modelId="{E727BD71-FAC3-4260-8ABD-5B811C8E4635}" type="presParOf" srcId="{045A4F5B-8687-4EF7-8C87-8330C15DCD32}" destId="{720849B6-6606-4DB5-AB4B-68D729406E94}" srcOrd="2" destOrd="0" presId="urn:microsoft.com/office/officeart/2005/8/layout/vList3"/>
    <dgm:cxn modelId="{D2100079-59B8-4805-8A08-20015C4C1D68}" type="presParOf" srcId="{720849B6-6606-4DB5-AB4B-68D729406E94}" destId="{97F20A52-25A9-4904-8F71-9407CAD5376D}" srcOrd="0" destOrd="0" presId="urn:microsoft.com/office/officeart/2005/8/layout/vList3"/>
    <dgm:cxn modelId="{C7DF9F1E-52F0-43FA-81C2-A44E6D516A61}" type="presParOf" srcId="{720849B6-6606-4DB5-AB4B-68D729406E94}" destId="{678A1CB7-AEE0-44F6-B9B4-E23D0531201D}" srcOrd="1" destOrd="0" presId="urn:microsoft.com/office/officeart/2005/8/layout/vList3"/>
    <dgm:cxn modelId="{A411FECF-47D4-45D8-82F3-679E3F9D7000}" type="presParOf" srcId="{045A4F5B-8687-4EF7-8C87-8330C15DCD32}" destId="{0AF87CEB-9CEE-4A7B-81F7-37E623C94E46}" srcOrd="3" destOrd="0" presId="urn:microsoft.com/office/officeart/2005/8/layout/vList3"/>
    <dgm:cxn modelId="{210CFB61-BADB-46E1-BC69-CCAE75A2CA79}" type="presParOf" srcId="{045A4F5B-8687-4EF7-8C87-8330C15DCD32}" destId="{8CBA422D-3C0E-416D-8328-5BB215C7793F}" srcOrd="4" destOrd="0" presId="urn:microsoft.com/office/officeart/2005/8/layout/vList3"/>
    <dgm:cxn modelId="{D433FD28-8BB6-42AB-B80D-BD848918D02C}" type="presParOf" srcId="{8CBA422D-3C0E-416D-8328-5BB215C7793F}" destId="{B2242A99-B2BE-4922-B2C3-2EC17F93F402}" srcOrd="0" destOrd="0" presId="urn:microsoft.com/office/officeart/2005/8/layout/vList3"/>
    <dgm:cxn modelId="{E2B2CB1D-6284-4D0A-8838-9CF8C1B09814}" type="presParOf" srcId="{8CBA422D-3C0E-416D-8328-5BB215C7793F}" destId="{F467B619-0AE8-4EF0-BA0C-E83086F01882}" srcOrd="1" destOrd="0" presId="urn:microsoft.com/office/officeart/2005/8/layout/vList3"/>
    <dgm:cxn modelId="{051918DE-2091-45B0-AB36-5E708E6E2052}" type="presParOf" srcId="{045A4F5B-8687-4EF7-8C87-8330C15DCD32}" destId="{AD049D5B-A8BD-4562-AEF5-59E8D74D852E}" srcOrd="5" destOrd="0" presId="urn:microsoft.com/office/officeart/2005/8/layout/vList3"/>
    <dgm:cxn modelId="{2FD4EBCC-3156-44E4-AF6F-A573D6C45C18}" type="presParOf" srcId="{045A4F5B-8687-4EF7-8C87-8330C15DCD32}" destId="{9FF158D2-CC2A-44FD-AB17-C0B93D20008E}" srcOrd="6" destOrd="0" presId="urn:microsoft.com/office/officeart/2005/8/layout/vList3"/>
    <dgm:cxn modelId="{8B6D199B-230B-4BAD-8A18-48B2388FB26D}" type="presParOf" srcId="{9FF158D2-CC2A-44FD-AB17-C0B93D20008E}" destId="{E6C87A9A-A527-44DB-8EBA-05766012B3B8}" srcOrd="0" destOrd="0" presId="urn:microsoft.com/office/officeart/2005/8/layout/vList3"/>
    <dgm:cxn modelId="{72787CAB-2B39-403F-97AF-B99492514789}" type="presParOf" srcId="{9FF158D2-CC2A-44FD-AB17-C0B93D20008E}" destId="{EF9E4B36-FCD3-47D6-9063-08E90D39C34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32550-7387-4796-B00C-B0A26FD223F1}">
      <dsp:nvSpPr>
        <dsp:cNvPr id="0" name=""/>
        <dsp:cNvSpPr/>
      </dsp:nvSpPr>
      <dsp:spPr>
        <a:xfrm rot="10800000">
          <a:off x="704857" y="230"/>
          <a:ext cx="7400927" cy="67309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816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AI is becoming a noticeable sensation also in scholarly and academic publishing.</a:t>
          </a:r>
          <a:endParaRPr lang="en-US" sz="1800" kern="1200" dirty="0"/>
        </a:p>
      </dsp:txBody>
      <dsp:txXfrm rot="10800000">
        <a:off x="873130" y="230"/>
        <a:ext cx="7232654" cy="673093"/>
      </dsp:txXfrm>
    </dsp:sp>
    <dsp:sp modelId="{1EFA0DF3-6842-4DA6-82E2-F7CA7037C3C6}">
      <dsp:nvSpPr>
        <dsp:cNvPr id="0" name=""/>
        <dsp:cNvSpPr/>
      </dsp:nvSpPr>
      <dsp:spPr>
        <a:xfrm>
          <a:off x="326181" y="20725"/>
          <a:ext cx="673093" cy="673093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8A1CB7-AEE0-44F6-B9B4-E23D0531201D}">
      <dsp:nvSpPr>
        <dsp:cNvPr id="0" name=""/>
        <dsp:cNvSpPr/>
      </dsp:nvSpPr>
      <dsp:spPr>
        <a:xfrm rot="10800000">
          <a:off x="704857" y="867912"/>
          <a:ext cx="7400927" cy="673093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816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AI-based algorithms may help redefine the role of science communication experts in the years to come.</a:t>
          </a:r>
          <a:endParaRPr lang="en-US" sz="1800" kern="1200" dirty="0"/>
        </a:p>
      </dsp:txBody>
      <dsp:txXfrm rot="10800000">
        <a:off x="873130" y="867912"/>
        <a:ext cx="7232654" cy="673093"/>
      </dsp:txXfrm>
    </dsp:sp>
    <dsp:sp modelId="{97F20A52-25A9-4904-8F71-9407CAD5376D}">
      <dsp:nvSpPr>
        <dsp:cNvPr id="0" name=""/>
        <dsp:cNvSpPr/>
      </dsp:nvSpPr>
      <dsp:spPr>
        <a:xfrm>
          <a:off x="326181" y="853373"/>
          <a:ext cx="673093" cy="673093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67B619-0AE8-4EF0-BA0C-E83086F01882}">
      <dsp:nvSpPr>
        <dsp:cNvPr id="0" name=""/>
        <dsp:cNvSpPr/>
      </dsp:nvSpPr>
      <dsp:spPr>
        <a:xfrm rot="10800000">
          <a:off x="704857" y="1735594"/>
          <a:ext cx="7400927" cy="673093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816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There are various AI-based product choices for scholarly publishing.</a:t>
          </a:r>
          <a:endParaRPr lang="en-US" sz="1800" kern="1200" dirty="0"/>
        </a:p>
      </dsp:txBody>
      <dsp:txXfrm rot="10800000">
        <a:off x="873130" y="1735594"/>
        <a:ext cx="7232654" cy="673093"/>
      </dsp:txXfrm>
    </dsp:sp>
    <dsp:sp modelId="{B2242A99-B2BE-4922-B2C3-2EC17F93F402}">
      <dsp:nvSpPr>
        <dsp:cNvPr id="0" name=""/>
        <dsp:cNvSpPr/>
      </dsp:nvSpPr>
      <dsp:spPr>
        <a:xfrm>
          <a:off x="326181" y="1738447"/>
          <a:ext cx="673093" cy="673093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E4B36-FCD3-47D6-9063-08E90D39C344}">
      <dsp:nvSpPr>
        <dsp:cNvPr id="0" name=""/>
        <dsp:cNvSpPr/>
      </dsp:nvSpPr>
      <dsp:spPr>
        <a:xfrm rot="10800000">
          <a:off x="704857" y="2603276"/>
          <a:ext cx="7400927" cy="67309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816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State of AI 2020 Report: COVID-19 pandemic has not prevented high-performing organizations from investing in AI.</a:t>
          </a:r>
          <a:endParaRPr lang="en-US" sz="1800" kern="1200" dirty="0"/>
        </a:p>
      </dsp:txBody>
      <dsp:txXfrm rot="10800000">
        <a:off x="873130" y="2603276"/>
        <a:ext cx="7232654" cy="673093"/>
      </dsp:txXfrm>
    </dsp:sp>
    <dsp:sp modelId="{E6C87A9A-A527-44DB-8EBA-05766012B3B8}">
      <dsp:nvSpPr>
        <dsp:cNvPr id="0" name=""/>
        <dsp:cNvSpPr/>
      </dsp:nvSpPr>
      <dsp:spPr>
        <a:xfrm>
          <a:off x="326181" y="2571095"/>
          <a:ext cx="673093" cy="673093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FE87A-C2D9-493B-B99F-A41D1A2BEF7C}" type="datetimeFigureOut">
              <a:rPr lang="" smtClean="0"/>
              <a:t>08/16/2021</a:t>
            </a:fld>
            <a:endParaRPr lang="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5E200-7A63-4A7C-BE0B-EE602D2E29CE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49903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5E200-7A63-4A7C-BE0B-EE602D2E29CE}" type="slidenum">
              <a:rPr lang="" smtClean="0"/>
              <a:t>1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462099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524886"/>
            <a:ext cx="5486400" cy="211455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2200" b="1" dirty="0" smtClean="0">
                <a:solidFill>
                  <a:srgbClr val="0000FF"/>
                </a:solidFill>
                <a:latin typeface="Cambria" pitchFamily="18" charset="0"/>
              </a:rPr>
              <a:t>Scholarly Publishing in the Pandemic Era and the Emergence of Artificial Intelligence-Assisted Tools</a:t>
            </a:r>
            <a:endParaRPr lang="en-US" sz="2500" b="1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28600" y="3257550"/>
            <a:ext cx="4724400" cy="285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Habeeb Ibrahim Abdul Razack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16568" y="3645595"/>
            <a:ext cx="4724400" cy="628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1450" lvl="0" indent="-171450"/>
            <a:r>
              <a:rPr lang="en-US" sz="1500" dirty="0" smtClean="0">
                <a:latin typeface="Cambria" pitchFamily="18" charset="0"/>
              </a:rPr>
              <a:t>1	Faculty of Medicine &amp; Health Sciences, </a:t>
            </a:r>
            <a:r>
              <a:rPr lang="en-US" sz="1500" dirty="0" err="1" smtClean="0">
                <a:latin typeface="Cambria" pitchFamily="18" charset="0"/>
              </a:rPr>
              <a:t>Universiti</a:t>
            </a:r>
            <a:r>
              <a:rPr lang="en-US" sz="1500" dirty="0" smtClean="0">
                <a:latin typeface="Cambria" pitchFamily="18" charset="0"/>
              </a:rPr>
              <a:t> Putra Malaysia, </a:t>
            </a:r>
            <a:r>
              <a:rPr lang="en-US" sz="1500" dirty="0" err="1" smtClean="0">
                <a:latin typeface="Cambria" pitchFamily="18" charset="0"/>
              </a:rPr>
              <a:t>Serdang</a:t>
            </a:r>
            <a:r>
              <a:rPr lang="en-US" sz="1500" dirty="0" smtClean="0">
                <a:latin typeface="Cambria" pitchFamily="18" charset="0"/>
              </a:rPr>
              <a:t>, Selangor, Malaysia</a:t>
            </a:r>
          </a:p>
          <a:p>
            <a:pPr marL="171450" lvl="0" indent="-171450"/>
            <a:r>
              <a:rPr lang="en-US" sz="1500" dirty="0" smtClean="0">
                <a:latin typeface="Cambria" pitchFamily="18" charset="0"/>
              </a:rPr>
              <a:t>2	Department of Cardiac Sciences, College of Medicine, King Saud University, Riyadh, Saudi Arabia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" y="0"/>
            <a:ext cx="9141768" cy="4629024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232" y="307379"/>
            <a:ext cx="9141768" cy="4205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r>
              <a:rPr lang="en-US" sz="2000" b="1" dirty="0" smtClean="0">
                <a:solidFill>
                  <a:srgbClr val="0000FF"/>
                </a:solidFill>
                <a:latin typeface="Cambria" pitchFamily="18" charset="0"/>
              </a:rPr>
              <a:t>Plagiarism Detection</a:t>
            </a:r>
            <a:endParaRPr lang="en-US" sz="2000" b="1" dirty="0" smtClean="0">
              <a:solidFill>
                <a:srgbClr val="0000FF"/>
              </a:solidFill>
              <a:latin typeface="Cambria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81150"/>
            <a:ext cx="4215971" cy="297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6677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30271"/>
            <a:ext cx="4631877" cy="35942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930271"/>
            <a:ext cx="3369123" cy="3434936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0" y="307379"/>
            <a:ext cx="9144000" cy="4205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r>
              <a:rPr lang="en-US" sz="2000" b="1" dirty="0" smtClean="0">
                <a:solidFill>
                  <a:srgbClr val="0000FF"/>
                </a:solidFill>
                <a:latin typeface="Cambria" pitchFamily="18" charset="0"/>
              </a:rPr>
              <a:t>Peer Review</a:t>
            </a:r>
            <a:endParaRPr lang="en-US" sz="2000" b="1" dirty="0" smtClean="0">
              <a:solidFill>
                <a:srgbClr val="0000FF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65845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0" y="285750"/>
            <a:ext cx="91440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r>
              <a:rPr lang="en-US" sz="2000" b="1" dirty="0" smtClean="0">
                <a:solidFill>
                  <a:srgbClr val="0000FF"/>
                </a:solidFill>
                <a:latin typeface="Cambria" pitchFamily="18" charset="0"/>
              </a:rPr>
              <a:t>For more insights…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350"/>
            <a:ext cx="5461041" cy="385448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5638800" y="2651143"/>
            <a:ext cx="34290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/>
            <a:r>
              <a:rPr lang="en-US" sz="1600" b="1" dirty="0">
                <a:solidFill>
                  <a:srgbClr val="FF0000"/>
                </a:solidFill>
                <a:latin typeface="Cambria" pitchFamily="18" charset="0"/>
              </a:rPr>
              <a:t>https://doi.org/10.6087/kcse.244</a:t>
            </a:r>
            <a:endParaRPr lang="en-US" sz="3200" b="1" dirty="0" smtClean="0"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4806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5a/81/79/5a817926b3a334ee4e6ee33d74acf7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3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39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0" y="285750"/>
            <a:ext cx="9144000" cy="4205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r>
              <a:rPr lang="en-US" sz="2000" b="1" dirty="0" smtClean="0">
                <a:solidFill>
                  <a:srgbClr val="0000FF"/>
                </a:solidFill>
                <a:latin typeface="Cambria" pitchFamily="18" charset="0"/>
              </a:rPr>
              <a:t>Increasing Trend in Research Outputs</a:t>
            </a:r>
            <a:endParaRPr lang="en-US" sz="2000" b="1" dirty="0" smtClean="0">
              <a:solidFill>
                <a:srgbClr val="0000FF"/>
              </a:solidFill>
              <a:latin typeface="Cambria" pitchFamily="18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83895"/>
              </p:ext>
            </p:extLst>
          </p:nvPr>
        </p:nvGraphicFramePr>
        <p:xfrm>
          <a:off x="457200" y="1010008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152400" y="4518025"/>
            <a:ext cx="35092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rgbClr val="0000FF"/>
                </a:solidFill>
                <a:latin typeface="Cambria" pitchFamily="18" charset="0"/>
              </a:rPr>
              <a:t>Source: https</a:t>
            </a:r>
            <a:r>
              <a:rPr lang="en-US" sz="1000" b="1" dirty="0">
                <a:solidFill>
                  <a:srgbClr val="0000FF"/>
                </a:solidFill>
                <a:latin typeface="Cambria" pitchFamily="18" charset="0"/>
              </a:rPr>
              <a:t>://app.dimensions.ai/discover/publication </a:t>
            </a:r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1552814" y="1697233"/>
            <a:ext cx="772969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rgbClr val="0000FF"/>
                </a:solidFill>
                <a:latin typeface="Cambria" pitchFamily="18" charset="0"/>
              </a:rPr>
              <a:t>4,345,407</a:t>
            </a:r>
            <a:endParaRPr lang="en-US" sz="1000" dirty="0"/>
          </a:p>
        </p:txBody>
      </p:sp>
      <p:sp>
        <p:nvSpPr>
          <p:cNvPr id="12" name="Rectangle 11"/>
          <p:cNvSpPr/>
          <p:nvPr/>
        </p:nvSpPr>
        <p:spPr>
          <a:xfrm>
            <a:off x="2727915" y="1546260"/>
            <a:ext cx="772969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rgbClr val="0000FF"/>
                </a:solidFill>
                <a:latin typeface="Cambria" pitchFamily="18" charset="0"/>
              </a:rPr>
              <a:t>4,561,794</a:t>
            </a:r>
            <a:endParaRPr lang="en-US" sz="1000" dirty="0"/>
          </a:p>
        </p:txBody>
      </p:sp>
      <p:sp>
        <p:nvSpPr>
          <p:cNvPr id="13" name="Rectangle 12"/>
          <p:cNvSpPr/>
          <p:nvPr/>
        </p:nvSpPr>
        <p:spPr>
          <a:xfrm>
            <a:off x="3934356" y="1348379"/>
            <a:ext cx="772969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rgbClr val="0000FF"/>
                </a:solidFill>
                <a:latin typeface="Cambria" pitchFamily="18" charset="0"/>
              </a:rPr>
              <a:t>4,967,869</a:t>
            </a:r>
            <a:endParaRPr lang="en-US" sz="1000" dirty="0"/>
          </a:p>
        </p:txBody>
      </p:sp>
      <p:sp>
        <p:nvSpPr>
          <p:cNvPr id="14" name="Rectangle 13"/>
          <p:cNvSpPr/>
          <p:nvPr/>
        </p:nvSpPr>
        <p:spPr>
          <a:xfrm>
            <a:off x="5132090" y="1218599"/>
            <a:ext cx="772969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rgbClr val="0000FF"/>
                </a:solidFill>
                <a:latin typeface="Cambria" pitchFamily="18" charset="0"/>
              </a:rPr>
              <a:t>5,316,588</a:t>
            </a:r>
            <a:endParaRPr lang="en-US" sz="1000" dirty="0"/>
          </a:p>
        </p:txBody>
      </p:sp>
      <p:sp>
        <p:nvSpPr>
          <p:cNvPr id="15" name="Rectangle 14"/>
          <p:cNvSpPr/>
          <p:nvPr/>
        </p:nvSpPr>
        <p:spPr>
          <a:xfrm>
            <a:off x="6400800" y="1030485"/>
            <a:ext cx="772969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rgbClr val="0000FF"/>
                </a:solidFill>
                <a:latin typeface="Cambria" pitchFamily="18" charset="0"/>
              </a:rPr>
              <a:t>5,731,845</a:t>
            </a:r>
            <a:endParaRPr lang="en-US" sz="1000" dirty="0"/>
          </a:p>
        </p:txBody>
      </p:sp>
      <p:sp>
        <p:nvSpPr>
          <p:cNvPr id="16" name="Rectangle 15"/>
          <p:cNvSpPr/>
          <p:nvPr/>
        </p:nvSpPr>
        <p:spPr>
          <a:xfrm>
            <a:off x="7545244" y="820224"/>
            <a:ext cx="772969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rgbClr val="0000FF"/>
                </a:solidFill>
                <a:latin typeface="Cambria" pitchFamily="18" charset="0"/>
              </a:rPr>
              <a:t>6,331,484</a:t>
            </a:r>
            <a:endParaRPr lang="en-US" sz="10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0" y="285750"/>
            <a:ext cx="9144000" cy="4205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r>
              <a:rPr lang="en-US" sz="2000" b="1" dirty="0" smtClean="0">
                <a:solidFill>
                  <a:srgbClr val="0000FF"/>
                </a:solidFill>
                <a:latin typeface="Cambria" pitchFamily="18" charset="0"/>
              </a:rPr>
              <a:t>Surge in Pandemic-related Publications</a:t>
            </a:r>
            <a:endParaRPr lang="en-US" sz="2000" b="1" dirty="0" smtClean="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4518025"/>
            <a:ext cx="29883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rgbClr val="0000FF"/>
                </a:solidFill>
                <a:latin typeface="Cambria" pitchFamily="18" charset="0"/>
              </a:rPr>
              <a:t>Source</a:t>
            </a:r>
            <a:r>
              <a:rPr lang="en-US" sz="1000" b="1" dirty="0">
                <a:solidFill>
                  <a:srgbClr val="0000FF"/>
                </a:solidFill>
                <a:latin typeface="Cambria" pitchFamily="18" charset="0"/>
              </a:rPr>
              <a:t>: https://covid19primer.com/dashboard</a:t>
            </a:r>
            <a:endParaRPr lang="en-US" sz="1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62207"/>
            <a:ext cx="6553200" cy="369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9543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0" y="285750"/>
            <a:ext cx="9144000" cy="4205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r>
              <a:rPr lang="en-US" sz="2000" b="1" dirty="0" smtClean="0">
                <a:solidFill>
                  <a:srgbClr val="0000FF"/>
                </a:solidFill>
                <a:latin typeface="Cambria" pitchFamily="18" charset="0"/>
              </a:rPr>
              <a:t>Accelerated</a:t>
            </a:r>
            <a:r>
              <a:rPr lang="en-US" sz="2000" b="1" dirty="0" smtClean="0">
                <a:solidFill>
                  <a:srgbClr val="0000FF"/>
                </a:solidFill>
                <a:latin typeface="Cambria" pitchFamily="18" charset="0"/>
              </a:rPr>
              <a:t> Peer Review Process</a:t>
            </a:r>
            <a:endParaRPr lang="en-US" sz="2000" b="1" dirty="0" smtClean="0">
              <a:solidFill>
                <a:srgbClr val="0000FF"/>
              </a:solidFill>
              <a:latin typeface="Cambri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19149"/>
            <a:ext cx="5105400" cy="39245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0" y="2181272"/>
            <a:ext cx="297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Palayew</a:t>
            </a:r>
            <a:r>
              <a:rPr lang="en-US" sz="1200" dirty="0" smtClean="0"/>
              <a:t> </a:t>
            </a:r>
            <a:r>
              <a:rPr lang="en-US" sz="1200" dirty="0"/>
              <a:t>A, </a:t>
            </a:r>
            <a:r>
              <a:rPr lang="en-US" sz="1200" dirty="0" err="1"/>
              <a:t>Norgaard</a:t>
            </a:r>
            <a:r>
              <a:rPr lang="en-US" sz="1200" dirty="0"/>
              <a:t> O, </a:t>
            </a:r>
            <a:r>
              <a:rPr lang="en-US" sz="1200" dirty="0" err="1"/>
              <a:t>Safreed</a:t>
            </a:r>
            <a:r>
              <a:rPr lang="en-US" sz="1200" dirty="0"/>
              <a:t>-Harmon K, Anderson TH, Rasmussen LN, Lazarus JV. Pandemic publishing poses a new COVID-19 challenge. Nat Hum </a:t>
            </a:r>
            <a:r>
              <a:rPr lang="en-US" sz="1200" dirty="0" err="1"/>
              <a:t>Behav</a:t>
            </a:r>
            <a:r>
              <a:rPr lang="en-US" sz="1200" dirty="0"/>
              <a:t>; </a:t>
            </a:r>
            <a:r>
              <a:rPr lang="en-US" sz="1200" dirty="0" smtClean="0"/>
              <a:t>2020;4:666–669. </a:t>
            </a:r>
            <a:br>
              <a:rPr lang="en-US" sz="1200" dirty="0" smtClean="0"/>
            </a:br>
            <a:r>
              <a:rPr lang="en-US" sz="1200" dirty="0" smtClean="0"/>
              <a:t>DOI</a:t>
            </a:r>
            <a:r>
              <a:rPr lang="en-US" sz="1200" dirty="0"/>
              <a:t>: https://doi.org/10.1038/s41562-020-0911-0 </a:t>
            </a:r>
          </a:p>
        </p:txBody>
      </p:sp>
    </p:spTree>
    <p:extLst>
      <p:ext uri="{BB962C8B-B14F-4D97-AF65-F5344CB8AC3E}">
        <p14:creationId xmlns:p14="http://schemas.microsoft.com/office/powerpoint/2010/main" val="275688105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0" y="285750"/>
            <a:ext cx="9144000" cy="4205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r>
              <a:rPr lang="en-US" sz="2000" b="1" dirty="0" smtClean="0">
                <a:solidFill>
                  <a:srgbClr val="0000FF"/>
                </a:solidFill>
                <a:latin typeface="Cambria" pitchFamily="18" charset="0"/>
              </a:rPr>
              <a:t>Role of Artificial Intelligence (AI) in Scholarly Publishing</a:t>
            </a:r>
            <a:endParaRPr lang="en-US" sz="2000" b="1" dirty="0" smtClean="0">
              <a:solidFill>
                <a:srgbClr val="0000FF"/>
              </a:solidFill>
              <a:latin typeface="Cambria" pitchFamily="18" charset="0"/>
            </a:endParaRPr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867633"/>
              </p:ext>
            </p:extLst>
          </p:nvPr>
        </p:nvGraphicFramePr>
        <p:xfrm>
          <a:off x="342900" y="1047750"/>
          <a:ext cx="84582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486213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cdn-a.william-reed.com/var/wrbm_gb_food_pharma/storage/images/publications/pharmaceutical-science/outsourcing-pharma.com/article/2020/01/17/funding-for-ai-startups-dries-up/10558357-1-eng-GB/Funding-for-AI-startups-dries-up_wrbm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475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344" y="865084"/>
            <a:ext cx="4729556" cy="3871204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0" y="285750"/>
            <a:ext cx="9144000" cy="4205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r>
              <a:rPr lang="en-US" sz="2000" b="1" dirty="0" smtClean="0">
                <a:solidFill>
                  <a:srgbClr val="0000FF"/>
                </a:solidFill>
                <a:latin typeface="Cambria" pitchFamily="18" charset="0"/>
              </a:rPr>
              <a:t>Literature Review</a:t>
            </a:r>
            <a:endParaRPr lang="en-US" sz="2000" b="1" dirty="0" smtClean="0">
              <a:solidFill>
                <a:srgbClr val="0000FF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11702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629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047750"/>
            <a:ext cx="4352081" cy="30480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0" y="302079"/>
            <a:ext cx="9144000" cy="4205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r>
              <a:rPr lang="en-US" sz="2000" b="1" dirty="0" smtClean="0">
                <a:solidFill>
                  <a:srgbClr val="0000FF"/>
                </a:solidFill>
                <a:latin typeface="Cambria" pitchFamily="18" charset="0"/>
              </a:rPr>
              <a:t>Manuscript Preparation</a:t>
            </a:r>
            <a:endParaRPr lang="en-US" sz="2000" b="1" dirty="0" smtClean="0">
              <a:solidFill>
                <a:srgbClr val="0000FF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87049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4626102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0" y="307379"/>
            <a:ext cx="9144000" cy="4205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r>
              <a:rPr lang="en-US" sz="2000" b="1" dirty="0" smtClean="0">
                <a:solidFill>
                  <a:srgbClr val="0000FF"/>
                </a:solidFill>
                <a:latin typeface="Cambria" pitchFamily="18" charset="0"/>
              </a:rPr>
              <a:t>Reference Management</a:t>
            </a:r>
            <a:endParaRPr lang="en-US" sz="2000" b="1" dirty="0" smtClean="0">
              <a:solidFill>
                <a:srgbClr val="0000FF"/>
              </a:solidFill>
              <a:latin typeface="Cambria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95350"/>
            <a:ext cx="5500302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7232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701" y="5715"/>
            <a:ext cx="2271299" cy="4636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" y="0"/>
            <a:ext cx="2248436" cy="464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057" y="895350"/>
            <a:ext cx="4616645" cy="3234689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0" y="322418"/>
            <a:ext cx="9144000" cy="4205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r>
              <a:rPr lang="en-US" sz="2000" b="1" dirty="0" smtClean="0">
                <a:solidFill>
                  <a:srgbClr val="0000FF"/>
                </a:solidFill>
                <a:latin typeface="Cambria" pitchFamily="18" charset="0"/>
              </a:rPr>
              <a:t>Target Journal Selection</a:t>
            </a:r>
            <a:endParaRPr lang="en-US" sz="2000" b="1" dirty="0" smtClean="0">
              <a:solidFill>
                <a:srgbClr val="0000FF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85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210</Words>
  <Application>Microsoft Office PowerPoint</Application>
  <PresentationFormat>On-screen Show (16:9)</PresentationFormat>
  <Paragraphs>30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 Afzaal</dc:creator>
  <cp:lastModifiedBy>User</cp:lastModifiedBy>
  <cp:revision>47</cp:revision>
  <dcterms:created xsi:type="dcterms:W3CDTF">2006-08-16T00:00:00Z</dcterms:created>
  <dcterms:modified xsi:type="dcterms:W3CDTF">2021-08-16T23:23:49Z</dcterms:modified>
</cp:coreProperties>
</file>