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6" r:id="rId4"/>
    <p:sldId id="268" r:id="rId5"/>
    <p:sldId id="265" r:id="rId6"/>
    <p:sldId id="258" r:id="rId7"/>
    <p:sldId id="263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5BE49-FB4A-A444-A011-49958402E677}" v="709" dt="2021-08-16T07:50:11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/>
    <p:restoredTop sz="94698"/>
  </p:normalViewPr>
  <p:slideViewPr>
    <p:cSldViewPr>
      <p:cViewPr varScale="1">
        <p:scale>
          <a:sx n="203" d="100"/>
          <a:sy n="203" d="100"/>
        </p:scale>
        <p:origin x="176" y="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08/16/2021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orcid.org/0000-0002-1526-08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Global_ranking_distorti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h.com.au/national/global-rankings-are-distorting-universities-decisions-says-anu-chief-20201111-p56do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The-grinch-paytoread-paytopublish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The-grinch-paytoread-paytopublish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Open_science_whos_left_behi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lse.ac.uk/impactofsocialsciences/2020/10/23/open-science-who-is-left-behi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app.goo.gl/WjVgQsEUZ72LYX7A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ts_meet_at_Central_Perk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prereview.org/" TargetMode="External"/><Relationship Id="rId7" Type="http://schemas.openxmlformats.org/officeDocument/2006/relationships/hyperlink" Target="rinarxiv.lipi.go.id" TargetMode="External"/><Relationship Id="rId2" Type="http://schemas.openxmlformats.org/officeDocument/2006/relationships/hyperlink" Target="https://commons.wikimedia.org/wiki/File:Lets_meet_at_Central_Per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peercommunityin.org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wiki.translatescience.org/wiki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886"/>
            <a:ext cx="5334000" cy="18088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00FF"/>
                </a:solidFill>
                <a:latin typeface="Cambria" pitchFamily="18" charset="0"/>
              </a:rPr>
              <a:t>Sustainable   Academic   Goals:   Reducing   Dependencies   to Commercial Publishing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486150"/>
            <a:ext cx="5364126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Dasapta Erwin Irawan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00050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latin typeface="Cambria" pitchFamily="18" charset="0"/>
              </a:rPr>
              <a:t>Faculty  of Earth Sciences and Technology, </a:t>
            </a:r>
          </a:p>
          <a:p>
            <a:pPr lvl="0"/>
            <a:r>
              <a:rPr lang="en-US" sz="1500" dirty="0" err="1">
                <a:latin typeface="Cambria" pitchFamily="18" charset="0"/>
              </a:rPr>
              <a:t>Institut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Teknologi</a:t>
            </a:r>
            <a:r>
              <a:rPr lang="en-US" sz="1500" dirty="0">
                <a:latin typeface="Cambria" pitchFamily="18" charset="0"/>
              </a:rPr>
              <a:t> Bandung, Indonesia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7DB195D6-0F70-3B47-9E6D-98ED7851B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8615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361950"/>
            <a:ext cx="2133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/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Global Rankings are Distorting Universities’ Decisions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75BFA-EDEF-8F4D-A5AD-5F13F23A06AD}"/>
              </a:ext>
            </a:extLst>
          </p:cNvPr>
          <p:cNvSpPr/>
          <p:nvPr/>
        </p:nvSpPr>
        <p:spPr>
          <a:xfrm>
            <a:off x="152400" y="437166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2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A1C906-B6F8-8843-91B4-E35EAD34A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19"/>
          <a:stretch/>
        </p:blipFill>
        <p:spPr bwMode="auto">
          <a:xfrm>
            <a:off x="2438400" y="0"/>
            <a:ext cx="6172200" cy="466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7D15E-2C7C-E64C-BF2E-148145A62324}"/>
              </a:ext>
            </a:extLst>
          </p:cNvPr>
          <p:cNvSpPr txBox="1"/>
          <p:nvPr/>
        </p:nvSpPr>
        <p:spPr>
          <a:xfrm>
            <a:off x="152400" y="4107676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4"/>
              </a:rPr>
              <a:t>Link to original article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7AE73-083B-6E40-B8CB-39B6CC7C09F2}"/>
              </a:ext>
            </a:extLst>
          </p:cNvPr>
          <p:cNvSpPr/>
          <p:nvPr/>
        </p:nvSpPr>
        <p:spPr>
          <a:xfrm>
            <a:off x="152400" y="1976453"/>
            <a:ext cx="17572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We’re moving away from the substantial components to administrative components. </a:t>
            </a: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Promoting journal’s brand aside to focusing on to share the contents.</a:t>
            </a:r>
          </a:p>
        </p:txBody>
      </p:sp>
    </p:spTree>
    <p:extLst>
      <p:ext uri="{BB962C8B-B14F-4D97-AF65-F5344CB8AC3E}">
        <p14:creationId xmlns:p14="http://schemas.microsoft.com/office/powerpoint/2010/main" val="178029437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209550"/>
            <a:ext cx="1828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/>
            <a:r>
              <a:rPr lang="en-US" sz="1600" b="1" dirty="0">
                <a:solidFill>
                  <a:srgbClr val="0000FF"/>
                </a:solidFill>
                <a:latin typeface="Cambria" pitchFamily="18" charset="0"/>
              </a:rPr>
              <a:t>This has been used by the markets to put OA as a commodity:</a:t>
            </a:r>
          </a:p>
          <a:p>
            <a:pPr marL="6350" lvl="0" indent="-6350"/>
            <a:endParaRPr lang="en-US" sz="1600" b="1" dirty="0">
              <a:solidFill>
                <a:srgbClr val="0000FF"/>
              </a:solidFill>
              <a:latin typeface="Cambria" pitchFamily="18" charset="0"/>
            </a:endParaRPr>
          </a:p>
          <a:p>
            <a:pPr marL="6350" lvl="0" indent="-6350"/>
            <a:r>
              <a:rPr lang="en-US" sz="1600" b="1" dirty="0">
                <a:solidFill>
                  <a:srgbClr val="0000FF"/>
                </a:solidFill>
                <a:latin typeface="Cambria" pitchFamily="18" charset="0"/>
              </a:rPr>
              <a:t>Shift the payment from readers to authors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75BFA-EDEF-8F4D-A5AD-5F13F23A06AD}"/>
              </a:ext>
            </a:extLst>
          </p:cNvPr>
          <p:cNvSpPr/>
          <p:nvPr/>
        </p:nvSpPr>
        <p:spPr>
          <a:xfrm>
            <a:off x="152400" y="437166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2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125BD9E-31F1-3946-8B1D-C3BA03F9E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4575" r="2221" b="28758"/>
          <a:stretch/>
        </p:blipFill>
        <p:spPr bwMode="auto">
          <a:xfrm>
            <a:off x="2209800" y="0"/>
            <a:ext cx="6726164" cy="464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479ED-7C91-A14F-B7F5-7967DCE50CB7}"/>
              </a:ext>
            </a:extLst>
          </p:cNvPr>
          <p:cNvSpPr/>
          <p:nvPr/>
        </p:nvSpPr>
        <p:spPr>
          <a:xfrm>
            <a:off x="152400" y="2952750"/>
            <a:ext cx="17572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They limit our options to publish non OA or OA with very expensive price.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DD5F2-8981-2943-954C-69DFD7980BE7}"/>
              </a:ext>
            </a:extLst>
          </p:cNvPr>
          <p:cNvSpPr txBox="1"/>
          <p:nvPr/>
        </p:nvSpPr>
        <p:spPr>
          <a:xfrm>
            <a:off x="4114800" y="438150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DR. SEUSS’</a:t>
            </a:r>
          </a:p>
        </p:txBody>
      </p:sp>
    </p:spTree>
    <p:extLst>
      <p:ext uri="{BB962C8B-B14F-4D97-AF65-F5344CB8AC3E}">
        <p14:creationId xmlns:p14="http://schemas.microsoft.com/office/powerpoint/2010/main" val="245696630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285750"/>
            <a:ext cx="1828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350" lvl="0" indent="-6350"/>
            <a:r>
              <a:rPr lang="en-US" sz="1600" b="1" dirty="0">
                <a:solidFill>
                  <a:srgbClr val="0000FF"/>
                </a:solidFill>
                <a:latin typeface="Cambria" pitchFamily="18" charset="0"/>
              </a:rPr>
              <a:t>More money flows out from the real stakeholders to the commercial publishers.</a:t>
            </a:r>
          </a:p>
          <a:p>
            <a:pPr marL="6350" lvl="0" indent="-6350"/>
            <a:r>
              <a:rPr lang="en-US" sz="1600" b="1" dirty="0">
                <a:solidFill>
                  <a:srgbClr val="0000FF"/>
                </a:solidFill>
                <a:latin typeface="Cambria" pitchFamily="18" charset="0"/>
              </a:rPr>
              <a:t>Less benefits received by the real stakeholders.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75BFA-EDEF-8F4D-A5AD-5F13F23A06AD}"/>
              </a:ext>
            </a:extLst>
          </p:cNvPr>
          <p:cNvSpPr/>
          <p:nvPr/>
        </p:nvSpPr>
        <p:spPr>
          <a:xfrm>
            <a:off x="152400" y="437166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2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C7D7E8B-5E89-1F4F-8766-9C4AA62B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781800" cy="464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89337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361950"/>
            <a:ext cx="2133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/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Open Science – Who is Left Behind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75BFA-EDEF-8F4D-A5AD-5F13F23A06AD}"/>
              </a:ext>
            </a:extLst>
          </p:cNvPr>
          <p:cNvSpPr/>
          <p:nvPr/>
        </p:nvSpPr>
        <p:spPr>
          <a:xfrm>
            <a:off x="152400" y="437166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2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05C6E56-0B45-7144-9589-29492248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96"/>
            <a:ext cx="6781800" cy="464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0588C-2090-DC43-B382-67C99CAF0310}"/>
              </a:ext>
            </a:extLst>
          </p:cNvPr>
          <p:cNvSpPr txBox="1"/>
          <p:nvPr/>
        </p:nvSpPr>
        <p:spPr>
          <a:xfrm>
            <a:off x="152400" y="3867150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4"/>
              </a:rPr>
              <a:t>Link to original article</a:t>
            </a:r>
            <a:endParaRPr lang="en-US" sz="1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791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36195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6350" lvl="0" indent="-6350"/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The Matthew Effects in Science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C4D8CA-B550-004B-AAA9-75EDB750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26" y="0"/>
            <a:ext cx="7224474" cy="469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E75BFA-EDEF-8F4D-A5AD-5F13F23A06AD}"/>
              </a:ext>
            </a:extLst>
          </p:cNvPr>
          <p:cNvSpPr/>
          <p:nvPr/>
        </p:nvSpPr>
        <p:spPr>
          <a:xfrm>
            <a:off x="152400" y="437166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3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208EE-B43E-9041-BC6E-D9857C07DAB6}"/>
              </a:ext>
            </a:extLst>
          </p:cNvPr>
          <p:cNvSpPr/>
          <p:nvPr/>
        </p:nvSpPr>
        <p:spPr>
          <a:xfrm>
            <a:off x="152400" y="1508722"/>
            <a:ext cx="152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Big universities/institutions would only get bigger and small ones would only get smaller and eventually die</a:t>
            </a:r>
          </a:p>
        </p:txBody>
      </p:sp>
    </p:spTree>
    <p:extLst>
      <p:ext uri="{BB962C8B-B14F-4D97-AF65-F5344CB8AC3E}">
        <p14:creationId xmlns:p14="http://schemas.microsoft.com/office/powerpoint/2010/main" val="2217762962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98857" y="182150"/>
            <a:ext cx="1905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938" lvl="0" indent="-7938"/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Proposed solution: In this Digitally Connected World, Let’s Meet at the Central</a:t>
            </a:r>
            <a:endParaRPr lang="en-US" sz="2500" b="1" dirty="0">
              <a:latin typeface="Cambria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E5D0D7-A9CE-7F46-8E1E-58CEF6F0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88" y="23532"/>
            <a:ext cx="6689912" cy="463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84B30-D8D2-A541-ADAC-694F9B8F4693}"/>
              </a:ext>
            </a:extLst>
          </p:cNvPr>
          <p:cNvSpPr/>
          <p:nvPr/>
        </p:nvSpPr>
        <p:spPr>
          <a:xfrm>
            <a:off x="304800" y="437449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3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605C4-0B89-D54E-A90D-5890364C00A1}"/>
              </a:ext>
            </a:extLst>
          </p:cNvPr>
          <p:cNvSpPr/>
          <p:nvPr/>
        </p:nvSpPr>
        <p:spPr>
          <a:xfrm>
            <a:off x="298857" y="2239550"/>
            <a:ext cx="17572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Language barrier should not always mean to use English, but also for researchers to learn national language.</a:t>
            </a: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Translation software have been extensively developed.</a:t>
            </a: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Avoid to rely to journal’s brand.</a:t>
            </a:r>
          </a:p>
        </p:txBody>
      </p:sp>
    </p:spTree>
    <p:extLst>
      <p:ext uri="{BB962C8B-B14F-4D97-AF65-F5344CB8AC3E}">
        <p14:creationId xmlns:p14="http://schemas.microsoft.com/office/powerpoint/2010/main" val="260433369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98857" y="182150"/>
            <a:ext cx="1905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938" lvl="0" indent="-7938"/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Proposed solution: Work with community led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innitiatives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84B30-D8D2-A541-ADAC-694F9B8F4693}"/>
              </a:ext>
            </a:extLst>
          </p:cNvPr>
          <p:cNvSpPr/>
          <p:nvPr/>
        </p:nvSpPr>
        <p:spPr>
          <a:xfrm>
            <a:off x="304800" y="437449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  <a:hlinkClick r:id="rId2"/>
              </a:rPr>
              <a:t>Link to image (CC0)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605C4-0B89-D54E-A90D-5890364C00A1}"/>
              </a:ext>
            </a:extLst>
          </p:cNvPr>
          <p:cNvSpPr/>
          <p:nvPr/>
        </p:nvSpPr>
        <p:spPr>
          <a:xfrm>
            <a:off x="5258646" y="1928221"/>
            <a:ext cx="2894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Community of peer reviewers, 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Societies,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Consider non-commercial publishers,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Provide translations (to EN vice versa),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Science communication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Work with preprint servers</a:t>
            </a:r>
          </a:p>
        </p:txBody>
      </p:sp>
      <p:pic>
        <p:nvPicPr>
          <p:cNvPr id="12290" name="Picture 2" descr="Home • PREreview">
            <a:hlinkClick r:id="rId3"/>
            <a:extLst>
              <a:ext uri="{FF2B5EF4-FFF2-40B4-BE49-F238E27FC236}">
                <a16:creationId xmlns:a16="http://schemas.microsoft.com/office/drawing/2014/main" id="{96A9DBE5-0C49-474C-96CE-3D0509E2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39" y="337405"/>
            <a:ext cx="2133600" cy="51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eer Community in - Wikipedia">
            <a:hlinkClick r:id="rId5"/>
            <a:extLst>
              <a:ext uri="{FF2B5EF4-FFF2-40B4-BE49-F238E27FC236}">
                <a16:creationId xmlns:a16="http://schemas.microsoft.com/office/drawing/2014/main" id="{527DB3DC-F241-464A-889A-0DBE359F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39" y="337405"/>
            <a:ext cx="1752600" cy="130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INarxiv- The Preprint Server of Indonesia (@RINarxiv) | Twitter">
            <a:hlinkClick r:id="rId7"/>
            <a:extLst>
              <a:ext uri="{FF2B5EF4-FFF2-40B4-BE49-F238E27FC236}">
                <a16:creationId xmlns:a16="http://schemas.microsoft.com/office/drawing/2014/main" id="{9A91E7B4-7444-8548-B0FF-EF874D9A8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6" b="36343"/>
          <a:stretch/>
        </p:blipFill>
        <p:spPr bwMode="auto">
          <a:xfrm>
            <a:off x="2520139" y="1244803"/>
            <a:ext cx="1436441" cy="40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Launch of Translate Science – Translate Science Blog">
            <a:hlinkClick r:id="rId9"/>
            <a:extLst>
              <a:ext uri="{FF2B5EF4-FFF2-40B4-BE49-F238E27FC236}">
                <a16:creationId xmlns:a16="http://schemas.microsoft.com/office/drawing/2014/main" id="{B1EBB5E8-1CB6-9F44-93A7-D3997F90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39" y="2038350"/>
            <a:ext cx="2057400" cy="173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2285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276</Words>
  <Application>Microsoft Office PowerPoint</Application>
  <PresentationFormat>On-screen Show (16:9)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Dr. Dasapta Erwin Irawan, ST,MT</cp:lastModifiedBy>
  <cp:revision>30</cp:revision>
  <dcterms:created xsi:type="dcterms:W3CDTF">2006-08-16T00:00:00Z</dcterms:created>
  <dcterms:modified xsi:type="dcterms:W3CDTF">2021-08-16T12:26:33Z</dcterms:modified>
</cp:coreProperties>
</file>