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224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C33D36-694D-46A6-B8D8-F150564F653E}" v="15" dt="2021-08-13T13:26:06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9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sh, Joan (ELS-LOW)" userId="3a5fd135-9a90-44d3-b6e6-56b020a083a1" providerId="ADAL" clId="{FBC33D36-694D-46A6-B8D8-F150564F653E}"/>
    <pc:docChg chg="custSel addSld delSld modSld sldOrd">
      <pc:chgData name="Marsh, Joan (ELS-LOW)" userId="3a5fd135-9a90-44d3-b6e6-56b020a083a1" providerId="ADAL" clId="{FBC33D36-694D-46A6-B8D8-F150564F653E}" dt="2021-08-13T13:31:38.583" v="1306" actId="20577"/>
      <pc:docMkLst>
        <pc:docMk/>
      </pc:docMkLst>
      <pc:sldChg chg="addSp modSp mod">
        <pc:chgData name="Marsh, Joan (ELS-LOW)" userId="3a5fd135-9a90-44d3-b6e6-56b020a083a1" providerId="ADAL" clId="{FBC33D36-694D-46A6-B8D8-F150564F653E}" dt="2021-08-13T13:26:42.059" v="1224" actId="1076"/>
        <pc:sldMkLst>
          <pc:docMk/>
          <pc:sldMk cId="0" sldId="256"/>
        </pc:sldMkLst>
        <pc:spChg chg="mod">
          <ac:chgData name="Marsh, Joan (ELS-LOW)" userId="3a5fd135-9a90-44d3-b6e6-56b020a083a1" providerId="ADAL" clId="{FBC33D36-694D-46A6-B8D8-F150564F653E}" dt="2021-08-11T12:53:47.610" v="6" actId="14100"/>
          <ac:spMkLst>
            <pc:docMk/>
            <pc:sldMk cId="0" sldId="256"/>
            <ac:spMk id="3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1T13:28:15.990" v="1201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1T13:28:19.470" v="1202" actId="1076"/>
          <ac:spMkLst>
            <pc:docMk/>
            <pc:sldMk cId="0" sldId="256"/>
            <ac:spMk id="7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6:42.059" v="1224" actId="1076"/>
          <ac:picMkLst>
            <pc:docMk/>
            <pc:sldMk cId="0" sldId="256"/>
            <ac:picMk id="2" creationId="{0616C44F-5F94-4357-BEB9-89CE69F85455}"/>
          </ac:picMkLst>
        </pc:picChg>
      </pc:sldChg>
      <pc:sldChg chg="addSp modSp mod">
        <pc:chgData name="Marsh, Joan (ELS-LOW)" userId="3a5fd135-9a90-44d3-b6e6-56b020a083a1" providerId="ADAL" clId="{FBC33D36-694D-46A6-B8D8-F150564F653E}" dt="2021-08-13T13:30:40.680" v="1304" actId="20577"/>
        <pc:sldMkLst>
          <pc:docMk/>
          <pc:sldMk cId="0" sldId="257"/>
        </pc:sldMkLst>
        <pc:spChg chg="mod">
          <ac:chgData name="Marsh, Joan (ELS-LOW)" userId="3a5fd135-9a90-44d3-b6e6-56b020a083a1" providerId="ADAL" clId="{FBC33D36-694D-46A6-B8D8-F150564F653E}" dt="2021-08-11T13:02:26.067" v="224"/>
          <ac:spMkLst>
            <pc:docMk/>
            <pc:sldMk cId="0" sldId="257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3T13:30:40.680" v="1304" actId="20577"/>
          <ac:spMkLst>
            <pc:docMk/>
            <pc:sldMk cId="0" sldId="257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5:03.919" v="1210" actId="1076"/>
          <ac:picMkLst>
            <pc:docMk/>
            <pc:sldMk cId="0" sldId="257"/>
            <ac:picMk id="2" creationId="{B76F30AD-3419-43DE-92CA-B7D8F74A1EDB}"/>
          </ac:picMkLst>
        </pc:picChg>
      </pc:sldChg>
      <pc:sldChg chg="addSp modSp add mod ord">
        <pc:chgData name="Marsh, Joan (ELS-LOW)" userId="3a5fd135-9a90-44d3-b6e6-56b020a083a1" providerId="ADAL" clId="{FBC33D36-694D-46A6-B8D8-F150564F653E}" dt="2021-08-13T13:24:39.150" v="1208" actId="14100"/>
        <pc:sldMkLst>
          <pc:docMk/>
          <pc:sldMk cId="3741098600" sldId="258"/>
        </pc:sldMkLst>
        <pc:spChg chg="mod">
          <ac:chgData name="Marsh, Joan (ELS-LOW)" userId="3a5fd135-9a90-44d3-b6e6-56b020a083a1" providerId="ADAL" clId="{FBC33D36-694D-46A6-B8D8-F150564F653E}" dt="2021-08-11T13:01:51.762" v="222" actId="20577"/>
          <ac:spMkLst>
            <pc:docMk/>
            <pc:sldMk cId="3741098600" sldId="258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4:39.150" v="1208" actId="14100"/>
          <ac:picMkLst>
            <pc:docMk/>
            <pc:sldMk cId="3741098600" sldId="258"/>
            <ac:picMk id="3" creationId="{0E91ECB4-5F8F-481E-9581-E2E3D4D072DD}"/>
          </ac:picMkLst>
        </pc:picChg>
      </pc:sldChg>
      <pc:sldChg chg="addSp modSp add mod">
        <pc:chgData name="Marsh, Joan (ELS-LOW)" userId="3a5fd135-9a90-44d3-b6e6-56b020a083a1" providerId="ADAL" clId="{FBC33D36-694D-46A6-B8D8-F150564F653E}" dt="2021-08-13T13:25:13.638" v="1212" actId="1076"/>
        <pc:sldMkLst>
          <pc:docMk/>
          <pc:sldMk cId="291389267" sldId="259"/>
        </pc:sldMkLst>
        <pc:spChg chg="mod">
          <ac:chgData name="Marsh, Joan (ELS-LOW)" userId="3a5fd135-9a90-44d3-b6e6-56b020a083a1" providerId="ADAL" clId="{FBC33D36-694D-46A6-B8D8-F150564F653E}" dt="2021-08-11T13:06:11.678" v="301" actId="20577"/>
          <ac:spMkLst>
            <pc:docMk/>
            <pc:sldMk cId="291389267" sldId="259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1T13:06:52.730" v="325" actId="6549"/>
          <ac:spMkLst>
            <pc:docMk/>
            <pc:sldMk cId="291389267" sldId="259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5:13.638" v="1212" actId="1076"/>
          <ac:picMkLst>
            <pc:docMk/>
            <pc:sldMk cId="291389267" sldId="259"/>
            <ac:picMk id="2" creationId="{566CE080-A2E2-4588-8807-B75D311CF838}"/>
          </ac:picMkLst>
        </pc:picChg>
      </pc:sldChg>
      <pc:sldChg chg="addSp modSp add mod">
        <pc:chgData name="Marsh, Joan (ELS-LOW)" userId="3a5fd135-9a90-44d3-b6e6-56b020a083a1" providerId="ADAL" clId="{FBC33D36-694D-46A6-B8D8-F150564F653E}" dt="2021-08-13T13:25:27.136" v="1214" actId="1076"/>
        <pc:sldMkLst>
          <pc:docMk/>
          <pc:sldMk cId="4231383931" sldId="260"/>
        </pc:sldMkLst>
        <pc:spChg chg="mod">
          <ac:chgData name="Marsh, Joan (ELS-LOW)" userId="3a5fd135-9a90-44d3-b6e6-56b020a083a1" providerId="ADAL" clId="{FBC33D36-694D-46A6-B8D8-F150564F653E}" dt="2021-08-11T13:07:20.452" v="353" actId="20577"/>
          <ac:spMkLst>
            <pc:docMk/>
            <pc:sldMk cId="4231383931" sldId="260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1T13:08:27.129" v="428" actId="27636"/>
          <ac:spMkLst>
            <pc:docMk/>
            <pc:sldMk cId="4231383931" sldId="260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5:27.136" v="1214" actId="1076"/>
          <ac:picMkLst>
            <pc:docMk/>
            <pc:sldMk cId="4231383931" sldId="260"/>
            <ac:picMk id="2" creationId="{3C573A61-F4C9-4DCD-954C-08A4D469171F}"/>
          </ac:picMkLst>
        </pc:picChg>
      </pc:sldChg>
      <pc:sldChg chg="addSp modSp add mod">
        <pc:chgData name="Marsh, Joan (ELS-LOW)" userId="3a5fd135-9a90-44d3-b6e6-56b020a083a1" providerId="ADAL" clId="{FBC33D36-694D-46A6-B8D8-F150564F653E}" dt="2021-08-13T13:25:39.411" v="1215"/>
        <pc:sldMkLst>
          <pc:docMk/>
          <pc:sldMk cId="1482057056" sldId="261"/>
        </pc:sldMkLst>
        <pc:spChg chg="mod">
          <ac:chgData name="Marsh, Joan (ELS-LOW)" userId="3a5fd135-9a90-44d3-b6e6-56b020a083a1" providerId="ADAL" clId="{FBC33D36-694D-46A6-B8D8-F150564F653E}" dt="2021-08-11T13:12:17.129" v="535" actId="14100"/>
          <ac:spMkLst>
            <pc:docMk/>
            <pc:sldMk cId="1482057056" sldId="261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1T13:12:23.950" v="537" actId="27636"/>
          <ac:spMkLst>
            <pc:docMk/>
            <pc:sldMk cId="1482057056" sldId="261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5:39.411" v="1215"/>
          <ac:picMkLst>
            <pc:docMk/>
            <pc:sldMk cId="1482057056" sldId="261"/>
            <ac:picMk id="4" creationId="{2B243755-96BD-4647-8AF8-586AB6EC7A48}"/>
          </ac:picMkLst>
        </pc:picChg>
      </pc:sldChg>
      <pc:sldChg chg="addSp modSp add mod">
        <pc:chgData name="Marsh, Joan (ELS-LOW)" userId="3a5fd135-9a90-44d3-b6e6-56b020a083a1" providerId="ADAL" clId="{FBC33D36-694D-46A6-B8D8-F150564F653E}" dt="2021-08-13T13:28:38.596" v="1237" actId="20577"/>
        <pc:sldMkLst>
          <pc:docMk/>
          <pc:sldMk cId="99886306" sldId="262"/>
        </pc:sldMkLst>
        <pc:spChg chg="mod">
          <ac:chgData name="Marsh, Joan (ELS-LOW)" userId="3a5fd135-9a90-44d3-b6e6-56b020a083a1" providerId="ADAL" clId="{FBC33D36-694D-46A6-B8D8-F150564F653E}" dt="2021-08-11T13:12:01.183" v="531" actId="20577"/>
          <ac:spMkLst>
            <pc:docMk/>
            <pc:sldMk cId="99886306" sldId="262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3T13:28:38.596" v="1237" actId="20577"/>
          <ac:spMkLst>
            <pc:docMk/>
            <pc:sldMk cId="99886306" sldId="262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5:43.553" v="1216"/>
          <ac:picMkLst>
            <pc:docMk/>
            <pc:sldMk cId="99886306" sldId="262"/>
            <ac:picMk id="4" creationId="{18ADEE4A-96F6-4785-A434-1E1BDC200F9C}"/>
          </ac:picMkLst>
        </pc:picChg>
      </pc:sldChg>
      <pc:sldChg chg="addSp modSp add mod">
        <pc:chgData name="Marsh, Joan (ELS-LOW)" userId="3a5fd135-9a90-44d3-b6e6-56b020a083a1" providerId="ADAL" clId="{FBC33D36-694D-46A6-B8D8-F150564F653E}" dt="2021-08-13T13:30:32.135" v="1303" actId="20577"/>
        <pc:sldMkLst>
          <pc:docMk/>
          <pc:sldMk cId="1216298909" sldId="263"/>
        </pc:sldMkLst>
        <pc:spChg chg="mod">
          <ac:chgData name="Marsh, Joan (ELS-LOW)" userId="3a5fd135-9a90-44d3-b6e6-56b020a083a1" providerId="ADAL" clId="{FBC33D36-694D-46A6-B8D8-F150564F653E}" dt="2021-08-11T13:14:32.758" v="672" actId="20577"/>
          <ac:spMkLst>
            <pc:docMk/>
            <pc:sldMk cId="1216298909" sldId="263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3T13:30:32.135" v="1303" actId="20577"/>
          <ac:spMkLst>
            <pc:docMk/>
            <pc:sldMk cId="1216298909" sldId="263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5:47.900" v="1217"/>
          <ac:picMkLst>
            <pc:docMk/>
            <pc:sldMk cId="1216298909" sldId="263"/>
            <ac:picMk id="4" creationId="{DF0614EB-EED2-4B43-BD1C-7BBDB403A378}"/>
          </ac:picMkLst>
        </pc:picChg>
      </pc:sldChg>
      <pc:sldChg chg="addSp modSp add mod">
        <pc:chgData name="Marsh, Joan (ELS-LOW)" userId="3a5fd135-9a90-44d3-b6e6-56b020a083a1" providerId="ADAL" clId="{FBC33D36-694D-46A6-B8D8-F150564F653E}" dt="2021-08-13T13:31:38.583" v="1306" actId="20577"/>
        <pc:sldMkLst>
          <pc:docMk/>
          <pc:sldMk cId="1186536000" sldId="264"/>
        </pc:sldMkLst>
        <pc:spChg chg="mod">
          <ac:chgData name="Marsh, Joan (ELS-LOW)" userId="3a5fd135-9a90-44d3-b6e6-56b020a083a1" providerId="ADAL" clId="{FBC33D36-694D-46A6-B8D8-F150564F653E}" dt="2021-08-11T13:17:57.155" v="850" actId="20577"/>
          <ac:spMkLst>
            <pc:docMk/>
            <pc:sldMk cId="1186536000" sldId="264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3T13:31:38.583" v="1306" actId="20577"/>
          <ac:spMkLst>
            <pc:docMk/>
            <pc:sldMk cId="1186536000" sldId="264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5:53.003" v="1218"/>
          <ac:picMkLst>
            <pc:docMk/>
            <pc:sldMk cId="1186536000" sldId="264"/>
            <ac:picMk id="4" creationId="{9A9AAD62-DFC0-4658-B162-232040A1DBAC}"/>
          </ac:picMkLst>
        </pc:picChg>
      </pc:sldChg>
      <pc:sldChg chg="modSp add del mod">
        <pc:chgData name="Marsh, Joan (ELS-LOW)" userId="3a5fd135-9a90-44d3-b6e6-56b020a083a1" providerId="ADAL" clId="{FBC33D36-694D-46A6-B8D8-F150564F653E}" dt="2021-08-11T13:22:30.289" v="1098" actId="2696"/>
        <pc:sldMkLst>
          <pc:docMk/>
          <pc:sldMk cId="2532358461" sldId="265"/>
        </pc:sldMkLst>
        <pc:spChg chg="mod">
          <ac:chgData name="Marsh, Joan (ELS-LOW)" userId="3a5fd135-9a90-44d3-b6e6-56b020a083a1" providerId="ADAL" clId="{FBC33D36-694D-46A6-B8D8-F150564F653E}" dt="2021-08-11T13:22:19.885" v="1097" actId="20577"/>
          <ac:spMkLst>
            <pc:docMk/>
            <pc:sldMk cId="2532358461" sldId="265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1T13:22:13.323" v="1078" actId="27636"/>
          <ac:spMkLst>
            <pc:docMk/>
            <pc:sldMk cId="2532358461" sldId="265"/>
            <ac:spMk id="6" creationId="{00000000-0000-0000-0000-000000000000}"/>
          </ac:spMkLst>
        </pc:spChg>
      </pc:sldChg>
      <pc:sldChg chg="addSp modSp add mod">
        <pc:chgData name="Marsh, Joan (ELS-LOW)" userId="3a5fd135-9a90-44d3-b6e6-56b020a083a1" providerId="ADAL" clId="{FBC33D36-694D-46A6-B8D8-F150564F653E}" dt="2021-08-13T13:25:56.964" v="1219"/>
        <pc:sldMkLst>
          <pc:docMk/>
          <pc:sldMk cId="3343355378" sldId="266"/>
        </pc:sldMkLst>
        <pc:spChg chg="mod">
          <ac:chgData name="Marsh, Joan (ELS-LOW)" userId="3a5fd135-9a90-44d3-b6e6-56b020a083a1" providerId="ADAL" clId="{FBC33D36-694D-46A6-B8D8-F150564F653E}" dt="2021-08-11T13:23:17.377" v="1106" actId="6549"/>
          <ac:spMkLst>
            <pc:docMk/>
            <pc:sldMk cId="3343355378" sldId="266"/>
            <ac:spMk id="5" creationId="{00000000-0000-0000-0000-000000000000}"/>
          </ac:spMkLst>
        </pc:spChg>
        <pc:spChg chg="mod">
          <ac:chgData name="Marsh, Joan (ELS-LOW)" userId="3a5fd135-9a90-44d3-b6e6-56b020a083a1" providerId="ADAL" clId="{FBC33D36-694D-46A6-B8D8-F150564F653E}" dt="2021-08-11T13:27:37.476" v="1175" actId="20577"/>
          <ac:spMkLst>
            <pc:docMk/>
            <pc:sldMk cId="3343355378" sldId="266"/>
            <ac:spMk id="6" creationId="{00000000-0000-0000-0000-000000000000}"/>
          </ac:spMkLst>
        </pc:spChg>
        <pc:picChg chg="add mod">
          <ac:chgData name="Marsh, Joan (ELS-LOW)" userId="3a5fd135-9a90-44d3-b6e6-56b020a083a1" providerId="ADAL" clId="{FBC33D36-694D-46A6-B8D8-F150564F653E}" dt="2021-08-13T13:25:56.964" v="1219"/>
          <ac:picMkLst>
            <pc:docMk/>
            <pc:sldMk cId="3343355378" sldId="266"/>
            <ac:picMk id="4" creationId="{EA4A67B2-540D-4700-A37A-23DBF6B18AF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FE87A-C2D9-493B-B99F-A41D1A2BEF7C}" type="datetimeFigureOut">
              <a:rPr lang="" smtClean="0"/>
              <a:t>08/13/2021</a:t>
            </a:fld>
            <a:endParaRPr lang="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5E200-7A63-4A7C-BE0B-EE602D2E29CE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49903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5E200-7A63-4A7C-BE0B-EE602D2E29CE}" type="slidenum">
              <a:rPr lang="" smtClean="0"/>
              <a:t>1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46209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886"/>
            <a:ext cx="5334000" cy="127546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GB" sz="2200" b="1" dirty="0">
                <a:solidFill>
                  <a:srgbClr val="0000FF"/>
                </a:solidFill>
                <a:latin typeface="Cambria" pitchFamily="18" charset="0"/>
              </a:rPr>
              <a:t>Supporting Sustainability in Editorial Work through the EASE Environmental Manifesto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8600" y="3114675"/>
            <a:ext cx="4724400" cy="285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Joan Marsh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94310" y="3714750"/>
            <a:ext cx="4724400" cy="628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1500" dirty="0">
                <a:latin typeface="Cambria" pitchFamily="18" charset="0"/>
              </a:rPr>
              <a:t>European Association of Science Editors (Honorary)</a:t>
            </a:r>
          </a:p>
          <a:p>
            <a:pPr lvl="0"/>
            <a:r>
              <a:rPr lang="en-US" sz="1500" dirty="0">
                <a:latin typeface="Cambria" pitchFamily="18" charset="0"/>
              </a:rPr>
              <a:t>Deputy Editor, The Lancet Psychiatry</a:t>
            </a:r>
          </a:p>
          <a:p>
            <a:pPr lvl="0"/>
            <a:r>
              <a:rPr lang="en-US" sz="1500" dirty="0">
                <a:latin typeface="Cambria" pitchFamily="18" charset="0"/>
              </a:rPr>
              <a:t>Joan.marsh@lancet.com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16C44F-5F94-4357-BEB9-89CE69F854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8240" y="3714750"/>
            <a:ext cx="1042506" cy="688908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Actions specific to editors as gatekeepers</a:t>
            </a:r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/>
            <a:r>
              <a:rPr lang="en-GB" sz="2000" dirty="0">
                <a:latin typeface="Cambria" pitchFamily="18" charset="0"/>
              </a:rPr>
              <a:t>Editors have a strong influence on the public discussion of science and are in a privileged position that allows them to advocate for high ethical and environmental standards in research and reporting.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Editors should actively advocate for, and implement, strategies to promote environmentally sustainable behaviour and research in their respective fields.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Invite articles that deal with the consequences of environmental change within their discipline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Publishing special, themed issues that tackle aspects of sustainability.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Challenge authors and researchers to consider the environmental implications of their workflows and research.</a:t>
            </a: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A4A67B2-540D-4700-A37A-23DBF6B18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584" y="1"/>
            <a:ext cx="104241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355378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Environmental sustainability and scientific publishing: a manifesto</a:t>
            </a:r>
          </a:p>
          <a:p>
            <a:pPr marL="342900" lvl="0" indent="-342900"/>
            <a:endParaRPr lang="en-US" sz="2000" b="1" dirty="0">
              <a:solidFill>
                <a:srgbClr val="0000FF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dirty="0">
                <a:latin typeface="Cambria" pitchFamily="18" charset="0"/>
              </a:rPr>
              <a:t>This manifesto was launched at the 15th EASE Conference on 23 June 2021.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The European Association of Science Editors (EASE) is an international community of individuals and associations engaged in science communication and editing.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The manifesto aims to support EASE members and the wider global community of editors in their efforts to reduce the environmental impact of their activities.</a:t>
            </a: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0E91ECB4-5F8F-481E-9581-E2E3D4D07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584" y="1"/>
            <a:ext cx="104241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98600"/>
      </p:ext>
    </p:extLst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Environmental policy</a:t>
            </a:r>
            <a:endParaRPr lang="en-US" sz="2000" b="1" dirty="0">
              <a:solidFill>
                <a:srgbClr val="0000FF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/>
            <a:r>
              <a:rPr lang="en-GB" sz="2000" dirty="0">
                <a:latin typeface="Cambria" pitchFamily="18" charset="0"/>
              </a:rPr>
              <a:t>Organisations should have a written environmental policy.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Each initiative, e.g. actions to reduce single-use plastic, or schemes to enable workers to work from home, should be monitored and its effectiveness evaluated.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The policy should be reviewed regularly, with the goal of gradually improving environmental performance.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indent="-342900"/>
            <a:r>
              <a:rPr lang="en-GB" sz="2000" dirty="0">
                <a:latin typeface="Cambria" pitchFamily="18" charset="0"/>
              </a:rPr>
              <a:t>Good practice should be communicated widely.</a:t>
            </a:r>
          </a:p>
          <a:p>
            <a:pPr marL="34290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EASE is a signatory to the UN SDG Publishers compact,  a voluntary initiative, based on a ten step process, to support the UN sustainable development goals.  </a:t>
            </a: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https://www.un.org/sustainabledevelopment/sdg-publishers-compact/</a:t>
            </a:r>
            <a:endParaRPr lang="en-US" sz="2500" b="1" dirty="0">
              <a:latin typeface="Cambria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6F30AD-3419-43DE-92CA-B7D8F74A1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494" y="15240"/>
            <a:ext cx="1042506" cy="688908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Go digital</a:t>
            </a:r>
            <a:endParaRPr lang="en-US" sz="2000" b="1" dirty="0">
              <a:solidFill>
                <a:srgbClr val="0000FF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/>
            <a:r>
              <a:rPr lang="en-GB" sz="2000" dirty="0">
                <a:latin typeface="Cambria" pitchFamily="18" charset="0"/>
              </a:rPr>
              <a:t>Does your journal still have a print edition? If so, is it really necessary?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If copies are printed for marketing purposes, can these be replaced by social media campaigns?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Where print is required, use recycled paper or that marked FSC (Forest Stewardship Council).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Many readers still print pdfs, so minimize borders and white space to reduce paper waste by readers.</a:t>
            </a:r>
            <a:endParaRPr lang="en-US" sz="2500" b="1" dirty="0">
              <a:latin typeface="Cambria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6CE080-A2E2-4588-8807-B75D311CF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7684" y="0"/>
            <a:ext cx="1042506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89267"/>
      </p:ext>
    </p:extLst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Print journal distribution</a:t>
            </a:r>
            <a:endParaRPr lang="en-US" sz="2000" b="1" dirty="0">
              <a:solidFill>
                <a:srgbClr val="0000FF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dirty="0">
                <a:latin typeface="Cambria" pitchFamily="18" charset="0"/>
              </a:rPr>
              <a:t>Avoid plastic wrappers and carrier sheets.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Paper wrappers are readily recyclable.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Potato starch wrappers are biodegradable but these materials compete with the cultivation of staples and should therefore not be used in large scale.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Could your journal be distributed ‘naked’ with address details printed on it directly. Talk to your printer about what is best for your needs.</a:t>
            </a:r>
            <a:endParaRPr lang="en-US" sz="2500" b="1" dirty="0">
              <a:latin typeface="Cambria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573A61-F4C9-4DCD-954C-08A4D4691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304" y="0"/>
            <a:ext cx="1042506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83931"/>
      </p:ext>
    </p:extLst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Office management 1</a:t>
            </a:r>
            <a:endParaRPr lang="en-US" sz="2000" b="1" dirty="0">
              <a:solidFill>
                <a:srgbClr val="0000FF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/>
            <a:r>
              <a:rPr lang="en-GB" sz="2000" dirty="0">
                <a:latin typeface="Cambria" pitchFamily="18" charset="0"/>
              </a:rPr>
              <a:t>Switch to an environmentally aware search engine provider, such as Ecosia https://en.wikipedia.org/wiki/Ecosia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For appliances, such as printers and computers, use energy efficient devices which can be repaired and offer long lasting software support.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Recycle printer cartridges, batteries and redundant computer equipment. Many office supplies outlets provide recycling services for these products.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Consider restricting printing allocation to reduce unnecessary printing.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Make recycling easy by providing plenty of bins, clearly labelled and regularly emptied.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Reducing and reusing is always preferable to recycling.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2B243755-96BD-4647-8AF8-586AB6EC7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584" y="1"/>
            <a:ext cx="104241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57056"/>
      </p:ext>
    </p:extLst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Office management 2</a:t>
            </a:r>
          </a:p>
          <a:p>
            <a:pPr marL="342900" lvl="0" indent="-342900"/>
            <a:endParaRPr lang="en-US" sz="2000" b="1" dirty="0">
              <a:solidFill>
                <a:srgbClr val="0000FF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/>
            <a:r>
              <a:rPr lang="en-GB" sz="2000" dirty="0">
                <a:latin typeface="Cambria" pitchFamily="18" charset="0"/>
              </a:rPr>
              <a:t>Lighting – consider: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mbria" pitchFamily="18" charset="0"/>
              </a:rPr>
              <a:t>LED bulbs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mbria" pitchFamily="18" charset="0"/>
              </a:rPr>
              <a:t>Lights that automatically turn off when no-one is in the room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mbria" pitchFamily="18" charset="0"/>
              </a:rPr>
              <a:t>Not lighting buildings at night</a:t>
            </a:r>
          </a:p>
          <a:p>
            <a:pPr marL="342900" indent="-342900"/>
            <a:endParaRPr lang="en-GB" sz="2000" dirty="0">
              <a:latin typeface="Cambria" pitchFamily="18" charset="0"/>
            </a:endParaRPr>
          </a:p>
          <a:p>
            <a:pPr marL="342900" indent="-342900"/>
            <a:r>
              <a:rPr lang="en-GB" sz="2000" dirty="0">
                <a:latin typeface="Cambria" pitchFamily="18" charset="0"/>
              </a:rPr>
              <a:t>Encourage staff to turn off equipment before leaving the office.</a:t>
            </a:r>
          </a:p>
          <a:p>
            <a:pPr marL="34290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Use teleconferences for meetings whenever possible. </a:t>
            </a:r>
            <a:endParaRPr lang="en-US" sz="2500" b="1" dirty="0">
              <a:latin typeface="Cambria" pitchFamily="18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8ADEE4A-96F6-4785-A434-1E1BDC200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584" y="1"/>
            <a:ext cx="104241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86306"/>
      </p:ext>
    </p:extLst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Food and drink</a:t>
            </a:r>
          </a:p>
          <a:p>
            <a:pPr marL="342900" lvl="0" indent="-342900"/>
            <a:endParaRPr lang="en-US" sz="2000" b="1" dirty="0">
              <a:solidFill>
                <a:srgbClr val="0000FF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/>
            <a:r>
              <a:rPr lang="en-GB" sz="2000" dirty="0">
                <a:latin typeface="Cambria" pitchFamily="18" charset="0"/>
              </a:rPr>
              <a:t>Use and encourage the use of tap water, e.g. by installing water fountains.  If non-tap water is deemed necessary, provide large collective water coolers.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Encourage staff to bring their own reusable cups.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indent="-342900"/>
            <a:r>
              <a:rPr lang="en-GB" sz="2000" dirty="0">
                <a:latin typeface="Cambria" pitchFamily="18" charset="0"/>
              </a:rPr>
              <a:t>Encourage the use of washable crockery and cutlery, rather than single-use paper or plastic plates and cutlery. Provide suitable washing up and storage facilities. </a:t>
            </a:r>
          </a:p>
          <a:p>
            <a:pPr marL="342900" indent="-342900"/>
            <a:endParaRPr lang="en-US" sz="2500" b="1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Source locally produced and seasonal food to reduce food miles.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Purchase predominantly plant-based food. If you wish to offer choice, make the higher impact options op-in rather than opt-out. 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Consider what happens to left-over food, </a:t>
            </a:r>
            <a:r>
              <a:rPr lang="en-GB" sz="2000" dirty="0" err="1">
                <a:latin typeface="Cambria" pitchFamily="18" charset="0"/>
              </a:rPr>
              <a:t>eg</a:t>
            </a:r>
            <a:r>
              <a:rPr lang="en-GB" sz="2000" dirty="0">
                <a:latin typeface="Cambria" pitchFamily="18" charset="0"/>
              </a:rPr>
              <a:t> sandwiches or fruit, so that waste can be reduced.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DF0614EB-EED2-4B43-BD1C-7BBDB403A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584" y="1"/>
            <a:ext cx="104241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98909"/>
      </p:ext>
    </p:extLst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GB" sz="2000" b="1" dirty="0">
                <a:solidFill>
                  <a:srgbClr val="0000FF"/>
                </a:solidFill>
                <a:latin typeface="Cambria" pitchFamily="18" charset="0"/>
              </a:rPr>
              <a:t>Employee management</a:t>
            </a:r>
          </a:p>
          <a:p>
            <a:pPr marL="342900" lvl="0" indent="-342900"/>
            <a:endParaRPr lang="en-US" sz="2000" b="1" dirty="0">
              <a:solidFill>
                <a:srgbClr val="0000FF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/>
            <a:r>
              <a:rPr lang="en-GB" sz="2000" dirty="0">
                <a:latin typeface="Cambria" pitchFamily="18" charset="0"/>
              </a:rPr>
              <a:t>Encourage employees to use public transport, for example through interest-free loans or subsidies for rail season tickets.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Provide cycle racks and changing/showering facilities for those cycling or running to work.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Provide recharging facilities for e-bikes and e-cars.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Encourage car sharing with colleagues.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Consider flexible working hours and home working to reduce transport congestion and costs. </a:t>
            </a:r>
          </a:p>
          <a:p>
            <a:pPr marL="342900" lvl="0" indent="-342900"/>
            <a:endParaRPr lang="en-GB" sz="2000" dirty="0">
              <a:latin typeface="Cambria" pitchFamily="18" charset="0"/>
            </a:endParaRP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Air travel has a particularly high carbon footprint. Employees should be encouraged to travel by train where possible, for example within a country or state.</a:t>
            </a:r>
          </a:p>
          <a:p>
            <a:pPr marL="342900" lvl="0" indent="-342900"/>
            <a:r>
              <a:rPr lang="en-GB" sz="2000" dirty="0">
                <a:latin typeface="Cambria" pitchFamily="18" charset="0"/>
              </a:rPr>
              <a:t>Consider whether to make such policies mandatory.</a:t>
            </a:r>
            <a:endParaRPr lang="en-US" sz="2500" b="1" dirty="0">
              <a:latin typeface="Cambria" pitchFamily="18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9A9AAD62-DFC0-4658-B162-232040A1DB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584" y="1"/>
            <a:ext cx="104241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36000"/>
      </p:ext>
    </p:extLst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822</Words>
  <Application>Microsoft Office PowerPoint</Application>
  <PresentationFormat>On-screen Show (16:9)</PresentationFormat>
  <Paragraphs>95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Marsh, Joan (ELS-LOW)</cp:lastModifiedBy>
  <cp:revision>30</cp:revision>
  <dcterms:created xsi:type="dcterms:W3CDTF">2006-08-16T00:00:00Z</dcterms:created>
  <dcterms:modified xsi:type="dcterms:W3CDTF">2021-08-13T13:31:56Z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2021-08-11T12:52:37Z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6c0a36df-d44d-4220-b9a0-42992b8ee157</vt:lpwstr>
  </property>
  <property fmtid="{D5CDD505-2E9C-101B-9397-08002B2CF9AE}" pid="8" name="MSIP_Label_549ac42a-3eb4-4074-b885-aea26bd6241e_ContentBits">
    <vt:lpwstr>0</vt:lpwstr>
  </property>
</Properties>
</file>