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1129" r:id="rId2"/>
    <p:sldId id="1130" r:id="rId3"/>
    <p:sldId id="1131" r:id="rId4"/>
    <p:sldId id="1118" r:id="rId5"/>
    <p:sldId id="1116" r:id="rId6"/>
    <p:sldId id="1117" r:id="rId7"/>
    <p:sldId id="1110" r:id="rId8"/>
    <p:sldId id="1114" r:id="rId9"/>
    <p:sldId id="1107" r:id="rId10"/>
    <p:sldId id="1108" r:id="rId11"/>
    <p:sldId id="1099" r:id="rId12"/>
    <p:sldId id="1106" r:id="rId13"/>
    <p:sldId id="1102" r:id="rId14"/>
    <p:sldId id="1103" r:id="rId15"/>
    <p:sldId id="1105" r:id="rId16"/>
    <p:sldId id="1113" r:id="rId17"/>
    <p:sldId id="1112" r:id="rId18"/>
    <p:sldId id="1111" r:id="rId19"/>
    <p:sldId id="1120" r:id="rId20"/>
    <p:sldId id="1121" r:id="rId21"/>
    <p:sldId id="1122" r:id="rId22"/>
    <p:sldId id="1123" r:id="rId23"/>
    <p:sldId id="1124" r:id="rId24"/>
    <p:sldId id="1126" r:id="rId25"/>
    <p:sldId id="1127" r:id="rId26"/>
    <p:sldId id="1128" r:id="rId27"/>
    <p:sldId id="107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08" autoAdjust="0"/>
    <p:restoredTop sz="94484" autoAdjust="0"/>
  </p:normalViewPr>
  <p:slideViewPr>
    <p:cSldViewPr snapToGrid="0">
      <p:cViewPr varScale="1">
        <p:scale>
          <a:sx n="69" d="100"/>
          <a:sy n="69" d="100"/>
        </p:scale>
        <p:origin x="750" y="6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2028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343266-80BD-498F-AA51-1CE98FE3E95B}" type="datetimeFigureOut">
              <a:rPr lang="en-US" smtClean="0"/>
              <a:pPr/>
              <a:t>7/19/2021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C64127-F023-494E-9BB3-5F1D153E2FFB}" type="slidenum">
              <a:rPr lang="en-US" smtClean="0"/>
              <a:pPr/>
              <a:t>‹#›</a:t>
            </a:fld>
            <a:endParaRPr lang="en-US"/>
          </a:p>
        </p:txBody>
      </p:sp>
    </p:spTree>
    <p:extLst>
      <p:ext uri="{BB962C8B-B14F-4D97-AF65-F5344CB8AC3E}">
        <p14:creationId xmlns:p14="http://schemas.microsoft.com/office/powerpoint/2010/main" val="2630971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490D9DA-8A14-45A2-BC7B-C0FE2BC28841}" type="datetimeFigureOut">
              <a:rPr lang="en-US" smtClean="0"/>
              <a:pPr/>
              <a:t>7/19/2021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1573C4-6479-48BA-88BD-E98398A8BF86}" type="slidenum">
              <a:rPr lang="en-US" smtClean="0"/>
              <a:pPr/>
              <a:t>‹#›</a:t>
            </a:fld>
            <a:endParaRPr lang="en-US"/>
          </a:p>
        </p:txBody>
      </p:sp>
    </p:spTree>
    <p:extLst>
      <p:ext uri="{BB962C8B-B14F-4D97-AF65-F5344CB8AC3E}">
        <p14:creationId xmlns:p14="http://schemas.microsoft.com/office/powerpoint/2010/main" val="3745488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90D9DA-8A14-45A2-BC7B-C0FE2BC28841}" type="datetimeFigureOut">
              <a:rPr lang="en-US" smtClean="0"/>
              <a:pPr/>
              <a:t>7/19/2021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1573C4-6479-48BA-88BD-E98398A8BF86}" type="slidenum">
              <a:rPr lang="en-US" smtClean="0"/>
              <a:pPr/>
              <a:t>‹#›</a:t>
            </a:fld>
            <a:endParaRPr lang="en-US"/>
          </a:p>
        </p:txBody>
      </p:sp>
    </p:spTree>
    <p:extLst>
      <p:ext uri="{BB962C8B-B14F-4D97-AF65-F5344CB8AC3E}">
        <p14:creationId xmlns:p14="http://schemas.microsoft.com/office/powerpoint/2010/main" val="444760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90D9DA-8A14-45A2-BC7B-C0FE2BC28841}" type="datetimeFigureOut">
              <a:rPr lang="en-US" smtClean="0"/>
              <a:pPr/>
              <a:t>7/19/2021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1573C4-6479-48BA-88BD-E98398A8BF86}" type="slidenum">
              <a:rPr lang="en-US" smtClean="0"/>
              <a:pPr/>
              <a:t>‹#›</a:t>
            </a:fld>
            <a:endParaRPr lang="en-US"/>
          </a:p>
        </p:txBody>
      </p:sp>
    </p:spTree>
    <p:extLst>
      <p:ext uri="{BB962C8B-B14F-4D97-AF65-F5344CB8AC3E}">
        <p14:creationId xmlns:p14="http://schemas.microsoft.com/office/powerpoint/2010/main" val="667170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90D9DA-8A14-45A2-BC7B-C0FE2BC28841}" type="datetimeFigureOut">
              <a:rPr lang="en-US" smtClean="0"/>
              <a:pPr/>
              <a:t>7/19/2021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1573C4-6479-48BA-88BD-E98398A8BF86}" type="slidenum">
              <a:rPr lang="en-US" smtClean="0"/>
              <a:pPr/>
              <a:t>‹#›</a:t>
            </a:fld>
            <a:endParaRPr lang="en-US"/>
          </a:p>
        </p:txBody>
      </p:sp>
    </p:spTree>
    <p:extLst>
      <p:ext uri="{BB962C8B-B14F-4D97-AF65-F5344CB8AC3E}">
        <p14:creationId xmlns:p14="http://schemas.microsoft.com/office/powerpoint/2010/main" val="1739199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90D9DA-8A14-45A2-BC7B-C0FE2BC28841}" type="datetimeFigureOut">
              <a:rPr lang="en-US" smtClean="0"/>
              <a:pPr/>
              <a:t>7/19/2021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1573C4-6479-48BA-88BD-E98398A8BF86}" type="slidenum">
              <a:rPr lang="en-US" smtClean="0"/>
              <a:pPr/>
              <a:t>‹#›</a:t>
            </a:fld>
            <a:endParaRPr lang="en-US"/>
          </a:p>
        </p:txBody>
      </p:sp>
    </p:spTree>
    <p:extLst>
      <p:ext uri="{BB962C8B-B14F-4D97-AF65-F5344CB8AC3E}">
        <p14:creationId xmlns:p14="http://schemas.microsoft.com/office/powerpoint/2010/main" val="2597853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490D9DA-8A14-45A2-BC7B-C0FE2BC28841}" type="datetimeFigureOut">
              <a:rPr lang="en-US" smtClean="0"/>
              <a:pPr/>
              <a:t>7/19/2021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1573C4-6479-48BA-88BD-E98398A8BF86}" type="slidenum">
              <a:rPr lang="en-US" smtClean="0"/>
              <a:pPr/>
              <a:t>‹#›</a:t>
            </a:fld>
            <a:endParaRPr lang="en-US"/>
          </a:p>
        </p:txBody>
      </p:sp>
    </p:spTree>
    <p:extLst>
      <p:ext uri="{BB962C8B-B14F-4D97-AF65-F5344CB8AC3E}">
        <p14:creationId xmlns:p14="http://schemas.microsoft.com/office/powerpoint/2010/main" val="278940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490D9DA-8A14-45A2-BC7B-C0FE2BC28841}" type="datetimeFigureOut">
              <a:rPr lang="en-US" smtClean="0"/>
              <a:pPr/>
              <a:t>7/19/2021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1573C4-6479-48BA-88BD-E98398A8BF86}" type="slidenum">
              <a:rPr lang="en-US" smtClean="0"/>
              <a:pPr/>
              <a:t>‹#›</a:t>
            </a:fld>
            <a:endParaRPr lang="en-US"/>
          </a:p>
        </p:txBody>
      </p:sp>
    </p:spTree>
    <p:extLst>
      <p:ext uri="{BB962C8B-B14F-4D97-AF65-F5344CB8AC3E}">
        <p14:creationId xmlns:p14="http://schemas.microsoft.com/office/powerpoint/2010/main" val="882087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490D9DA-8A14-45A2-BC7B-C0FE2BC28841}" type="datetimeFigureOut">
              <a:rPr lang="en-US" smtClean="0"/>
              <a:pPr/>
              <a:t>7/19/2021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1573C4-6479-48BA-88BD-E98398A8BF86}" type="slidenum">
              <a:rPr lang="en-US" smtClean="0"/>
              <a:pPr/>
              <a:t>‹#›</a:t>
            </a:fld>
            <a:endParaRPr lang="en-US"/>
          </a:p>
        </p:txBody>
      </p:sp>
    </p:spTree>
    <p:extLst>
      <p:ext uri="{BB962C8B-B14F-4D97-AF65-F5344CB8AC3E}">
        <p14:creationId xmlns:p14="http://schemas.microsoft.com/office/powerpoint/2010/main" val="3533961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90D9DA-8A14-45A2-BC7B-C0FE2BC28841}" type="datetimeFigureOut">
              <a:rPr lang="en-US" smtClean="0"/>
              <a:pPr/>
              <a:t>7/19/2021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1573C4-6479-48BA-88BD-E98398A8BF86}" type="slidenum">
              <a:rPr lang="en-US" smtClean="0"/>
              <a:pPr/>
              <a:t>‹#›</a:t>
            </a:fld>
            <a:endParaRPr lang="en-US"/>
          </a:p>
        </p:txBody>
      </p:sp>
    </p:spTree>
    <p:extLst>
      <p:ext uri="{BB962C8B-B14F-4D97-AF65-F5344CB8AC3E}">
        <p14:creationId xmlns:p14="http://schemas.microsoft.com/office/powerpoint/2010/main" val="4236743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90D9DA-8A14-45A2-BC7B-C0FE2BC28841}" type="datetimeFigureOut">
              <a:rPr lang="en-US" smtClean="0"/>
              <a:pPr/>
              <a:t>7/19/2021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1573C4-6479-48BA-88BD-E98398A8BF86}" type="slidenum">
              <a:rPr lang="en-US" smtClean="0"/>
              <a:pPr/>
              <a:t>‹#›</a:t>
            </a:fld>
            <a:endParaRPr lang="en-US"/>
          </a:p>
        </p:txBody>
      </p:sp>
    </p:spTree>
    <p:extLst>
      <p:ext uri="{BB962C8B-B14F-4D97-AF65-F5344CB8AC3E}">
        <p14:creationId xmlns:p14="http://schemas.microsoft.com/office/powerpoint/2010/main" val="3575803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90D9DA-8A14-45A2-BC7B-C0FE2BC28841}" type="datetimeFigureOut">
              <a:rPr lang="en-US" smtClean="0"/>
              <a:pPr/>
              <a:t>7/19/2021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1573C4-6479-48BA-88BD-E98398A8BF86}" type="slidenum">
              <a:rPr lang="en-US" smtClean="0"/>
              <a:pPr/>
              <a:t>‹#›</a:t>
            </a:fld>
            <a:endParaRPr lang="en-US"/>
          </a:p>
        </p:txBody>
      </p:sp>
    </p:spTree>
    <p:extLst>
      <p:ext uri="{BB962C8B-B14F-4D97-AF65-F5344CB8AC3E}">
        <p14:creationId xmlns:p14="http://schemas.microsoft.com/office/powerpoint/2010/main" val="210568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90D9DA-8A14-45A2-BC7B-C0FE2BC28841}" type="datetimeFigureOut">
              <a:rPr lang="en-US" smtClean="0"/>
              <a:pPr/>
              <a:t>7/19/2021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1573C4-6479-48BA-88BD-E98398A8BF86}" type="slidenum">
              <a:rPr lang="en-US" smtClean="0"/>
              <a:pPr/>
              <a:t>‹#›</a:t>
            </a:fld>
            <a:endParaRPr lang="en-US"/>
          </a:p>
        </p:txBody>
      </p:sp>
    </p:spTree>
    <p:extLst>
      <p:ext uri="{BB962C8B-B14F-4D97-AF65-F5344CB8AC3E}">
        <p14:creationId xmlns:p14="http://schemas.microsoft.com/office/powerpoint/2010/main" val="5111745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nature.com/articles/d41586-020-02324-2"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https://www.coe.int/en/web/medicrime"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nature.com/articles/d41586-018-07545-0" TargetMode="External"/><Relationship Id="rId2" Type="http://schemas.openxmlformats.org/officeDocument/2006/relationships/hyperlink" Target="https://www.nature.com/articles/d41586-019-01408-y" TargetMode="Externa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https://www.nature.com/articles/517426a"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hyperlink" Target="https://www.nature.com/articles/d41586-020-03564-y?WT.ec_id=NATURE"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retractionwatch.com/2020/06/15/a-journal-took-three-days-to-accept-a-covid-19-paper-its-taken-two-months-and-counting-to-retract-it/" TargetMode="External"/><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hyperlink" Target="https://www.nature.com/articles/s41423-020-0424-9"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sciencemag.org/news/2021/01/many-scientists-citing-two-scandalous-covid-19-papers-ignore-their-retractions" TargetMode="External"/><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sciencebusiness.net/covid-19/news/covid-19-triggered-unprecedented-collaboration-research"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s://www.nature.com/articles/d41586-020-01266-z"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doi.org/10.1093/cid/ciab456"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nature.com/articles/d41586-020-01824-5"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Pandemic Preparedness: </a:t>
            </a:r>
            <a:r>
              <a:rPr lang="en-US" b="1" dirty="0" smtClean="0"/>
              <a:t/>
            </a:r>
            <a:br>
              <a:rPr lang="en-US" b="1" dirty="0" smtClean="0"/>
            </a:br>
            <a:r>
              <a:rPr lang="en-US" b="1" dirty="0" smtClean="0"/>
              <a:t>Scholarly </a:t>
            </a:r>
            <a:r>
              <a:rPr lang="en-US" b="1" dirty="0"/>
              <a:t>Communications and </a:t>
            </a:r>
            <a:r>
              <a:rPr lang="en-US" b="1" dirty="0" smtClean="0"/>
              <a:t>Countermeasures</a:t>
            </a:r>
            <a:endParaRPr lang="en-US" dirty="0"/>
          </a:p>
        </p:txBody>
      </p:sp>
      <p:sp>
        <p:nvSpPr>
          <p:cNvPr id="4" name="Subtitle 2"/>
          <p:cNvSpPr txBox="1">
            <a:spLocks/>
          </p:cNvSpPr>
          <p:nvPr/>
        </p:nvSpPr>
        <p:spPr>
          <a:xfrm>
            <a:off x="495042" y="3174999"/>
            <a:ext cx="6526182" cy="1422545"/>
          </a:xfrm>
          <a:prstGeom prst="rect">
            <a:avLst/>
          </a:prstGeom>
        </p:spPr>
        <p:txBody>
          <a:bodyPr vert="horz" lIns="121920" tIns="60960" rIns="121920" bIns="60960" rtlCol="0">
            <a:noAutofit/>
          </a:bodyPr>
          <a:lstStyle/>
          <a:p>
            <a:pPr algn="ctr"/>
            <a:r>
              <a:rPr lang="en-US" sz="2800" dirty="0">
                <a:solidFill>
                  <a:schemeClr val="accent2">
                    <a:lumMod val="50000"/>
                  </a:schemeClr>
                </a:solidFill>
                <a:latin typeface="Cambria" panose="02040503050406030204" pitchFamily="18" charset="0"/>
                <a:ea typeface="Cambria" panose="02040503050406030204" pitchFamily="18" charset="0"/>
              </a:rPr>
              <a:t>Zabta Khan </a:t>
            </a:r>
            <a:r>
              <a:rPr lang="en-US" sz="2800" dirty="0" err="1">
                <a:solidFill>
                  <a:schemeClr val="accent2">
                    <a:lumMod val="50000"/>
                  </a:schemeClr>
                </a:solidFill>
                <a:latin typeface="Cambria" panose="02040503050406030204" pitchFamily="18" charset="0"/>
                <a:ea typeface="Cambria" panose="02040503050406030204" pitchFamily="18" charset="0"/>
              </a:rPr>
              <a:t>Shinwari</a:t>
            </a:r>
            <a:r>
              <a:rPr lang="en-US" sz="2800" dirty="0">
                <a:solidFill>
                  <a:schemeClr val="accent2">
                    <a:lumMod val="50000"/>
                  </a:schemeClr>
                </a:solidFill>
                <a:latin typeface="Cambria" panose="02040503050406030204" pitchFamily="18" charset="0"/>
                <a:ea typeface="Cambria" panose="02040503050406030204" pitchFamily="18" charset="0"/>
              </a:rPr>
              <a:t/>
            </a:r>
            <a:br>
              <a:rPr lang="en-US" sz="2800" dirty="0">
                <a:solidFill>
                  <a:schemeClr val="accent2">
                    <a:lumMod val="50000"/>
                  </a:schemeClr>
                </a:solidFill>
                <a:latin typeface="Cambria" panose="02040503050406030204" pitchFamily="18" charset="0"/>
                <a:ea typeface="Cambria" panose="02040503050406030204" pitchFamily="18" charset="0"/>
              </a:rPr>
            </a:br>
            <a:r>
              <a:rPr lang="en-US" sz="2800" dirty="0" smtClean="0">
                <a:solidFill>
                  <a:schemeClr val="accent2">
                    <a:lumMod val="50000"/>
                  </a:schemeClr>
                </a:solidFill>
                <a:latin typeface="Cambria" panose="02040503050406030204" pitchFamily="18" charset="0"/>
                <a:ea typeface="Cambria" panose="02040503050406030204" pitchFamily="18" charset="0"/>
              </a:rPr>
              <a:t>Prof. Emeritus, Quaid-</a:t>
            </a:r>
            <a:r>
              <a:rPr lang="en-US" sz="2800" dirty="0" err="1" smtClean="0">
                <a:solidFill>
                  <a:schemeClr val="accent2">
                    <a:lumMod val="50000"/>
                  </a:schemeClr>
                </a:solidFill>
                <a:latin typeface="Cambria" panose="02040503050406030204" pitchFamily="18" charset="0"/>
                <a:ea typeface="Cambria" panose="02040503050406030204" pitchFamily="18" charset="0"/>
              </a:rPr>
              <a:t>i</a:t>
            </a:r>
            <a:r>
              <a:rPr lang="en-US" sz="2800" dirty="0" smtClean="0">
                <a:solidFill>
                  <a:schemeClr val="accent2">
                    <a:lumMod val="50000"/>
                  </a:schemeClr>
                </a:solidFill>
                <a:latin typeface="Cambria" panose="02040503050406030204" pitchFamily="18" charset="0"/>
                <a:ea typeface="Cambria" panose="02040503050406030204" pitchFamily="18" charset="0"/>
              </a:rPr>
              <a:t>-</a:t>
            </a:r>
            <a:r>
              <a:rPr lang="en-US" sz="2800" dirty="0" err="1" smtClean="0">
                <a:solidFill>
                  <a:schemeClr val="accent2">
                    <a:lumMod val="50000"/>
                  </a:schemeClr>
                </a:solidFill>
                <a:latin typeface="Cambria" panose="02040503050406030204" pitchFamily="18" charset="0"/>
                <a:ea typeface="Cambria" panose="02040503050406030204" pitchFamily="18" charset="0"/>
              </a:rPr>
              <a:t>Azam</a:t>
            </a:r>
            <a:r>
              <a:rPr lang="en-US" sz="2800" dirty="0" smtClean="0">
                <a:solidFill>
                  <a:schemeClr val="accent2">
                    <a:lumMod val="50000"/>
                  </a:schemeClr>
                </a:solidFill>
                <a:latin typeface="Cambria" panose="02040503050406030204" pitchFamily="18" charset="0"/>
                <a:ea typeface="Cambria" panose="02040503050406030204" pitchFamily="18" charset="0"/>
              </a:rPr>
              <a:t> University, </a:t>
            </a:r>
            <a:r>
              <a:rPr lang="en-US" sz="2800" dirty="0">
                <a:solidFill>
                  <a:schemeClr val="accent2">
                    <a:lumMod val="50000"/>
                  </a:schemeClr>
                </a:solidFill>
                <a:latin typeface="Cambria" panose="02040503050406030204" pitchFamily="18" charset="0"/>
                <a:ea typeface="Cambria" panose="02040503050406030204" pitchFamily="18" charset="0"/>
              </a:rPr>
              <a:t>Islamabad</a:t>
            </a:r>
          </a:p>
        </p:txBody>
      </p:sp>
      <p:pic>
        <p:nvPicPr>
          <p:cNvPr id="6" name="Picture 5"/>
          <p:cNvPicPr>
            <a:picLocks noChangeAspect="1"/>
          </p:cNvPicPr>
          <p:nvPr/>
        </p:nvPicPr>
        <p:blipFill>
          <a:blip r:embed="rId2"/>
          <a:stretch>
            <a:fillRect/>
          </a:stretch>
        </p:blipFill>
        <p:spPr>
          <a:xfrm>
            <a:off x="7240732" y="2457335"/>
            <a:ext cx="4951268" cy="3520902"/>
          </a:xfrm>
          <a:prstGeom prst="rect">
            <a:avLst/>
          </a:prstGeom>
        </p:spPr>
      </p:pic>
    </p:spTree>
    <p:extLst>
      <p:ext uri="{BB962C8B-B14F-4D97-AF65-F5344CB8AC3E}">
        <p14:creationId xmlns:p14="http://schemas.microsoft.com/office/powerpoint/2010/main" val="22683637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891" y="140733"/>
            <a:ext cx="10972800" cy="563562"/>
          </a:xfrm>
        </p:spPr>
        <p:txBody>
          <a:bodyPr>
            <a:normAutofit fontScale="90000"/>
          </a:bodyPr>
          <a:lstStyle/>
          <a:p>
            <a:r>
              <a:rPr lang="en-US" b="1" dirty="0">
                <a:solidFill>
                  <a:srgbClr val="FF0000"/>
                </a:solidFill>
              </a:rPr>
              <a:t>Global problems need social </a:t>
            </a:r>
            <a:r>
              <a:rPr lang="en-US" b="1" dirty="0" smtClean="0">
                <a:solidFill>
                  <a:srgbClr val="FF0000"/>
                </a:solidFill>
              </a:rPr>
              <a:t>science</a:t>
            </a:r>
            <a:endParaRPr lang="en-US" dirty="0">
              <a:solidFill>
                <a:srgbClr val="FF0000"/>
              </a:solidFill>
            </a:endParaRPr>
          </a:p>
        </p:txBody>
      </p:sp>
      <p:sp>
        <p:nvSpPr>
          <p:cNvPr id="3" name="Content Placeholder 2"/>
          <p:cNvSpPr>
            <a:spLocks noGrp="1"/>
          </p:cNvSpPr>
          <p:nvPr>
            <p:ph idx="1"/>
          </p:nvPr>
        </p:nvSpPr>
        <p:spPr>
          <a:xfrm>
            <a:off x="0" y="738931"/>
            <a:ext cx="12115800" cy="5749737"/>
          </a:xfrm>
        </p:spPr>
        <p:txBody>
          <a:bodyPr>
            <a:noAutofit/>
          </a:bodyPr>
          <a:lstStyle/>
          <a:p>
            <a:r>
              <a:rPr lang="en-US" sz="2400" dirty="0"/>
              <a:t>W</a:t>
            </a:r>
            <a:r>
              <a:rPr lang="en-US" sz="2400" dirty="0" smtClean="0"/>
              <a:t>e </a:t>
            </a:r>
            <a:r>
              <a:rPr lang="en-US" sz="2400" dirty="0"/>
              <a:t>cannot improve global health if we take only a narrow medical view. Epidemics are social as well as biological phenomena</a:t>
            </a:r>
            <a:r>
              <a:rPr lang="en-US" sz="2400" dirty="0" smtClean="0"/>
              <a:t>. </a:t>
            </a:r>
            <a:r>
              <a:rPr lang="en-US" sz="2400" dirty="0"/>
              <a:t>West African </a:t>
            </a:r>
            <a:r>
              <a:rPr lang="en-US" sz="2400" b="1" dirty="0"/>
              <a:t>Ebola epidemic with proposals to substitute risky burial rituals with safer ones, rather than trying to eliminate such rituals altogether</a:t>
            </a:r>
            <a:r>
              <a:rPr lang="en-US" sz="2400" b="1" dirty="0" smtClean="0"/>
              <a:t>.</a:t>
            </a:r>
          </a:p>
          <a:p>
            <a:r>
              <a:rPr lang="en-US" sz="2400" dirty="0"/>
              <a:t>Treatments for mental health have made insufficient progress. Advances will depend, in part, on </a:t>
            </a:r>
            <a:r>
              <a:rPr lang="en-US" sz="2400" b="1" dirty="0"/>
              <a:t>a better understanding of how social context influences whether treatment succeeds. </a:t>
            </a:r>
            <a:r>
              <a:rPr lang="en-US" sz="2400" dirty="0"/>
              <a:t>Similar arguments apply to </a:t>
            </a:r>
            <a:r>
              <a:rPr lang="en-US" sz="2400" b="1" dirty="0"/>
              <a:t>the problem of </a:t>
            </a:r>
            <a:r>
              <a:rPr lang="en-US" sz="2400" b="1" dirty="0" smtClean="0"/>
              <a:t>food habits/obesity; antimicrobial </a:t>
            </a:r>
            <a:r>
              <a:rPr lang="en-US" sz="2400" b="1" dirty="0"/>
              <a:t>resistance and antibiotic overuse</a:t>
            </a:r>
            <a:r>
              <a:rPr lang="en-US" sz="2400" b="1" dirty="0" smtClean="0"/>
              <a:t>.</a:t>
            </a:r>
          </a:p>
          <a:p>
            <a:r>
              <a:rPr lang="en-US" sz="2400" b="1" dirty="0"/>
              <a:t>Environmental issues are not just technical challenges </a:t>
            </a:r>
            <a:r>
              <a:rPr lang="en-US" sz="2400" dirty="0"/>
              <a:t>that can be solved with a new invention. To tackle climate change we will need insight from psychology and sociology. </a:t>
            </a:r>
            <a:r>
              <a:rPr lang="en-US" sz="2400" b="1" dirty="0"/>
              <a:t>Scientific and technological innovations </a:t>
            </a:r>
            <a:r>
              <a:rPr lang="en-US" sz="2400" dirty="0"/>
              <a:t>are necessary, but enabling them to make an impact requires an understanding of </a:t>
            </a:r>
            <a:r>
              <a:rPr lang="en-US" sz="2400" b="1" dirty="0"/>
              <a:t>how people adapt and change their </a:t>
            </a:r>
            <a:r>
              <a:rPr lang="en-US" sz="2400" b="1" dirty="0" smtClean="0"/>
              <a:t>behavior</a:t>
            </a:r>
            <a:r>
              <a:rPr lang="en-US" sz="2400" dirty="0" smtClean="0"/>
              <a:t>. </a:t>
            </a:r>
            <a:r>
              <a:rPr lang="en-US" sz="2400" dirty="0"/>
              <a:t>That will probably require new narratives — the purview of rhetoric, literature, philosophy and even theology</a:t>
            </a:r>
            <a:r>
              <a:rPr lang="en-US" sz="2400" dirty="0" smtClean="0"/>
              <a:t>.</a:t>
            </a:r>
          </a:p>
          <a:p>
            <a:r>
              <a:rPr lang="en-US" sz="2400" dirty="0"/>
              <a:t>Poverty and inequality call even more obviously for expertise beyond science and </a:t>
            </a:r>
            <a:r>
              <a:rPr lang="en-US" sz="2400" dirty="0" err="1"/>
              <a:t>maths</a:t>
            </a:r>
            <a:r>
              <a:rPr lang="en-US" sz="2400" dirty="0"/>
              <a:t>. </a:t>
            </a:r>
            <a:endParaRPr lang="en-US" sz="2400" dirty="0" smtClean="0"/>
          </a:p>
          <a:p>
            <a:r>
              <a:rPr lang="en-US" sz="2400" dirty="0"/>
              <a:t>‘Vaccine hesitancy’ is more a social phenomenon than a technical one</a:t>
            </a:r>
          </a:p>
          <a:p>
            <a:endParaRPr lang="en-US" sz="2400" dirty="0"/>
          </a:p>
        </p:txBody>
      </p:sp>
      <p:sp>
        <p:nvSpPr>
          <p:cNvPr id="4" name="TextBox 3"/>
          <p:cNvSpPr txBox="1"/>
          <p:nvPr/>
        </p:nvSpPr>
        <p:spPr>
          <a:xfrm>
            <a:off x="6427897" y="6506669"/>
            <a:ext cx="3191964" cy="369332"/>
          </a:xfrm>
          <a:prstGeom prst="rect">
            <a:avLst/>
          </a:prstGeom>
          <a:noFill/>
        </p:spPr>
        <p:txBody>
          <a:bodyPr wrap="none" rtlCol="0">
            <a:spAutoFit/>
          </a:bodyPr>
          <a:lstStyle/>
          <a:p>
            <a:r>
              <a:rPr lang="en-US" cap="all" dirty="0"/>
              <a:t>15 JANUARY 2020 Nature.com</a:t>
            </a:r>
            <a:endParaRPr lang="en-US" dirty="0"/>
          </a:p>
        </p:txBody>
      </p:sp>
      <p:pic>
        <p:nvPicPr>
          <p:cNvPr id="5" name="Picture 4"/>
          <p:cNvPicPr>
            <a:picLocks noChangeAspect="1"/>
          </p:cNvPicPr>
          <p:nvPr/>
        </p:nvPicPr>
        <p:blipFill>
          <a:blip r:embed="rId2"/>
          <a:stretch>
            <a:fillRect/>
          </a:stretch>
        </p:blipFill>
        <p:spPr>
          <a:xfrm>
            <a:off x="9619861" y="5460274"/>
            <a:ext cx="2495939" cy="1397726"/>
          </a:xfrm>
          <a:prstGeom prst="rect">
            <a:avLst/>
          </a:prstGeom>
        </p:spPr>
      </p:pic>
      <p:sp>
        <p:nvSpPr>
          <p:cNvPr id="6" name="TextBox 5"/>
          <p:cNvSpPr txBox="1"/>
          <p:nvPr/>
        </p:nvSpPr>
        <p:spPr>
          <a:xfrm>
            <a:off x="1436914" y="6271676"/>
            <a:ext cx="3703771" cy="523220"/>
          </a:xfrm>
          <a:prstGeom prst="rect">
            <a:avLst/>
          </a:prstGeom>
          <a:noFill/>
        </p:spPr>
        <p:txBody>
          <a:bodyPr wrap="none" rtlCol="0">
            <a:spAutoFit/>
          </a:bodyPr>
          <a:lstStyle/>
          <a:p>
            <a:r>
              <a:rPr lang="en-US" sz="2800" b="1" dirty="0" smtClean="0"/>
              <a:t>Between Faith and Fear</a:t>
            </a:r>
            <a:endParaRPr lang="en-US" sz="2800" b="1" dirty="0"/>
          </a:p>
        </p:txBody>
      </p:sp>
    </p:spTree>
    <p:extLst>
      <p:ext uri="{BB962C8B-B14F-4D97-AF65-F5344CB8AC3E}">
        <p14:creationId xmlns:p14="http://schemas.microsoft.com/office/powerpoint/2010/main" val="26407142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109" y="762320"/>
            <a:ext cx="9305636" cy="1390300"/>
          </a:xfrm>
        </p:spPr>
        <p:style>
          <a:lnRef idx="3">
            <a:schemeClr val="lt1"/>
          </a:lnRef>
          <a:fillRef idx="1">
            <a:schemeClr val="dk1"/>
          </a:fillRef>
          <a:effectRef idx="1">
            <a:schemeClr val="dk1"/>
          </a:effectRef>
          <a:fontRef idx="minor">
            <a:schemeClr val="lt1"/>
          </a:fontRef>
        </p:style>
        <p:txBody>
          <a:bodyPr>
            <a:noAutofit/>
          </a:bodyPr>
          <a:lstStyle/>
          <a:p>
            <a:r>
              <a:rPr lang="en-US" sz="3600" b="1" dirty="0" smtClean="0">
                <a:solidFill>
                  <a:srgbClr val="FF0000"/>
                </a:solidFill>
              </a:rPr>
              <a:t>Science </a:t>
            </a:r>
            <a:r>
              <a:rPr lang="en-US" sz="3600" b="1" dirty="0">
                <a:solidFill>
                  <a:srgbClr val="FF0000"/>
                </a:solidFill>
              </a:rPr>
              <a:t>with and for </a:t>
            </a:r>
            <a:r>
              <a:rPr lang="en-US" sz="3600" b="1" dirty="0" smtClean="0">
                <a:solidFill>
                  <a:srgbClr val="FF0000"/>
                </a:solidFill>
              </a:rPr>
              <a:t>Society:</a:t>
            </a:r>
            <a:br>
              <a:rPr lang="en-US" sz="3600" b="1" dirty="0" smtClean="0">
                <a:solidFill>
                  <a:srgbClr val="FF0000"/>
                </a:solidFill>
              </a:rPr>
            </a:br>
            <a:r>
              <a:rPr lang="en-US" sz="3600" b="1" dirty="0">
                <a:solidFill>
                  <a:srgbClr val="FF0000"/>
                </a:solidFill>
              </a:rPr>
              <a:t>Inclusive Society and Sustainable </a:t>
            </a:r>
            <a:r>
              <a:rPr lang="en-US" sz="3600" b="1" dirty="0" smtClean="0">
                <a:solidFill>
                  <a:srgbClr val="FF0000"/>
                </a:solidFill>
              </a:rPr>
              <a:t>Development</a:t>
            </a:r>
            <a:endParaRPr lang="en-US" sz="3600" b="1" dirty="0">
              <a:solidFill>
                <a:srgbClr val="FF0000"/>
              </a:solidFill>
            </a:endParaRPr>
          </a:p>
        </p:txBody>
      </p:sp>
      <p:sp>
        <p:nvSpPr>
          <p:cNvPr id="5" name="Rectangle 4"/>
          <p:cNvSpPr/>
          <p:nvPr/>
        </p:nvSpPr>
        <p:spPr>
          <a:xfrm>
            <a:off x="508000" y="2152620"/>
            <a:ext cx="7264400" cy="440120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2800" b="1" dirty="0" smtClean="0"/>
              <a:t>Objectives</a:t>
            </a:r>
            <a:r>
              <a:rPr lang="en-US" sz="2800" b="1" dirty="0"/>
              <a:t>: </a:t>
            </a:r>
          </a:p>
          <a:p>
            <a:endParaRPr lang="en-US" sz="2800" b="1" dirty="0"/>
          </a:p>
          <a:p>
            <a:pPr>
              <a:buFont typeface="Wingdings" pitchFamily="2" charset="2"/>
              <a:buChar char="ü"/>
            </a:pPr>
            <a:r>
              <a:rPr lang="en-US" sz="2800" b="1" dirty="0"/>
              <a:t>engage society more broadly in its research and innovation activities,</a:t>
            </a:r>
          </a:p>
          <a:p>
            <a:pPr>
              <a:buFont typeface="Wingdings" pitchFamily="2" charset="2"/>
              <a:buChar char="ü"/>
            </a:pPr>
            <a:r>
              <a:rPr lang="en-US" sz="2800" b="1" dirty="0"/>
              <a:t>increase access to scientific results</a:t>
            </a:r>
            <a:r>
              <a:rPr lang="en-US" sz="2800" dirty="0"/>
              <a:t>,</a:t>
            </a:r>
          </a:p>
          <a:p>
            <a:pPr>
              <a:buFont typeface="Wingdings" pitchFamily="2" charset="2"/>
              <a:buChar char="ü"/>
            </a:pPr>
            <a:r>
              <a:rPr lang="en-US" sz="2800" dirty="0"/>
              <a:t>ensure gender equality, in both the research process and research content,</a:t>
            </a:r>
          </a:p>
          <a:p>
            <a:pPr>
              <a:buFont typeface="Wingdings" pitchFamily="2" charset="2"/>
              <a:buChar char="ü"/>
            </a:pPr>
            <a:r>
              <a:rPr lang="en-US" sz="2800" dirty="0"/>
              <a:t>take into account the ethical dimension, and</a:t>
            </a:r>
          </a:p>
          <a:p>
            <a:pPr>
              <a:buFont typeface="Wingdings" pitchFamily="2" charset="2"/>
              <a:buChar char="ü"/>
            </a:pPr>
            <a:r>
              <a:rPr lang="en-US" sz="2800" dirty="0"/>
              <a:t>promote formal and informal science education.</a:t>
            </a:r>
          </a:p>
        </p:txBody>
      </p:sp>
      <p:sp>
        <p:nvSpPr>
          <p:cNvPr id="6" name="Rectangle 5"/>
          <p:cNvSpPr/>
          <p:nvPr/>
        </p:nvSpPr>
        <p:spPr>
          <a:xfrm>
            <a:off x="0" y="6550224"/>
            <a:ext cx="10769600" cy="307777"/>
          </a:xfrm>
          <a:prstGeom prst="rect">
            <a:avLst/>
          </a:prstGeom>
        </p:spPr>
        <p:txBody>
          <a:bodyPr wrap="square">
            <a:spAutoFit/>
          </a:bodyPr>
          <a:lstStyle/>
          <a:p>
            <a:pPr algn="ctr"/>
            <a:r>
              <a:rPr lang="en-US" sz="1400" b="1" dirty="0">
                <a:solidFill>
                  <a:srgbClr val="FF0000"/>
                </a:solidFill>
              </a:rPr>
              <a:t>https://ec.europa.eu/programmes/horizon2020/en/h2020-section/science-and-society</a:t>
            </a:r>
          </a:p>
        </p:txBody>
      </p:sp>
      <p:sp>
        <p:nvSpPr>
          <p:cNvPr id="4" name="Rectangle 3"/>
          <p:cNvSpPr/>
          <p:nvPr/>
        </p:nvSpPr>
        <p:spPr>
          <a:xfrm>
            <a:off x="508000" y="172415"/>
            <a:ext cx="6540317" cy="584775"/>
          </a:xfrm>
          <a:prstGeom prst="rect">
            <a:avLst/>
          </a:prstGeom>
        </p:spPr>
        <p:txBody>
          <a:bodyPr wrap="none">
            <a:spAutoFit/>
          </a:bodyPr>
          <a:lstStyle/>
          <a:p>
            <a:r>
              <a:rPr lang="en-US" sz="3200" b="1" dirty="0"/>
              <a:t>Policy suggestions to the government</a:t>
            </a:r>
          </a:p>
        </p:txBody>
      </p:sp>
      <p:pic>
        <p:nvPicPr>
          <p:cNvPr id="2052" name="Picture 4" descr="Science with and for Society: rekindling the love affair - EuroScienti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3451" y="2461926"/>
            <a:ext cx="4744749" cy="408829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A Horizon2020 SWAFs grant awarded to three Aurora universities – URV Acti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1564" y="-102465"/>
            <a:ext cx="4353501" cy="1719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66657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3760" y="0"/>
            <a:ext cx="11788239" cy="6858000"/>
          </a:xfrm>
          <a:prstGeom prst="rect">
            <a:avLst/>
          </a:prstGeom>
        </p:spPr>
      </p:pic>
      <p:sp>
        <p:nvSpPr>
          <p:cNvPr id="3" name="Rectangle 2"/>
          <p:cNvSpPr/>
          <p:nvPr/>
        </p:nvSpPr>
        <p:spPr>
          <a:xfrm>
            <a:off x="9311838" y="6093813"/>
            <a:ext cx="2520755" cy="369332"/>
          </a:xfrm>
          <a:prstGeom prst="rect">
            <a:avLst/>
          </a:prstGeom>
        </p:spPr>
        <p:txBody>
          <a:bodyPr wrap="none">
            <a:spAutoFit/>
          </a:bodyPr>
          <a:lstStyle/>
          <a:p>
            <a:r>
              <a:rPr lang="en-US" cap="all" dirty="0">
                <a:solidFill>
                  <a:srgbClr val="1A1A1A"/>
                </a:solidFill>
                <a:latin typeface="-apple-system"/>
              </a:rPr>
              <a:t> </a:t>
            </a:r>
            <a:r>
              <a:rPr lang="en-US" cap="all" dirty="0" smtClean="0">
                <a:solidFill>
                  <a:srgbClr val="1A1A1A"/>
                </a:solidFill>
                <a:latin typeface="-apple-system"/>
              </a:rPr>
              <a:t>Nature</a:t>
            </a:r>
            <a:r>
              <a:rPr lang="en-US" dirty="0" smtClean="0"/>
              <a:t>23 </a:t>
            </a:r>
            <a:r>
              <a:rPr lang="en-US" dirty="0"/>
              <a:t>APRIL 2021</a:t>
            </a:r>
          </a:p>
        </p:txBody>
      </p:sp>
    </p:spTree>
    <p:extLst>
      <p:ext uri="{BB962C8B-B14F-4D97-AF65-F5344CB8AC3E}">
        <p14:creationId xmlns:p14="http://schemas.microsoft.com/office/powerpoint/2010/main" val="4001386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571" y="365125"/>
            <a:ext cx="11521440" cy="1325563"/>
          </a:xfrm>
        </p:spPr>
        <p:txBody>
          <a:bodyPr>
            <a:noAutofit/>
          </a:bodyPr>
          <a:lstStyle/>
          <a:p>
            <a:r>
              <a:rPr lang="en-US" sz="3200" dirty="0"/>
              <a:t>The effect of an herbal syrup formulation in patients with COVID-19: Results of a randomized triple-blinded placebo-controlled clinical </a:t>
            </a:r>
            <a:r>
              <a:rPr lang="en-US" sz="3200" dirty="0" smtClean="0"/>
              <a:t>trial</a:t>
            </a:r>
            <a:endParaRPr lang="en-US" sz="3200" dirty="0"/>
          </a:p>
        </p:txBody>
      </p:sp>
      <p:sp>
        <p:nvSpPr>
          <p:cNvPr id="3" name="Content Placeholder 2"/>
          <p:cNvSpPr>
            <a:spLocks noGrp="1"/>
          </p:cNvSpPr>
          <p:nvPr>
            <p:ph idx="1"/>
          </p:nvPr>
        </p:nvSpPr>
        <p:spPr>
          <a:xfrm>
            <a:off x="574766" y="1825625"/>
            <a:ext cx="10779034" cy="4351338"/>
          </a:xfrm>
        </p:spPr>
        <p:txBody>
          <a:bodyPr>
            <a:normAutofit fontScale="77500" lnSpcReduction="20000"/>
          </a:bodyPr>
          <a:lstStyle/>
          <a:p>
            <a:pPr algn="just"/>
            <a:r>
              <a:rPr lang="en-US" dirty="0" err="1"/>
              <a:t>Trachyspermum</a:t>
            </a:r>
            <a:r>
              <a:rPr lang="en-US" dirty="0"/>
              <a:t> </a:t>
            </a:r>
            <a:r>
              <a:rPr lang="en-US" dirty="0" err="1"/>
              <a:t>copticum</a:t>
            </a:r>
            <a:r>
              <a:rPr lang="en-US" dirty="0"/>
              <a:t> (</a:t>
            </a:r>
            <a:r>
              <a:rPr lang="en-US" dirty="0" err="1"/>
              <a:t>Ajwain</a:t>
            </a:r>
            <a:r>
              <a:rPr lang="en-US" dirty="0"/>
              <a:t>) has been administered in the management of different ailments including epidemic febrile conditions, cough, respiratory distress, fatigue and loss of appetite in traditional medicine. </a:t>
            </a:r>
          </a:p>
          <a:p>
            <a:pPr algn="just"/>
            <a:r>
              <a:rPr lang="en-US" dirty="0" err="1" smtClean="0"/>
              <a:t>Zizyphus</a:t>
            </a:r>
            <a:r>
              <a:rPr lang="en-US" dirty="0" smtClean="0"/>
              <a:t> </a:t>
            </a:r>
            <a:r>
              <a:rPr lang="en-US" dirty="0"/>
              <a:t>jujube (Jujube) are used for fever, cough and asthma. This trial aimed to evaluate the safety and efficacy of </a:t>
            </a:r>
            <a:r>
              <a:rPr lang="en-US" dirty="0" err="1"/>
              <a:t>Tiban</a:t>
            </a:r>
            <a:r>
              <a:rPr lang="en-US" dirty="0"/>
              <a:t> syrup (combination of </a:t>
            </a:r>
            <a:r>
              <a:rPr lang="en-US" dirty="0" err="1"/>
              <a:t>Ajwain</a:t>
            </a:r>
            <a:r>
              <a:rPr lang="en-US" dirty="0"/>
              <a:t> and Jujube) in patients with confirmed COVID-19. </a:t>
            </a:r>
            <a:endParaRPr lang="en-US" dirty="0" smtClean="0"/>
          </a:p>
          <a:p>
            <a:pPr algn="just"/>
            <a:r>
              <a:rPr lang="en-US" dirty="0" smtClean="0"/>
              <a:t>All </a:t>
            </a:r>
            <a:r>
              <a:rPr lang="en-US" dirty="0"/>
              <a:t>patients were enrolled and randomly assigned to receive either placebo or </a:t>
            </a:r>
            <a:r>
              <a:rPr lang="en-US" dirty="0" err="1"/>
              <a:t>Tiban</a:t>
            </a:r>
            <a:r>
              <a:rPr lang="en-US" dirty="0"/>
              <a:t> syrup 5 cc, three times a day for 14 days, in addition to standard medications of COVID-19. A total of 50 patients completed the study. </a:t>
            </a:r>
            <a:endParaRPr lang="en-US" dirty="0" smtClean="0"/>
          </a:p>
          <a:p>
            <a:pPr algn="just"/>
            <a:r>
              <a:rPr lang="en-US" dirty="0" smtClean="0"/>
              <a:t>There </a:t>
            </a:r>
            <a:r>
              <a:rPr lang="en-US" dirty="0"/>
              <a:t>is a significant reduction in dyspnea and severity of fatigue score after taking medication (p=0.001). Patient’s appetite significantly increased in </a:t>
            </a:r>
            <a:r>
              <a:rPr lang="en-US" dirty="0" err="1"/>
              <a:t>Tiban</a:t>
            </a:r>
            <a:r>
              <a:rPr lang="en-US" dirty="0"/>
              <a:t> group (p=0.001</a:t>
            </a:r>
            <a:r>
              <a:rPr lang="en-US"/>
              <a:t>). </a:t>
            </a:r>
            <a:endParaRPr lang="en-US" smtClean="0"/>
          </a:p>
          <a:p>
            <a:pPr algn="just"/>
            <a:r>
              <a:rPr lang="en-US" smtClean="0"/>
              <a:t>According </a:t>
            </a:r>
            <a:r>
              <a:rPr lang="en-US" dirty="0"/>
              <a:t>to the findings, oral consumption of </a:t>
            </a:r>
            <a:r>
              <a:rPr lang="en-US" dirty="0" err="1"/>
              <a:t>Tiban</a:t>
            </a:r>
            <a:r>
              <a:rPr lang="en-US" dirty="0"/>
              <a:t> syrup could be a promising opportunity to reduce dyspnea and fatigue severity and also increased appetite </a:t>
            </a:r>
            <a:r>
              <a:rPr lang="en-US" dirty="0" smtClean="0"/>
              <a:t>in COVID-19 </a:t>
            </a:r>
            <a:r>
              <a:rPr lang="en-US" dirty="0"/>
              <a:t>patients.</a:t>
            </a:r>
          </a:p>
        </p:txBody>
      </p:sp>
      <p:graphicFrame>
        <p:nvGraphicFramePr>
          <p:cNvPr id="4" name="Table 3"/>
          <p:cNvGraphicFramePr>
            <a:graphicFrameLocks noGrp="1"/>
          </p:cNvGraphicFramePr>
          <p:nvPr>
            <p:extLst>
              <p:ext uri="{D42A27DB-BD31-4B8C-83A1-F6EECF244321}">
                <p14:modId xmlns:p14="http://schemas.microsoft.com/office/powerpoint/2010/main" val="3277584341"/>
              </p:ext>
            </p:extLst>
          </p:nvPr>
        </p:nvGraphicFramePr>
        <p:xfrm>
          <a:off x="496784" y="5844577"/>
          <a:ext cx="6127284" cy="664771"/>
        </p:xfrm>
        <a:graphic>
          <a:graphicData uri="http://schemas.openxmlformats.org/drawingml/2006/table">
            <a:tbl>
              <a:tblPr/>
              <a:tblGrid>
                <a:gridCol w="6127284">
                  <a:extLst>
                    <a:ext uri="{9D8B030D-6E8A-4147-A177-3AD203B41FA5}">
                      <a16:colId xmlns:a16="http://schemas.microsoft.com/office/drawing/2014/main" val="3276788868"/>
                    </a:ext>
                  </a:extLst>
                </a:gridCol>
              </a:tblGrid>
              <a:tr h="195225">
                <a:tc>
                  <a:txBody>
                    <a:bodyPr/>
                    <a:lstStyle/>
                    <a:p>
                      <a:endParaRPr lang="en-US" dirty="0"/>
                    </a:p>
                  </a:txBody>
                  <a:tcPr marL="0" marR="0" marT="0" marB="0">
                    <a:lnL>
                      <a:noFill/>
                    </a:lnL>
                    <a:lnR>
                      <a:noFill/>
                    </a:lnR>
                    <a:lnT>
                      <a:noFill/>
                    </a:lnT>
                    <a:lnB>
                      <a:noFill/>
                    </a:lnB>
                    <a:solidFill>
                      <a:srgbClr val="FFFFFF"/>
                    </a:solidFill>
                  </a:tcPr>
                </a:tc>
                <a:extLst>
                  <a:ext uri="{0D108BD9-81ED-4DB2-BD59-A6C34878D82A}">
                    <a16:rowId xmlns:a16="http://schemas.microsoft.com/office/drawing/2014/main" val="3338527462"/>
                  </a:ext>
                </a:extLst>
              </a:tr>
              <a:tr h="390451">
                <a:tc>
                  <a:txBody>
                    <a:bodyPr/>
                    <a:lstStyle/>
                    <a:p>
                      <a:pPr algn="l" fontAlgn="t"/>
                      <a:r>
                        <a:rPr lang="en-US" b="1" dirty="0">
                          <a:solidFill>
                            <a:srgbClr val="202124"/>
                          </a:solidFill>
                          <a:effectLst/>
                          <a:latin typeface="Roboto"/>
                        </a:rPr>
                        <a:t>Complementary Therapies in Clinical </a:t>
                      </a:r>
                      <a:r>
                        <a:rPr lang="en-US" b="1" dirty="0" smtClean="0">
                          <a:solidFill>
                            <a:srgbClr val="202124"/>
                          </a:solidFill>
                          <a:effectLst/>
                          <a:latin typeface="Roboto"/>
                        </a:rPr>
                        <a:t>Practice 2020</a:t>
                      </a:r>
                      <a:endParaRPr lang="en-US" b="1" dirty="0">
                        <a:solidFill>
                          <a:srgbClr val="5F6368"/>
                        </a:solidFill>
                        <a:effectLst/>
                        <a:latin typeface="Roboto"/>
                      </a:endParaRPr>
                    </a:p>
                  </a:txBody>
                  <a:tcPr marL="0" marR="0" marT="0" marB="0">
                    <a:lnL>
                      <a:noFill/>
                    </a:lnL>
                    <a:lnR>
                      <a:noFill/>
                    </a:lnR>
                    <a:lnT>
                      <a:noFill/>
                    </a:lnT>
                    <a:lnB>
                      <a:noFill/>
                    </a:lnB>
                    <a:solidFill>
                      <a:srgbClr val="FFFFFF"/>
                    </a:solidFill>
                  </a:tcPr>
                </a:tc>
                <a:extLst>
                  <a:ext uri="{0D108BD9-81ED-4DB2-BD59-A6C34878D82A}">
                    <a16:rowId xmlns:a16="http://schemas.microsoft.com/office/drawing/2014/main" val="1010361757"/>
                  </a:ext>
                </a:extLst>
              </a:tr>
            </a:tbl>
          </a:graphicData>
        </a:graphic>
      </p:graphicFrame>
      <p:sp>
        <p:nvSpPr>
          <p:cNvPr id="5" name="Rectangle 1"/>
          <p:cNvSpPr>
            <a:spLocks noChangeArrowheads="1"/>
          </p:cNvSpPr>
          <p:nvPr/>
        </p:nvSpPr>
        <p:spPr bwMode="auto">
          <a:xfrm>
            <a:off x="2777322" y="5949817"/>
            <a:ext cx="718694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6" name="Picture 5"/>
          <p:cNvPicPr>
            <a:picLocks noChangeAspect="1"/>
          </p:cNvPicPr>
          <p:nvPr/>
        </p:nvPicPr>
        <p:blipFill>
          <a:blip r:embed="rId2"/>
          <a:stretch>
            <a:fillRect/>
          </a:stretch>
        </p:blipFill>
        <p:spPr>
          <a:xfrm>
            <a:off x="8077201" y="5557837"/>
            <a:ext cx="4089626" cy="1238250"/>
          </a:xfrm>
          <a:prstGeom prst="rect">
            <a:avLst/>
          </a:prstGeom>
        </p:spPr>
      </p:pic>
    </p:spTree>
    <p:extLst>
      <p:ext uri="{BB962C8B-B14F-4D97-AF65-F5344CB8AC3E}">
        <p14:creationId xmlns:p14="http://schemas.microsoft.com/office/powerpoint/2010/main" val="19474336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5686" y="0"/>
            <a:ext cx="11346873" cy="584775"/>
          </a:xfrm>
          <a:prstGeom prst="rect">
            <a:avLst/>
          </a:prstGeom>
        </p:spPr>
        <p:txBody>
          <a:bodyPr wrap="square">
            <a:spAutoFit/>
          </a:bodyPr>
          <a:lstStyle/>
          <a:p>
            <a:r>
              <a:rPr lang="en-US" sz="3200" b="1" dirty="0">
                <a:solidFill>
                  <a:srgbClr val="222222"/>
                </a:solidFill>
                <a:latin typeface="Harding"/>
              </a:rPr>
              <a:t>Scientists criticize use of unproven COVID drugs in India</a:t>
            </a:r>
            <a:endParaRPr lang="en-US" sz="3200" b="1" i="0" dirty="0">
              <a:solidFill>
                <a:srgbClr val="222222"/>
              </a:solidFill>
              <a:effectLst/>
              <a:latin typeface="Harding"/>
            </a:endParaRPr>
          </a:p>
        </p:txBody>
      </p:sp>
      <p:sp>
        <p:nvSpPr>
          <p:cNvPr id="3" name="Rectangle 2"/>
          <p:cNvSpPr/>
          <p:nvPr/>
        </p:nvSpPr>
        <p:spPr>
          <a:xfrm>
            <a:off x="124691" y="905847"/>
            <a:ext cx="10764984" cy="6186309"/>
          </a:xfrm>
          <a:prstGeom prst="rect">
            <a:avLst/>
          </a:prstGeom>
        </p:spPr>
        <p:txBody>
          <a:bodyPr wrap="square">
            <a:spAutoFit/>
          </a:bodyPr>
          <a:lstStyle/>
          <a:p>
            <a:pPr marL="285750" indent="-285750">
              <a:buFont typeface="Arial" panose="020B0604020202020204" pitchFamily="34" charset="0"/>
              <a:buChar char="•"/>
            </a:pPr>
            <a:r>
              <a:rPr lang="en-US" dirty="0">
                <a:solidFill>
                  <a:srgbClr val="222222"/>
                </a:solidFill>
                <a:latin typeface="Harding"/>
              </a:rPr>
              <a:t>Researchers say it is unclear on what basis the drugs were approved for ‘emergency use</a:t>
            </a:r>
            <a:r>
              <a:rPr lang="en-US" dirty="0" smtClean="0">
                <a:solidFill>
                  <a:srgbClr val="222222"/>
                </a:solidFill>
                <a:latin typeface="Harding"/>
              </a:rPr>
              <a:t>’.</a:t>
            </a:r>
          </a:p>
          <a:p>
            <a:pPr marL="285750" indent="-285750">
              <a:buFont typeface="Arial" panose="020B0604020202020204" pitchFamily="34" charset="0"/>
              <a:buChar char="•"/>
            </a:pPr>
            <a:r>
              <a:rPr lang="en-US" dirty="0"/>
              <a:t>The Drugs Controller General of India (DCGI) has approved several repurposed drugs for ‘restricted emergency use’ for treating the disease, the first time it has used such powers. Yet scientists say it’s unclear on what basis the drugs were approved, and critics argue that the manufacturers’ data on their effectiveness is unconvincing so far</a:t>
            </a:r>
            <a:r>
              <a:rPr lang="en-US" dirty="0" smtClean="0"/>
              <a:t>.</a:t>
            </a:r>
          </a:p>
          <a:p>
            <a:pPr marL="285750" indent="-285750">
              <a:buFont typeface="Arial" panose="020B0604020202020204" pitchFamily="34" charset="0"/>
              <a:buChar char="•"/>
            </a:pPr>
            <a:r>
              <a:rPr lang="en-US" dirty="0"/>
              <a:t>One of the drugs approved for </a:t>
            </a:r>
            <a:r>
              <a:rPr lang="en-US" b="1" dirty="0"/>
              <a:t>COVID-19 in India is </a:t>
            </a:r>
            <a:r>
              <a:rPr lang="en-US" b="1" dirty="0" err="1"/>
              <a:t>itolizumab</a:t>
            </a:r>
            <a:r>
              <a:rPr lang="en-US" b="1" dirty="0"/>
              <a:t>, which is used to treat the autoimmune condition psoriasis</a:t>
            </a:r>
            <a:r>
              <a:rPr lang="en-US" b="1" dirty="0" smtClean="0"/>
              <a:t>. </a:t>
            </a:r>
            <a:r>
              <a:rPr lang="en-US" b="1" dirty="0"/>
              <a:t>In India, at least 15 pharmaceutical companies are selling the drug, and sales have reached 2.8 billion rupees (US$37.6 million) since June</a:t>
            </a:r>
            <a:endParaRPr lang="en-US" b="1" dirty="0" smtClean="0"/>
          </a:p>
          <a:p>
            <a:pPr marL="285750" indent="-285750">
              <a:buFont typeface="Arial" panose="020B0604020202020204" pitchFamily="34" charset="0"/>
              <a:buChar char="•"/>
            </a:pPr>
            <a:r>
              <a:rPr lang="en-US" dirty="0"/>
              <a:t>The influenza </a:t>
            </a:r>
            <a:r>
              <a:rPr lang="en-US" b="1" dirty="0"/>
              <a:t>drug </a:t>
            </a:r>
            <a:r>
              <a:rPr lang="en-US" b="1" dirty="0" err="1"/>
              <a:t>favipiravir</a:t>
            </a:r>
            <a:r>
              <a:rPr lang="en-US" b="1" dirty="0"/>
              <a:t> was approved for treating mild to moderate cases in June; </a:t>
            </a:r>
            <a:r>
              <a:rPr lang="en-US" b="1" dirty="0" err="1"/>
              <a:t>remdesivir</a:t>
            </a:r>
            <a:r>
              <a:rPr lang="en-US" b="1" dirty="0"/>
              <a:t>, a broad-spectrum anti-viral drug, was also authorized in June; and </a:t>
            </a:r>
            <a:r>
              <a:rPr lang="en-US" b="1" dirty="0" err="1"/>
              <a:t>itolizumab</a:t>
            </a:r>
            <a:r>
              <a:rPr lang="en-US" b="1" dirty="0"/>
              <a:t> </a:t>
            </a:r>
            <a:r>
              <a:rPr lang="en-US" dirty="0"/>
              <a:t>was approved for treating moderate to severe acute respiratory distress in people with COVID-19 in </a:t>
            </a:r>
            <a:r>
              <a:rPr lang="en-US" dirty="0" smtClean="0"/>
              <a:t>July 2020.</a:t>
            </a:r>
            <a:endParaRPr lang="en-US" dirty="0" smtClean="0"/>
          </a:p>
          <a:p>
            <a:pPr marL="285750" indent="-285750">
              <a:buFont typeface="Arial" panose="020B0604020202020204" pitchFamily="34" charset="0"/>
              <a:buChar char="•"/>
            </a:pPr>
            <a:r>
              <a:rPr lang="en-US" dirty="0"/>
              <a:t>The US Food and Drug Administration (FDA) has granted emergency-use authorizations (EUAs) for three putative COVID-19 drugs: infusions of </a:t>
            </a:r>
            <a:r>
              <a:rPr lang="en-US" dirty="0">
                <a:hlinkClick r:id="rId2"/>
              </a:rPr>
              <a:t>antibody-rich plasma</a:t>
            </a:r>
            <a:r>
              <a:rPr lang="en-US" dirty="0"/>
              <a:t> from people who have recovered from the disease; the malaria drug </a:t>
            </a:r>
            <a:r>
              <a:rPr lang="en-US" dirty="0" err="1"/>
              <a:t>hydroxychloroquine</a:t>
            </a:r>
            <a:r>
              <a:rPr lang="en-US" dirty="0"/>
              <a:t>; and </a:t>
            </a:r>
            <a:r>
              <a:rPr lang="en-US" dirty="0" err="1"/>
              <a:t>remdesivir</a:t>
            </a:r>
            <a:r>
              <a:rPr lang="en-US" dirty="0"/>
              <a:t>, which has since been granted full approval for use in adults. “It leads to a kind of an emotional blackmail on the family,”</a:t>
            </a:r>
            <a:endParaRPr lang="en-US" dirty="0" smtClean="0"/>
          </a:p>
          <a:p>
            <a:pPr marL="285750" indent="-285750">
              <a:buFont typeface="Arial" panose="020B0604020202020204" pitchFamily="34" charset="0"/>
              <a:buChar char="•"/>
            </a:pPr>
            <a:r>
              <a:rPr lang="en-US" dirty="0"/>
              <a:t>some researchers criticized the lack of information on the </a:t>
            </a:r>
            <a:r>
              <a:rPr lang="en-US" dirty="0" err="1"/>
              <a:t>hydroxychloroquine</a:t>
            </a:r>
            <a:r>
              <a:rPr lang="en-US" dirty="0"/>
              <a:t> authorization. The FDA later revoked the </a:t>
            </a:r>
            <a:r>
              <a:rPr lang="en-US" dirty="0" err="1"/>
              <a:t>hydroxychloroquine</a:t>
            </a:r>
            <a:r>
              <a:rPr lang="en-US" dirty="0"/>
              <a:t> authorization, after clinical trials showed the drug did not work for COVID-19 and had serious side effects</a:t>
            </a:r>
            <a:r>
              <a:rPr lang="en-US" dirty="0" smtClean="0"/>
              <a:t>.</a:t>
            </a:r>
          </a:p>
          <a:p>
            <a:r>
              <a:rPr lang="en-US" b="1" dirty="0"/>
              <a:t>Unconvincing data</a:t>
            </a:r>
          </a:p>
          <a:p>
            <a:r>
              <a:rPr lang="en-US" dirty="0"/>
              <a:t>Emergency approvals are typically granted on the basis of preliminary evidence that a drug works. But scientists say there is little evidence so far </a:t>
            </a:r>
            <a:r>
              <a:rPr lang="en-US" b="1" dirty="0"/>
              <a:t>that </a:t>
            </a:r>
            <a:r>
              <a:rPr lang="en-US" b="1" dirty="0" err="1"/>
              <a:t>favipiravir</a:t>
            </a:r>
            <a:r>
              <a:rPr lang="en-US" b="1" dirty="0"/>
              <a:t> and </a:t>
            </a:r>
            <a:r>
              <a:rPr lang="en-US" b="1" dirty="0" err="1"/>
              <a:t>itolizumab</a:t>
            </a:r>
            <a:r>
              <a:rPr lang="en-US" b="1" dirty="0"/>
              <a:t> can treat COVID-19 successfully.</a:t>
            </a:r>
          </a:p>
          <a:p>
            <a:pPr marL="285750" indent="-285750">
              <a:buFont typeface="Arial" panose="020B0604020202020204" pitchFamily="34" charset="0"/>
              <a:buChar char="•"/>
            </a:pPr>
            <a:endParaRPr lang="en-US" dirty="0"/>
          </a:p>
        </p:txBody>
      </p:sp>
      <p:sp>
        <p:nvSpPr>
          <p:cNvPr id="4" name="Rectangle 3"/>
          <p:cNvSpPr/>
          <p:nvPr/>
        </p:nvSpPr>
        <p:spPr>
          <a:xfrm rot="16200000">
            <a:off x="10218003" y="5064111"/>
            <a:ext cx="3218445" cy="369332"/>
          </a:xfrm>
          <a:prstGeom prst="rect">
            <a:avLst/>
          </a:prstGeom>
        </p:spPr>
        <p:txBody>
          <a:bodyPr wrap="none">
            <a:spAutoFit/>
          </a:bodyPr>
          <a:lstStyle/>
          <a:p>
            <a:r>
              <a:rPr lang="en-US" cap="all" dirty="0">
                <a:solidFill>
                  <a:srgbClr val="1A1A1A"/>
                </a:solidFill>
                <a:latin typeface="-apple-system"/>
              </a:rPr>
              <a:t> </a:t>
            </a:r>
            <a:r>
              <a:rPr lang="en-US" cap="all" dirty="0" smtClean="0">
                <a:solidFill>
                  <a:srgbClr val="1A1A1A"/>
                </a:solidFill>
                <a:latin typeface="-apple-system"/>
              </a:rPr>
              <a:t>NATURE: </a:t>
            </a:r>
            <a:r>
              <a:rPr lang="en-US" dirty="0" smtClean="0"/>
              <a:t>09 </a:t>
            </a:r>
            <a:r>
              <a:rPr lang="en-US" dirty="0"/>
              <a:t>NOVEMBER 2020</a:t>
            </a:r>
          </a:p>
        </p:txBody>
      </p:sp>
      <p:pic>
        <p:nvPicPr>
          <p:cNvPr id="5" name="Picture 4"/>
          <p:cNvPicPr>
            <a:picLocks noChangeAspect="1"/>
          </p:cNvPicPr>
          <p:nvPr/>
        </p:nvPicPr>
        <p:blipFill>
          <a:blip r:embed="rId3"/>
          <a:stretch>
            <a:fillRect/>
          </a:stretch>
        </p:blipFill>
        <p:spPr>
          <a:xfrm rot="5400000">
            <a:off x="10226233" y="985000"/>
            <a:ext cx="2493818" cy="1497073"/>
          </a:xfrm>
          <a:prstGeom prst="rect">
            <a:avLst/>
          </a:prstGeom>
        </p:spPr>
      </p:pic>
    </p:spTree>
    <p:extLst>
      <p:ext uri="{BB962C8B-B14F-4D97-AF65-F5344CB8AC3E}">
        <p14:creationId xmlns:p14="http://schemas.microsoft.com/office/powerpoint/2010/main" val="273318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5778" y="0"/>
            <a:ext cx="11678987" cy="646331"/>
          </a:xfrm>
          <a:prstGeom prst="rect">
            <a:avLst/>
          </a:prstGeom>
          <a:noFill/>
        </p:spPr>
        <p:txBody>
          <a:bodyPr wrap="square" rtlCol="0">
            <a:spAutoFit/>
          </a:bodyPr>
          <a:lstStyle/>
          <a:p>
            <a:r>
              <a:rPr lang="en-US" sz="3600" dirty="0" smtClean="0">
                <a:solidFill>
                  <a:srgbClr val="FF0000"/>
                </a:solidFill>
              </a:rPr>
              <a:t>Fiction, Quarantine and the Pandemics</a:t>
            </a:r>
            <a:endParaRPr lang="en-US" sz="3600" dirty="0">
              <a:solidFill>
                <a:srgbClr val="FF0000"/>
              </a:solidFill>
            </a:endParaRPr>
          </a:p>
        </p:txBody>
      </p:sp>
      <p:sp>
        <p:nvSpPr>
          <p:cNvPr id="4" name="Rectangle 3"/>
          <p:cNvSpPr/>
          <p:nvPr/>
        </p:nvSpPr>
        <p:spPr>
          <a:xfrm>
            <a:off x="443344" y="966579"/>
            <a:ext cx="8451274" cy="587148"/>
          </a:xfrm>
          <a:prstGeom prst="rect">
            <a:avLst/>
          </a:prstGeom>
        </p:spPr>
        <p:txBody>
          <a:bodyPr wrap="square">
            <a:spAutoFit/>
          </a:bodyPr>
          <a:lstStyle/>
          <a:p>
            <a:pPr marR="0" lvl="0" algn="just">
              <a:lnSpc>
                <a:spcPct val="150000"/>
              </a:lnSpc>
              <a:spcBef>
                <a:spcPts val="0"/>
              </a:spcBef>
              <a:spcAft>
                <a:spcPts val="800"/>
              </a:spcAft>
            </a:pPr>
            <a:r>
              <a:rPr lang="en-US" sz="2400" b="1" dirty="0">
                <a:latin typeface="Times New Roman" panose="02020603050405020304" pitchFamily="18" charset="0"/>
                <a:ea typeface="Calibri" panose="020F0502020204030204" pitchFamily="34" charset="0"/>
                <a:cs typeface="Times New Roman" panose="02020603050405020304" pitchFamily="18" charset="0"/>
              </a:rPr>
              <a:t>COVID-19: Psychological burdens, Pandemic to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Infodemic</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325778" y="1576030"/>
            <a:ext cx="11810803" cy="923330"/>
          </a:xfrm>
          <a:prstGeom prst="rect">
            <a:avLst/>
          </a:prstGeom>
        </p:spPr>
        <p:txBody>
          <a:bodyPr wrap="square">
            <a:spAutoFit/>
          </a:bodyPr>
          <a:lstStyle/>
          <a:p>
            <a:pPr marL="285750" indent="-285750">
              <a:buFont typeface="Arial" panose="020B0604020202020204" pitchFamily="34" charset="0"/>
              <a:buChar char="•"/>
            </a:pPr>
            <a:r>
              <a:rPr lang="en-US" dirty="0" smtClean="0">
                <a:latin typeface="Times New Roman" panose="02020603050405020304" pitchFamily="18" charset="0"/>
                <a:ea typeface="Calibri" panose="020F0502020204030204" pitchFamily="34" charset="0"/>
              </a:rPr>
              <a:t>People </a:t>
            </a:r>
            <a:r>
              <a:rPr lang="en-US" dirty="0">
                <a:latin typeface="Times New Roman" panose="02020603050405020304" pitchFamily="18" charset="0"/>
                <a:ea typeface="Calibri" panose="020F0502020204030204" pitchFamily="34" charset="0"/>
              </a:rPr>
              <a:t>must rely on authentic data, the news spread through social media platforms often masks the original news/statistics. </a:t>
            </a:r>
            <a:r>
              <a:rPr lang="en-US" dirty="0"/>
              <a:t>Team of social media experts linked to the official sources can be helpful in diffusing correct information across the social media platforms</a:t>
            </a:r>
          </a:p>
        </p:txBody>
      </p:sp>
      <p:sp>
        <p:nvSpPr>
          <p:cNvPr id="6" name="Rectangle 5"/>
          <p:cNvSpPr/>
          <p:nvPr/>
        </p:nvSpPr>
        <p:spPr>
          <a:xfrm>
            <a:off x="162888" y="2408972"/>
            <a:ext cx="12136582" cy="1138773"/>
          </a:xfrm>
          <a:prstGeom prst="rect">
            <a:avLst/>
          </a:prstGeom>
        </p:spPr>
        <p:txBody>
          <a:bodyPr wrap="square">
            <a:spAutoFit/>
          </a:bodyPr>
          <a:lstStyle/>
          <a:p>
            <a:r>
              <a:rPr lang="en-US" sz="2800" b="1" u="sng" dirty="0">
                <a:solidFill>
                  <a:schemeClr val="bg1"/>
                </a:solidFill>
                <a:hlinkClick r:id="rId2"/>
              </a:rPr>
              <a:t>Countering counterfeit medical products</a:t>
            </a:r>
            <a:endParaRPr lang="en-US" sz="2800" dirty="0"/>
          </a:p>
          <a:p>
            <a:r>
              <a:rPr lang="en-US" sz="2000" dirty="0"/>
              <a:t>Counterfeit medical products deny patients proper medical treatment and are harmful to their health.</a:t>
            </a:r>
            <a:r>
              <a:rPr lang="en-US" sz="2000" b="1" dirty="0"/>
              <a:t> </a:t>
            </a:r>
            <a:r>
              <a:rPr lang="en-US" sz="2000" dirty="0"/>
              <a:t>The COVID-19 pandemic has dramatically exacerbated this phenomenon</a:t>
            </a:r>
            <a:r>
              <a:rPr lang="en-US" sz="2000" dirty="0" smtClean="0"/>
              <a:t>.</a:t>
            </a:r>
            <a:endParaRPr lang="en-US" sz="2000" dirty="0"/>
          </a:p>
        </p:txBody>
      </p:sp>
      <p:sp>
        <p:nvSpPr>
          <p:cNvPr id="7" name="TextBox 6"/>
          <p:cNvSpPr txBox="1"/>
          <p:nvPr/>
        </p:nvSpPr>
        <p:spPr>
          <a:xfrm>
            <a:off x="0" y="3547745"/>
            <a:ext cx="11599817" cy="1384995"/>
          </a:xfrm>
          <a:prstGeom prst="rect">
            <a:avLst/>
          </a:prstGeom>
          <a:noFill/>
        </p:spPr>
        <p:txBody>
          <a:bodyPr wrap="square" rtlCol="0">
            <a:spAutoFit/>
          </a:bodyPr>
          <a:lstStyle/>
          <a:p>
            <a:r>
              <a:rPr lang="en-US" sz="2800" dirty="0" smtClean="0">
                <a:solidFill>
                  <a:srgbClr val="FF0000"/>
                </a:solidFill>
              </a:rPr>
              <a:t>Misuse of information from </a:t>
            </a:r>
            <a:r>
              <a:rPr lang="en-GB" sz="2800" dirty="0">
                <a:solidFill>
                  <a:srgbClr val="FF0000"/>
                </a:solidFill>
              </a:rPr>
              <a:t>azithromycin</a:t>
            </a:r>
            <a:r>
              <a:rPr lang="en-GB" sz="2800" dirty="0" smtClean="0">
                <a:solidFill>
                  <a:srgbClr val="FF0000"/>
                </a:solidFill>
              </a:rPr>
              <a:t>, </a:t>
            </a:r>
            <a:r>
              <a:rPr lang="en-GB" sz="2800" dirty="0" err="1">
                <a:solidFill>
                  <a:srgbClr val="FF0000"/>
                </a:solidFill>
              </a:rPr>
              <a:t>oseltamivir</a:t>
            </a:r>
            <a:r>
              <a:rPr lang="en-GB" sz="2800" dirty="0">
                <a:solidFill>
                  <a:srgbClr val="FF0000"/>
                </a:solidFill>
              </a:rPr>
              <a:t>; </a:t>
            </a:r>
            <a:r>
              <a:rPr lang="en-GB" sz="2800" dirty="0" err="1" smtClean="0">
                <a:solidFill>
                  <a:srgbClr val="FF0000"/>
                </a:solidFill>
              </a:rPr>
              <a:t>hydroxychloroquine</a:t>
            </a:r>
            <a:r>
              <a:rPr lang="en-GB" sz="2800" dirty="0" smtClean="0">
                <a:solidFill>
                  <a:srgbClr val="FF0000"/>
                </a:solidFill>
              </a:rPr>
              <a:t>; </a:t>
            </a:r>
            <a:r>
              <a:rPr lang="en-US" sz="2800" b="1" dirty="0" err="1" smtClean="0"/>
              <a:t>Remdesivir</a:t>
            </a:r>
            <a:r>
              <a:rPr lang="en-US" sz="2800" b="1" dirty="0" smtClean="0"/>
              <a:t>; Dexamethasone</a:t>
            </a:r>
            <a:r>
              <a:rPr lang="en-GB" sz="2800" dirty="0" smtClean="0">
                <a:solidFill>
                  <a:srgbClr val="FF0000"/>
                </a:solidFill>
              </a:rPr>
              <a:t>,</a:t>
            </a:r>
            <a:r>
              <a:rPr lang="en-US" sz="2800" dirty="0" smtClean="0">
                <a:solidFill>
                  <a:srgbClr val="FF0000"/>
                </a:solidFill>
              </a:rPr>
              <a:t> Vitamin D (BAME Com.) led to black marketing, and counterfeit drugs</a:t>
            </a:r>
            <a:endParaRPr lang="en-US" sz="2800" dirty="0">
              <a:solidFill>
                <a:srgbClr val="FF0000"/>
              </a:solidFill>
            </a:endParaRPr>
          </a:p>
        </p:txBody>
      </p:sp>
      <p:sp>
        <p:nvSpPr>
          <p:cNvPr id="8" name="TextBox 7"/>
          <p:cNvSpPr txBox="1"/>
          <p:nvPr/>
        </p:nvSpPr>
        <p:spPr>
          <a:xfrm>
            <a:off x="162888" y="5154467"/>
            <a:ext cx="12136582" cy="1261884"/>
          </a:xfrm>
          <a:prstGeom prst="rect">
            <a:avLst/>
          </a:prstGeom>
          <a:noFill/>
        </p:spPr>
        <p:txBody>
          <a:bodyPr wrap="square" rtlCol="0">
            <a:spAutoFit/>
          </a:bodyPr>
          <a:lstStyle/>
          <a:p>
            <a:r>
              <a:rPr lang="en-US" sz="2800" dirty="0" smtClean="0">
                <a:solidFill>
                  <a:srgbClr val="FF0000"/>
                </a:solidFill>
              </a:rPr>
              <a:t>For herbal drug </a:t>
            </a:r>
            <a:r>
              <a:rPr lang="en-US" sz="2800" dirty="0" smtClean="0"/>
              <a:t>from </a:t>
            </a:r>
            <a:r>
              <a:rPr lang="en-US" sz="2400" i="1" dirty="0" smtClean="0"/>
              <a:t>A</a:t>
            </a:r>
            <a:r>
              <a:rPr lang="en-US" sz="2400" i="1" dirty="0"/>
              <a:t>rtemisia </a:t>
            </a:r>
            <a:r>
              <a:rPr lang="en-US" sz="2400" i="1" dirty="0" err="1" smtClean="0"/>
              <a:t>annua</a:t>
            </a:r>
            <a:r>
              <a:rPr lang="en-US" sz="2400" i="1" dirty="0" smtClean="0"/>
              <a:t> </a:t>
            </a:r>
            <a:r>
              <a:rPr lang="en-US" sz="2400" dirty="0" smtClean="0"/>
              <a:t>(Madagascar); </a:t>
            </a:r>
            <a:r>
              <a:rPr lang="en-US" sz="2400" dirty="0" err="1" smtClean="0"/>
              <a:t>Licoryce</a:t>
            </a:r>
            <a:r>
              <a:rPr lang="en-US" sz="2400" dirty="0" smtClean="0"/>
              <a:t> (China); </a:t>
            </a:r>
            <a:r>
              <a:rPr lang="en-US" sz="2400" i="1" dirty="0" smtClean="0"/>
              <a:t>Cassia </a:t>
            </a:r>
            <a:r>
              <a:rPr lang="en-US" sz="2400" i="1" dirty="0" err="1" smtClean="0"/>
              <a:t>angustifolia</a:t>
            </a:r>
            <a:r>
              <a:rPr lang="en-US" sz="2400" dirty="0" err="1" smtClean="0"/>
              <a:t>-</a:t>
            </a:r>
            <a:r>
              <a:rPr lang="en-US" sz="2400" b="1" dirty="0" err="1" smtClean="0"/>
              <a:t>Sanna</a:t>
            </a:r>
            <a:r>
              <a:rPr lang="en-US" sz="2400" b="1" dirty="0" smtClean="0"/>
              <a:t> </a:t>
            </a:r>
            <a:r>
              <a:rPr lang="en-US" sz="2400" b="1" dirty="0" err="1" smtClean="0"/>
              <a:t>Makki</a:t>
            </a:r>
            <a:r>
              <a:rPr lang="en-US" sz="2400" b="1" dirty="0" smtClean="0"/>
              <a:t> (Pakistan); </a:t>
            </a:r>
            <a:r>
              <a:rPr lang="en-US" sz="2400" dirty="0" err="1"/>
              <a:t>ashwagandha</a:t>
            </a:r>
            <a:r>
              <a:rPr lang="en-US" sz="2400" dirty="0"/>
              <a:t>, </a:t>
            </a:r>
            <a:r>
              <a:rPr lang="en-US" sz="2400" dirty="0" err="1"/>
              <a:t>guduchi</a:t>
            </a:r>
            <a:r>
              <a:rPr lang="en-US" sz="2400" dirty="0"/>
              <a:t>, </a:t>
            </a:r>
            <a:r>
              <a:rPr lang="en-US" sz="2400" dirty="0" err="1" smtClean="0"/>
              <a:t>mulethi</a:t>
            </a:r>
            <a:r>
              <a:rPr lang="en-US" sz="2400" dirty="0" smtClean="0"/>
              <a:t>; </a:t>
            </a:r>
            <a:r>
              <a:rPr lang="en-US" sz="2400" dirty="0"/>
              <a:t>Basil (</a:t>
            </a:r>
            <a:r>
              <a:rPr lang="en-US" sz="2400" dirty="0" err="1"/>
              <a:t>tulsi</a:t>
            </a:r>
            <a:r>
              <a:rPr lang="en-US" sz="2400" dirty="0"/>
              <a:t>) leaves, cinnamon bark, </a:t>
            </a:r>
            <a:r>
              <a:rPr lang="en-US" sz="2400" dirty="0" err="1"/>
              <a:t>sunthi</a:t>
            </a:r>
            <a:r>
              <a:rPr lang="en-US" sz="2400" dirty="0"/>
              <a:t> (</a:t>
            </a:r>
            <a:r>
              <a:rPr lang="en-US" sz="2400" i="1" dirty="0" err="1"/>
              <a:t>Zingiber</a:t>
            </a:r>
            <a:r>
              <a:rPr lang="en-US" sz="2400" i="1" dirty="0"/>
              <a:t> </a:t>
            </a:r>
            <a:r>
              <a:rPr lang="en-US" sz="2400" i="1" dirty="0" err="1"/>
              <a:t>officinale</a:t>
            </a:r>
            <a:r>
              <a:rPr lang="en-US" sz="2400" dirty="0"/>
              <a:t>) and </a:t>
            </a:r>
            <a:r>
              <a:rPr lang="en-US" sz="2400" dirty="0" err="1"/>
              <a:t>krishna</a:t>
            </a:r>
            <a:r>
              <a:rPr lang="en-US" sz="2400" dirty="0"/>
              <a:t> </a:t>
            </a:r>
            <a:r>
              <a:rPr lang="en-US" sz="2400" dirty="0" err="1"/>
              <a:t>marich</a:t>
            </a:r>
            <a:r>
              <a:rPr lang="en-US" sz="2400" dirty="0"/>
              <a:t> (</a:t>
            </a:r>
            <a:r>
              <a:rPr lang="en-US" sz="2400" i="1" dirty="0"/>
              <a:t>Piper </a:t>
            </a:r>
            <a:r>
              <a:rPr lang="en-US" sz="2400" i="1" dirty="0" err="1"/>
              <a:t>nigrum</a:t>
            </a:r>
            <a:r>
              <a:rPr lang="en-US" sz="2400" dirty="0" smtClean="0"/>
              <a:t>)  (India)”</a:t>
            </a:r>
            <a:endParaRPr lang="en-US" sz="2400" dirty="0"/>
          </a:p>
        </p:txBody>
      </p:sp>
    </p:spTree>
    <p:extLst>
      <p:ext uri="{BB962C8B-B14F-4D97-AF65-F5344CB8AC3E}">
        <p14:creationId xmlns:p14="http://schemas.microsoft.com/office/powerpoint/2010/main" val="41428286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874" y="0"/>
            <a:ext cx="11597640" cy="966651"/>
          </a:xfrm>
        </p:spPr>
        <p:txBody>
          <a:bodyPr>
            <a:normAutofit/>
          </a:bodyPr>
          <a:lstStyle/>
          <a:p>
            <a:r>
              <a:rPr lang="en-US" b="1" dirty="0" smtClean="0"/>
              <a:t>Good </a:t>
            </a:r>
            <a:r>
              <a:rPr lang="en-US" b="1" dirty="0"/>
              <a:t>practice in science, </a:t>
            </a:r>
            <a:r>
              <a:rPr lang="en-US" b="1" dirty="0" smtClean="0"/>
              <a:t>think </a:t>
            </a:r>
            <a:r>
              <a:rPr lang="en-US" b="1" dirty="0"/>
              <a:t>global but act </a:t>
            </a:r>
            <a:r>
              <a:rPr lang="en-US" b="1" dirty="0" smtClean="0"/>
              <a:t>local</a:t>
            </a:r>
            <a:endParaRPr lang="en-US" dirty="0"/>
          </a:p>
        </p:txBody>
      </p:sp>
      <p:sp>
        <p:nvSpPr>
          <p:cNvPr id="3" name="Content Placeholder 2"/>
          <p:cNvSpPr>
            <a:spLocks noGrp="1"/>
          </p:cNvSpPr>
          <p:nvPr>
            <p:ph idx="1"/>
          </p:nvPr>
        </p:nvSpPr>
        <p:spPr>
          <a:xfrm>
            <a:off x="470263" y="842553"/>
            <a:ext cx="11299371" cy="5967230"/>
          </a:xfrm>
        </p:spPr>
        <p:txBody>
          <a:bodyPr>
            <a:noAutofit/>
          </a:bodyPr>
          <a:lstStyle/>
          <a:p>
            <a:r>
              <a:rPr lang="en-US" sz="2400" dirty="0"/>
              <a:t>International codes of conduct are important, but grass-roots efforts are the key to embedding research integrity</a:t>
            </a:r>
            <a:r>
              <a:rPr lang="en-US" sz="2400" dirty="0" smtClean="0"/>
              <a:t>.</a:t>
            </a:r>
          </a:p>
          <a:p>
            <a:r>
              <a:rPr lang="en-US" sz="2400" dirty="0"/>
              <a:t>When it comes to research integrity, </a:t>
            </a:r>
            <a:r>
              <a:rPr lang="en-US" sz="2400" b="1" dirty="0"/>
              <a:t>scientists use the language of aspiration</a:t>
            </a:r>
            <a:r>
              <a:rPr lang="en-US" sz="2400" dirty="0"/>
              <a:t>, whereas </a:t>
            </a:r>
            <a:r>
              <a:rPr lang="en-US" sz="2400" b="1" dirty="0"/>
              <a:t>policymakers talk about hard rules and enforcement</a:t>
            </a:r>
            <a:r>
              <a:rPr lang="en-US" sz="2400" b="1" dirty="0" smtClean="0"/>
              <a:t>.</a:t>
            </a:r>
          </a:p>
          <a:p>
            <a:r>
              <a:rPr lang="en-US" sz="2400" dirty="0"/>
              <a:t>I</a:t>
            </a:r>
            <a:r>
              <a:rPr lang="en-US" sz="2400" b="1" dirty="0" smtClean="0"/>
              <a:t>ntegrity is not confined </a:t>
            </a:r>
            <a:r>
              <a:rPr lang="en-US" sz="2400" b="1" dirty="0"/>
              <a:t>to preventing data fabrication, falsification and </a:t>
            </a:r>
            <a:r>
              <a:rPr lang="en-US" sz="2400" b="1" dirty="0" smtClean="0"/>
              <a:t>plagiarism</a:t>
            </a:r>
            <a:r>
              <a:rPr lang="en-US" sz="2400" dirty="0" smtClean="0"/>
              <a:t>, it encompasses </a:t>
            </a:r>
            <a:r>
              <a:rPr lang="en-US" sz="2400" b="1" dirty="0"/>
              <a:t>quality and relevance, as well as recognition of diversity and inclusion</a:t>
            </a:r>
            <a:r>
              <a:rPr lang="en-US" sz="2400" dirty="0" smtClean="0"/>
              <a:t>.</a:t>
            </a:r>
          </a:p>
          <a:p>
            <a:r>
              <a:rPr lang="en-US" sz="2400" dirty="0"/>
              <a:t>The World Science Forum, </a:t>
            </a:r>
            <a:r>
              <a:rPr lang="en-US" sz="2400" dirty="0" smtClean="0"/>
              <a:t>2019 declaration, </a:t>
            </a:r>
            <a:r>
              <a:rPr lang="en-US" sz="2400" dirty="0"/>
              <a:t>“</a:t>
            </a:r>
            <a:r>
              <a:rPr lang="en-US" sz="2400" b="1" dirty="0" err="1"/>
              <a:t>harmonisation</a:t>
            </a:r>
            <a:r>
              <a:rPr lang="en-US" sz="2400" b="1" dirty="0"/>
              <a:t> and enforcement of standards of conduct </a:t>
            </a:r>
            <a:r>
              <a:rPr lang="en-US" sz="2400" dirty="0"/>
              <a:t>of scientific research </a:t>
            </a:r>
            <a:r>
              <a:rPr lang="en-US" sz="2400" b="1" dirty="0"/>
              <a:t>across borders and across public and private research</a:t>
            </a:r>
            <a:r>
              <a:rPr lang="en-US" sz="2400" dirty="0"/>
              <a:t>”. The declaration also supported processes by which scientists “</a:t>
            </a:r>
            <a:r>
              <a:rPr lang="en-US" sz="2400" b="1" dirty="0"/>
              <a:t>can report suspected research misconduct and other irresponsible research practices, without fear of reprisal</a:t>
            </a:r>
            <a:r>
              <a:rPr lang="en-US" sz="2400" dirty="0" smtClean="0"/>
              <a:t>”</a:t>
            </a:r>
          </a:p>
          <a:p>
            <a:r>
              <a:rPr lang="en-US" sz="2000" dirty="0" smtClean="0"/>
              <a:t>Other examples: </a:t>
            </a:r>
            <a:r>
              <a:rPr lang="en-US" sz="2000" dirty="0"/>
              <a:t>Singapore Statement on Research </a:t>
            </a:r>
            <a:r>
              <a:rPr lang="en-US" sz="2000" dirty="0" smtClean="0"/>
              <a:t>Integrity; the </a:t>
            </a:r>
            <a:r>
              <a:rPr lang="en-US" sz="2000" dirty="0"/>
              <a:t>All European Academies Code of Conduct for Research Integrity</a:t>
            </a:r>
            <a:r>
              <a:rPr lang="en-US" sz="2000" dirty="0" smtClean="0"/>
              <a:t>, </a:t>
            </a:r>
            <a:r>
              <a:rPr lang="en-US" sz="2000" dirty="0"/>
              <a:t>the 1964 Declaration of Helsinki, </a:t>
            </a:r>
            <a:r>
              <a:rPr lang="en-US" sz="2000" dirty="0" smtClean="0"/>
              <a:t>of </a:t>
            </a:r>
            <a:r>
              <a:rPr lang="en-US" sz="2000" dirty="0"/>
              <a:t>human participants in medical research. </a:t>
            </a:r>
            <a:endParaRPr lang="en-US" sz="2000" dirty="0" smtClean="0"/>
          </a:p>
          <a:p>
            <a:r>
              <a:rPr lang="en-US" sz="2000" dirty="0"/>
              <a:t>Networks for integrity </a:t>
            </a:r>
            <a:r>
              <a:rPr lang="en-US" sz="2000" dirty="0" smtClean="0"/>
              <a:t>in </a:t>
            </a:r>
            <a:r>
              <a:rPr lang="en-US" sz="2000" dirty="0"/>
              <a:t>the global </a:t>
            </a:r>
            <a:r>
              <a:rPr lang="en-US" sz="2000" dirty="0" smtClean="0"/>
              <a:t>south e.g. the </a:t>
            </a:r>
            <a:r>
              <a:rPr lang="en-US" sz="2000" dirty="0"/>
              <a:t>African Research Integrity Network, </a:t>
            </a:r>
            <a:r>
              <a:rPr lang="en-US" sz="2000" dirty="0" smtClean="0"/>
              <a:t>(2017), </a:t>
            </a:r>
            <a:r>
              <a:rPr lang="en-US" sz="2000" dirty="0"/>
              <a:t>and the Asia Pacific Research Integrity </a:t>
            </a:r>
            <a:r>
              <a:rPr lang="en-US" sz="2000" dirty="0" smtClean="0"/>
              <a:t>Network (2015).</a:t>
            </a:r>
          </a:p>
        </p:txBody>
      </p:sp>
      <p:sp>
        <p:nvSpPr>
          <p:cNvPr id="4" name="Rectangle 3"/>
          <p:cNvSpPr/>
          <p:nvPr/>
        </p:nvSpPr>
        <p:spPr>
          <a:xfrm>
            <a:off x="6750777" y="6440451"/>
            <a:ext cx="5717334" cy="369332"/>
          </a:xfrm>
          <a:prstGeom prst="rect">
            <a:avLst/>
          </a:prstGeom>
        </p:spPr>
        <p:txBody>
          <a:bodyPr wrap="none">
            <a:spAutoFit/>
          </a:bodyPr>
          <a:lstStyle/>
          <a:p>
            <a:pPr fontAlgn="base"/>
            <a:r>
              <a:rPr lang="en-US" b="1" cap="all" dirty="0" smtClean="0">
                <a:solidFill>
                  <a:srgbClr val="000000"/>
                </a:solidFill>
                <a:latin typeface="-apple-system"/>
              </a:rPr>
              <a:t>Nature EDITORIAL</a:t>
            </a:r>
            <a:r>
              <a:rPr lang="en-US" b="1" cap="all" dirty="0">
                <a:solidFill>
                  <a:srgbClr val="000000"/>
                </a:solidFill>
                <a:latin typeface="-apple-system"/>
              </a:rPr>
              <a:t> </a:t>
            </a:r>
            <a:r>
              <a:rPr lang="en-US" b="1" dirty="0"/>
              <a:t>576</a:t>
            </a:r>
            <a:r>
              <a:rPr lang="en-US" dirty="0"/>
              <a:t>, </a:t>
            </a:r>
            <a:r>
              <a:rPr lang="en-US" dirty="0" smtClean="0"/>
              <a:t>181:</a:t>
            </a:r>
            <a:r>
              <a:rPr lang="en-US" cap="all" dirty="0">
                <a:solidFill>
                  <a:srgbClr val="1A1A1A"/>
                </a:solidFill>
                <a:latin typeface="-apple-system"/>
              </a:rPr>
              <a:t> 11 DECEMBER 2019</a:t>
            </a:r>
            <a:endParaRPr lang="en-US" b="0" i="0" cap="all" dirty="0">
              <a:solidFill>
                <a:srgbClr val="1A1A1A"/>
              </a:solidFill>
              <a:effectLst/>
              <a:latin typeface="-apple-system"/>
            </a:endParaRPr>
          </a:p>
        </p:txBody>
      </p:sp>
    </p:spTree>
    <p:extLst>
      <p:ext uri="{BB962C8B-B14F-4D97-AF65-F5344CB8AC3E}">
        <p14:creationId xmlns:p14="http://schemas.microsoft.com/office/powerpoint/2010/main" val="36897268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Five principles for scientists on social media</a:t>
            </a:r>
          </a:p>
        </p:txBody>
      </p:sp>
      <p:sp>
        <p:nvSpPr>
          <p:cNvPr id="3" name="Content Placeholder 2"/>
          <p:cNvSpPr>
            <a:spLocks noGrp="1"/>
          </p:cNvSpPr>
          <p:nvPr>
            <p:ph idx="1"/>
          </p:nvPr>
        </p:nvSpPr>
        <p:spPr/>
        <p:txBody>
          <a:bodyPr/>
          <a:lstStyle/>
          <a:p>
            <a:r>
              <a:rPr lang="en-US" dirty="0"/>
              <a:t>First, see and be seen: communication is two-way, so listen, too. </a:t>
            </a:r>
            <a:endParaRPr lang="en-US" dirty="0" smtClean="0"/>
          </a:p>
          <a:p>
            <a:r>
              <a:rPr lang="en-US" dirty="0" smtClean="0"/>
              <a:t>Second</a:t>
            </a:r>
            <a:r>
              <a:rPr lang="en-US" dirty="0"/>
              <a:t>, select and specialize: focus on those things that suit you; there’s only so much you can do. </a:t>
            </a:r>
            <a:endParaRPr lang="en-US" dirty="0" smtClean="0"/>
          </a:p>
          <a:p>
            <a:r>
              <a:rPr lang="en-US" dirty="0" smtClean="0"/>
              <a:t>Third</a:t>
            </a:r>
            <a:r>
              <a:rPr lang="en-US" dirty="0"/>
              <a:t>, serve: think about where you can add most value. </a:t>
            </a:r>
            <a:endParaRPr lang="en-US" dirty="0" smtClean="0"/>
          </a:p>
          <a:p>
            <a:r>
              <a:rPr lang="en-US" dirty="0" smtClean="0"/>
              <a:t>Fourth</a:t>
            </a:r>
            <a:r>
              <a:rPr lang="en-US" dirty="0"/>
              <a:t>, socialize: don’t forget about relationships just because they’re digital</a:t>
            </a:r>
            <a:r>
              <a:rPr lang="en-US" dirty="0" smtClean="0"/>
              <a:t>.</a:t>
            </a:r>
          </a:p>
          <a:p>
            <a:r>
              <a:rPr lang="en-US" dirty="0" smtClean="0"/>
              <a:t>Fifth</a:t>
            </a:r>
            <a:r>
              <a:rPr lang="en-US" dirty="0"/>
              <a:t>, strategize: make social media part of your overall communication strategy, even if it’s just emerging.</a:t>
            </a:r>
          </a:p>
        </p:txBody>
      </p:sp>
      <p:sp>
        <p:nvSpPr>
          <p:cNvPr id="4" name="Rectangle 3"/>
          <p:cNvSpPr/>
          <p:nvPr/>
        </p:nvSpPr>
        <p:spPr>
          <a:xfrm>
            <a:off x="6377382" y="6311900"/>
            <a:ext cx="3845925" cy="369332"/>
          </a:xfrm>
          <a:prstGeom prst="rect">
            <a:avLst/>
          </a:prstGeom>
        </p:spPr>
        <p:txBody>
          <a:bodyPr wrap="none">
            <a:spAutoFit/>
          </a:bodyPr>
          <a:lstStyle/>
          <a:p>
            <a:r>
              <a:rPr lang="en-US" i="1" dirty="0">
                <a:solidFill>
                  <a:srgbClr val="222222"/>
                </a:solidFill>
                <a:latin typeface="-apple-system"/>
              </a:rPr>
              <a:t>Nature</a:t>
            </a:r>
            <a:r>
              <a:rPr lang="en-US" dirty="0">
                <a:solidFill>
                  <a:srgbClr val="222222"/>
                </a:solidFill>
                <a:latin typeface="-apple-system"/>
              </a:rPr>
              <a:t> </a:t>
            </a:r>
            <a:r>
              <a:rPr lang="en-US" b="1" dirty="0">
                <a:solidFill>
                  <a:srgbClr val="222222"/>
                </a:solidFill>
                <a:latin typeface="-apple-system"/>
              </a:rPr>
              <a:t>593</a:t>
            </a:r>
            <a:r>
              <a:rPr lang="en-US" dirty="0">
                <a:solidFill>
                  <a:srgbClr val="222222"/>
                </a:solidFill>
                <a:latin typeface="-apple-system"/>
              </a:rPr>
              <a:t>, 37 (2021</a:t>
            </a:r>
            <a:r>
              <a:rPr lang="en-US" dirty="0" smtClean="0">
                <a:solidFill>
                  <a:srgbClr val="222222"/>
                </a:solidFill>
                <a:latin typeface="-apple-system"/>
              </a:rPr>
              <a:t>) </a:t>
            </a:r>
            <a:r>
              <a:rPr lang="en-US" cap="all" dirty="0"/>
              <a:t>14 APRIL 2021</a:t>
            </a:r>
            <a:endParaRPr lang="en-US" dirty="0"/>
          </a:p>
        </p:txBody>
      </p:sp>
    </p:spTree>
    <p:extLst>
      <p:ext uri="{BB962C8B-B14F-4D97-AF65-F5344CB8AC3E}">
        <p14:creationId xmlns:p14="http://schemas.microsoft.com/office/powerpoint/2010/main" val="22700468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5014"/>
            <a:ext cx="12192000" cy="452293"/>
          </a:xfrm>
        </p:spPr>
        <p:txBody>
          <a:bodyPr>
            <a:normAutofit fontScale="90000"/>
          </a:bodyPr>
          <a:lstStyle/>
          <a:p>
            <a:r>
              <a:rPr lang="en-US" sz="4000" b="1" dirty="0" smtClean="0"/>
              <a:t>‘</a:t>
            </a:r>
            <a:r>
              <a:rPr lang="en-US" sz="4000" b="1" dirty="0"/>
              <a:t>Pregnant’ male rat study kindles bioethical debate in </a:t>
            </a:r>
            <a:r>
              <a:rPr lang="en-US" sz="4000" b="1" dirty="0" smtClean="0"/>
              <a:t>China</a:t>
            </a:r>
            <a:endParaRPr lang="en-US" sz="4000" dirty="0"/>
          </a:p>
        </p:txBody>
      </p:sp>
      <p:sp>
        <p:nvSpPr>
          <p:cNvPr id="3" name="Content Placeholder 2"/>
          <p:cNvSpPr>
            <a:spLocks noGrp="1"/>
          </p:cNvSpPr>
          <p:nvPr>
            <p:ph idx="1"/>
          </p:nvPr>
        </p:nvSpPr>
        <p:spPr>
          <a:xfrm>
            <a:off x="138545" y="942109"/>
            <a:ext cx="11734800" cy="5583382"/>
          </a:xfrm>
        </p:spPr>
        <p:txBody>
          <a:bodyPr>
            <a:normAutofit fontScale="70000" lnSpcReduction="20000"/>
          </a:bodyPr>
          <a:lstStyle/>
          <a:p>
            <a:r>
              <a:rPr lang="en-US" dirty="0"/>
              <a:t>Researchers question the value of the experiment — which involved sewing together male and female rats and led to the birth of live young</a:t>
            </a:r>
            <a:r>
              <a:rPr lang="en-US" dirty="0" smtClean="0"/>
              <a:t>.</a:t>
            </a:r>
          </a:p>
          <a:p>
            <a:r>
              <a:rPr lang="en-US" dirty="0"/>
              <a:t>it offers few insights into the possibility of pregnancy in people assigned male at </a:t>
            </a:r>
            <a:r>
              <a:rPr lang="en-US" dirty="0" smtClean="0"/>
              <a:t>birth.</a:t>
            </a:r>
          </a:p>
          <a:p>
            <a:r>
              <a:rPr lang="en-US" b="1" dirty="0"/>
              <a:t>pregnancy in people of any sex who wish to bear children</a:t>
            </a:r>
            <a:r>
              <a:rPr lang="en-US" dirty="0" smtClean="0"/>
              <a:t>.</a:t>
            </a:r>
          </a:p>
          <a:p>
            <a:r>
              <a:rPr lang="en-US" dirty="0"/>
              <a:t> </a:t>
            </a:r>
            <a:r>
              <a:rPr lang="en-US" dirty="0">
                <a:hlinkClick r:id="rId2"/>
              </a:rPr>
              <a:t>reckless biological experimentation</a:t>
            </a:r>
            <a:r>
              <a:rPr lang="en-US" dirty="0"/>
              <a:t> could blemish the </a:t>
            </a:r>
            <a:r>
              <a:rPr lang="en-US" dirty="0" smtClean="0"/>
              <a:t>China’s </a:t>
            </a:r>
            <a:r>
              <a:rPr lang="en-US" dirty="0"/>
              <a:t>reputation</a:t>
            </a:r>
            <a:r>
              <a:rPr lang="en-US" dirty="0" smtClean="0"/>
              <a:t>.</a:t>
            </a:r>
          </a:p>
          <a:p>
            <a:r>
              <a:rPr lang="en-US" dirty="0"/>
              <a:t>2018, a Chinese researcher announced the creation </a:t>
            </a:r>
            <a:r>
              <a:rPr lang="en-US" b="1" dirty="0"/>
              <a:t>of the first genome-edited babies</a:t>
            </a:r>
            <a:r>
              <a:rPr lang="en-US" dirty="0"/>
              <a:t>, which was </a:t>
            </a:r>
            <a:r>
              <a:rPr lang="en-US" dirty="0">
                <a:hlinkClick r:id="rId3"/>
              </a:rPr>
              <a:t>widely criticized</a:t>
            </a:r>
            <a:r>
              <a:rPr lang="en-US" dirty="0"/>
              <a:t> as highly unethical. </a:t>
            </a:r>
            <a:endParaRPr lang="en-US" dirty="0" smtClean="0"/>
          </a:p>
          <a:p>
            <a:r>
              <a:rPr lang="en-US" b="1" dirty="0"/>
              <a:t>Pregnancy in males is extremely rare in nature</a:t>
            </a:r>
            <a:r>
              <a:rPr lang="en-US" dirty="0"/>
              <a:t>, and is observed only in a group of fish that includes seahorses and pipefishes. To study the possibility of achieving it in mammals, the Chinese researchers sewed the elbows, knees and skins of pairs of rats together, each consisting of a castrated male and a female, to join their blood supply. This conjoined model, known as a </a:t>
            </a:r>
            <a:r>
              <a:rPr lang="en-US" dirty="0" err="1"/>
              <a:t>parabiont</a:t>
            </a:r>
            <a:r>
              <a:rPr lang="en-US" dirty="0"/>
              <a:t>, allows the animals to share blood</a:t>
            </a:r>
            <a:r>
              <a:rPr lang="en-US" dirty="0" smtClean="0"/>
              <a:t>. </a:t>
            </a:r>
            <a:r>
              <a:rPr lang="en-US" dirty="0"/>
              <a:t> from an </a:t>
            </a:r>
            <a:r>
              <a:rPr lang="en-US" dirty="0">
                <a:hlinkClick r:id="rId4"/>
              </a:rPr>
              <a:t>elderly mouse</a:t>
            </a:r>
            <a:r>
              <a:rPr lang="en-US" dirty="0"/>
              <a:t> to a youthful one to study the process of ageing</a:t>
            </a:r>
            <a:r>
              <a:rPr lang="en-US" dirty="0" smtClean="0"/>
              <a:t>.</a:t>
            </a:r>
          </a:p>
          <a:p>
            <a:r>
              <a:rPr lang="en-US" dirty="0"/>
              <a:t>Six weeks after the castration and surgery, testosterone levels in the male rats had significantly declined — but their levels of </a:t>
            </a:r>
            <a:r>
              <a:rPr lang="en-US" dirty="0" err="1"/>
              <a:t>oestrogen</a:t>
            </a:r>
            <a:r>
              <a:rPr lang="en-US" dirty="0"/>
              <a:t> and progesterone mirrored those in the female rats.</a:t>
            </a:r>
          </a:p>
          <a:p>
            <a:r>
              <a:rPr lang="en-US" dirty="0"/>
              <a:t>Eight weeks after surgery, the researchers transplanted a uterus into each male rat, followed by embryos into both the male and female after another eight weeks. Three weeks into the embryos’ development, and near the end of a normal rat pregnancy, the researchers delivered the pups by caesarean section.</a:t>
            </a:r>
          </a:p>
          <a:p>
            <a:r>
              <a:rPr lang="en-US" dirty="0"/>
              <a:t>Some groups are already considering the possibility of uterine transplants in transgender women,</a:t>
            </a:r>
            <a:br>
              <a:rPr lang="en-US" dirty="0"/>
            </a:br>
            <a:endParaRPr lang="en-US" dirty="0"/>
          </a:p>
        </p:txBody>
      </p:sp>
      <p:sp>
        <p:nvSpPr>
          <p:cNvPr id="4" name="Rectangle 3"/>
          <p:cNvSpPr/>
          <p:nvPr/>
        </p:nvSpPr>
        <p:spPr>
          <a:xfrm>
            <a:off x="9227115" y="6514050"/>
            <a:ext cx="2438400" cy="369332"/>
          </a:xfrm>
          <a:prstGeom prst="rect">
            <a:avLst/>
          </a:prstGeom>
        </p:spPr>
        <p:txBody>
          <a:bodyPr wrap="square">
            <a:spAutoFit/>
          </a:bodyPr>
          <a:lstStyle/>
          <a:p>
            <a:r>
              <a:rPr lang="en-US" dirty="0"/>
              <a:t>09 July </a:t>
            </a:r>
            <a:r>
              <a:rPr lang="en-US" dirty="0" smtClean="0"/>
              <a:t>2021 Nature</a:t>
            </a:r>
          </a:p>
        </p:txBody>
      </p:sp>
      <p:pic>
        <p:nvPicPr>
          <p:cNvPr id="5" name="Picture 4"/>
          <p:cNvPicPr>
            <a:picLocks noChangeAspect="1"/>
          </p:cNvPicPr>
          <p:nvPr/>
        </p:nvPicPr>
        <p:blipFill>
          <a:blip r:embed="rId5"/>
          <a:stretch>
            <a:fillRect/>
          </a:stretch>
        </p:blipFill>
        <p:spPr>
          <a:xfrm>
            <a:off x="9795163" y="1272816"/>
            <a:ext cx="2272145" cy="1522337"/>
          </a:xfrm>
          <a:prstGeom prst="rect">
            <a:avLst/>
          </a:prstGeom>
        </p:spPr>
      </p:pic>
    </p:spTree>
    <p:extLst>
      <p:ext uri="{BB962C8B-B14F-4D97-AF65-F5344CB8AC3E}">
        <p14:creationId xmlns:p14="http://schemas.microsoft.com/office/powerpoint/2010/main" val="38713572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A63CF99-A1FB-40DA-8746-725479A97C28}"/>
              </a:ext>
            </a:extLst>
          </p:cNvPr>
          <p:cNvPicPr>
            <a:picLocks noChangeAspect="1"/>
          </p:cNvPicPr>
          <p:nvPr/>
        </p:nvPicPr>
        <p:blipFill rotWithShape="1">
          <a:blip r:embed="rId2"/>
          <a:srcRect t="6111" b="8519"/>
          <a:stretch/>
        </p:blipFill>
        <p:spPr>
          <a:xfrm>
            <a:off x="609600" y="419100"/>
            <a:ext cx="10972800" cy="5854700"/>
          </a:xfrm>
          <a:prstGeom prst="rect">
            <a:avLst/>
          </a:prstGeom>
        </p:spPr>
      </p:pic>
    </p:spTree>
    <p:extLst>
      <p:ext uri="{BB962C8B-B14F-4D97-AF65-F5344CB8AC3E}">
        <p14:creationId xmlns:p14="http://schemas.microsoft.com/office/powerpoint/2010/main" val="2894196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218" y="130351"/>
            <a:ext cx="11831782" cy="588464"/>
          </a:xfrm>
        </p:spPr>
        <p:txBody>
          <a:bodyPr>
            <a:normAutofit/>
          </a:bodyPr>
          <a:lstStyle/>
          <a:p>
            <a:r>
              <a:rPr lang="en-US" sz="3600" dirty="0" smtClean="0"/>
              <a:t>Pandemic preparedness and importance </a:t>
            </a:r>
            <a:r>
              <a:rPr lang="en-US" sz="3600" dirty="0"/>
              <a:t>of science literacy</a:t>
            </a:r>
          </a:p>
        </p:txBody>
      </p:sp>
      <p:sp>
        <p:nvSpPr>
          <p:cNvPr id="3" name="Content Placeholder 2"/>
          <p:cNvSpPr>
            <a:spLocks noGrp="1"/>
          </p:cNvSpPr>
          <p:nvPr>
            <p:ph idx="1"/>
          </p:nvPr>
        </p:nvSpPr>
        <p:spPr>
          <a:xfrm>
            <a:off x="352697" y="1084217"/>
            <a:ext cx="11001103" cy="5092746"/>
          </a:xfrm>
        </p:spPr>
        <p:txBody>
          <a:bodyPr>
            <a:normAutofit fontScale="70000" lnSpcReduction="20000"/>
          </a:bodyPr>
          <a:lstStyle/>
          <a:p>
            <a:r>
              <a:rPr lang="en-US" dirty="0"/>
              <a:t>With a surge in the number of daily cases, the health system is under immense pressure. </a:t>
            </a:r>
            <a:r>
              <a:rPr lang="en-US" b="1" dirty="0"/>
              <a:t>Oxygen consumption has reached 90% of its production</a:t>
            </a:r>
            <a:r>
              <a:rPr lang="en-US" dirty="0"/>
              <a:t>, and people are desperately looking for alternatives</a:t>
            </a:r>
            <a:r>
              <a:rPr lang="en-US" dirty="0" smtClean="0"/>
              <a:t>.</a:t>
            </a:r>
          </a:p>
          <a:p>
            <a:r>
              <a:rPr lang="en-US" dirty="0" smtClean="0"/>
              <a:t>Viral videos: how </a:t>
            </a:r>
            <a:r>
              <a:rPr lang="en-US" dirty="0"/>
              <a:t>to “increase blood oxygen levels” by directly </a:t>
            </a:r>
            <a:r>
              <a:rPr lang="en-US" b="1" dirty="0"/>
              <a:t>taking steam through a pipe connected to one of the outlets of a pressure cooker. </a:t>
            </a:r>
            <a:r>
              <a:rPr lang="en-US" dirty="0"/>
              <a:t>While steam might help alleviate chest congestion in Covid-19 patients, other risk-free alternatives are available. Another such viral video presents the use of a </a:t>
            </a:r>
            <a:r>
              <a:rPr lang="en-US" b="1" dirty="0" err="1"/>
              <a:t>nebuliser</a:t>
            </a:r>
            <a:r>
              <a:rPr lang="en-US" b="1" dirty="0"/>
              <a:t> to improve oxygen levels</a:t>
            </a:r>
            <a:r>
              <a:rPr lang="en-US" b="1" dirty="0" smtClean="0"/>
              <a:t>.</a:t>
            </a:r>
          </a:p>
          <a:p>
            <a:r>
              <a:rPr lang="en-US" dirty="0"/>
              <a:t>Social media has been a source of information during the pandemic. However, </a:t>
            </a:r>
            <a:r>
              <a:rPr lang="en-US" b="1" dirty="0"/>
              <a:t>the dearth of science-based guidance has created a void where misleading information proliferates. </a:t>
            </a:r>
            <a:r>
              <a:rPr lang="en-US" dirty="0"/>
              <a:t>Acceptance of disinformation by the public can result in a cascade of adverse events such as </a:t>
            </a:r>
            <a:r>
              <a:rPr lang="en-US" b="1" dirty="0"/>
              <a:t>people drinking alcohol as a cure for </a:t>
            </a:r>
            <a:r>
              <a:rPr lang="en-US" b="1" dirty="0" err="1"/>
              <a:t>Covid</a:t>
            </a:r>
            <a:r>
              <a:rPr lang="en-US" dirty="0"/>
              <a:t>, that claimed hundreds of lives. </a:t>
            </a:r>
            <a:endParaRPr lang="en-US" dirty="0" smtClean="0"/>
          </a:p>
          <a:p>
            <a:r>
              <a:rPr lang="en-US" dirty="0" smtClean="0"/>
              <a:t>Walk-through </a:t>
            </a:r>
            <a:r>
              <a:rPr lang="en-US" dirty="0"/>
              <a:t>disinfecting gates and fumigation of streets lack scientific basis.</a:t>
            </a:r>
            <a:endParaRPr lang="en-US" dirty="0" smtClean="0"/>
          </a:p>
          <a:p>
            <a:r>
              <a:rPr lang="en-US" dirty="0"/>
              <a:t>US president had suggested injecting disinfectants or irradiating UV light as treatment. </a:t>
            </a:r>
            <a:r>
              <a:rPr lang="en-US" dirty="0" smtClean="0"/>
              <a:t>Many leaders </a:t>
            </a:r>
            <a:r>
              <a:rPr lang="en-US" dirty="0"/>
              <a:t>believed that it is just a flu! His ignorance of science-based recommendations resulted in the spread of Covid-19, killing millions of </a:t>
            </a:r>
            <a:r>
              <a:rPr lang="en-US" dirty="0" smtClean="0"/>
              <a:t>people.</a:t>
            </a:r>
            <a:r>
              <a:rPr lang="en-US" dirty="0"/>
              <a:t> </a:t>
            </a:r>
            <a:endParaRPr lang="en-US" dirty="0" smtClean="0"/>
          </a:p>
          <a:p>
            <a:r>
              <a:rPr lang="en-US" dirty="0"/>
              <a:t>We need to prepare for the </a:t>
            </a:r>
            <a:r>
              <a:rPr lang="en-US" b="1" dirty="0"/>
              <a:t>next pandemic of misinformation by promoting science literacy from early childhood. </a:t>
            </a:r>
            <a:r>
              <a:rPr lang="en-US" dirty="0"/>
              <a:t>Scientific literacy can help people believe in pressing </a:t>
            </a:r>
            <a:r>
              <a:rPr lang="en-US" b="1" dirty="0"/>
              <a:t>global challenges such as drug resistance, climate change, pandemics. </a:t>
            </a:r>
            <a:r>
              <a:rPr lang="en-US" dirty="0"/>
              <a:t>Also, </a:t>
            </a:r>
            <a:r>
              <a:rPr lang="en-US" b="1" dirty="0"/>
              <a:t>national policies supporting science literacy throughout the life span are required.</a:t>
            </a:r>
            <a:r>
              <a:rPr lang="en-US" dirty="0"/>
              <a:t> Besides teaching basic science concepts, scientific thinking, and the scientific method, the philosophy of science must also be introduced. So that the public could differentiate science from pseudoscience, bad science, and misinformation.</a:t>
            </a:r>
          </a:p>
        </p:txBody>
      </p:sp>
      <p:sp>
        <p:nvSpPr>
          <p:cNvPr id="4" name="Rectangle 3"/>
          <p:cNvSpPr/>
          <p:nvPr/>
        </p:nvSpPr>
        <p:spPr>
          <a:xfrm>
            <a:off x="1841863" y="6319304"/>
            <a:ext cx="10241279" cy="369332"/>
          </a:xfrm>
          <a:prstGeom prst="rect">
            <a:avLst/>
          </a:prstGeom>
        </p:spPr>
        <p:txBody>
          <a:bodyPr wrap="square">
            <a:spAutoFit/>
          </a:bodyPr>
          <a:lstStyle/>
          <a:p>
            <a:r>
              <a:rPr lang="en-US" dirty="0" smtClean="0"/>
              <a:t>May 10, 2021 https</a:t>
            </a:r>
            <a:r>
              <a:rPr lang="en-US" dirty="0"/>
              <a:t>://tribune.com.pk/story/2299129/covid-19-highlights-the-importance-of-science-literacy</a:t>
            </a:r>
          </a:p>
        </p:txBody>
      </p:sp>
    </p:spTree>
    <p:extLst>
      <p:ext uri="{BB962C8B-B14F-4D97-AF65-F5344CB8AC3E}">
        <p14:creationId xmlns:p14="http://schemas.microsoft.com/office/powerpoint/2010/main" val="4546707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6439989" cy="6858000"/>
          </a:xfrm>
          <a:prstGeom prst="rect">
            <a:avLst/>
          </a:prstGeom>
        </p:spPr>
      </p:pic>
      <p:pic>
        <p:nvPicPr>
          <p:cNvPr id="1026" name="Picture 2" descr="Chart showing top five coronavirus-paper topics over ti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9989" y="143691"/>
            <a:ext cx="5752011" cy="684126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71994" y="6701609"/>
            <a:ext cx="9144000" cy="600164"/>
          </a:xfrm>
          <a:prstGeom prst="rect">
            <a:avLst/>
          </a:prstGeom>
        </p:spPr>
        <p:txBody>
          <a:bodyPr wrap="square">
            <a:spAutoFit/>
          </a:bodyPr>
          <a:lstStyle/>
          <a:p>
            <a:r>
              <a:rPr lang="en-US" sz="1100" dirty="0">
                <a:solidFill>
                  <a:schemeClr val="bg1"/>
                </a:solidFill>
                <a:hlinkClick r:id="rId4"/>
              </a:rPr>
              <a:t>https://</a:t>
            </a:r>
            <a:r>
              <a:rPr lang="en-US" sz="1100" dirty="0" smtClean="0">
                <a:solidFill>
                  <a:schemeClr val="bg1"/>
                </a:solidFill>
                <a:hlinkClick r:id="rId4"/>
              </a:rPr>
              <a:t>www.nature.com/articles/d41586-020-03564-y?WT.ec_id=NATURE</a:t>
            </a:r>
            <a:r>
              <a:rPr lang="en-US" sz="1100" dirty="0" smtClean="0">
                <a:solidFill>
                  <a:schemeClr val="bg1"/>
                </a:solidFill>
              </a:rPr>
              <a:t> 20201224&amp;utm_source=</a:t>
            </a:r>
            <a:r>
              <a:rPr lang="en-US" sz="1100" dirty="0" err="1" smtClean="0">
                <a:solidFill>
                  <a:schemeClr val="bg1"/>
                </a:solidFill>
              </a:rPr>
              <a:t>nature_etoc&amp;utm_medium</a:t>
            </a:r>
            <a:r>
              <a:rPr lang="en-US" sz="1100" dirty="0" smtClean="0">
                <a:solidFill>
                  <a:schemeClr val="bg1"/>
                </a:solidFill>
              </a:rPr>
              <a:t>=</a:t>
            </a:r>
            <a:r>
              <a:rPr lang="en-US" sz="1100" dirty="0" err="1" smtClean="0">
                <a:solidFill>
                  <a:schemeClr val="bg1"/>
                </a:solidFill>
              </a:rPr>
              <a:t>email&amp;utm_campaign</a:t>
            </a:r>
            <a:r>
              <a:rPr lang="en-US" sz="1100" dirty="0" smtClean="0">
                <a:solidFill>
                  <a:schemeClr val="bg1"/>
                </a:solidFill>
              </a:rPr>
              <a:t>=20201224&amp;sap-outbound-id=DBC51B6FAD2C09554C41D184BCAEBCF393093278</a:t>
            </a:r>
            <a:endParaRPr lang="en-US" sz="1100" dirty="0">
              <a:solidFill>
                <a:schemeClr val="bg1"/>
              </a:solidFill>
            </a:endParaRPr>
          </a:p>
        </p:txBody>
      </p:sp>
    </p:spTree>
    <p:extLst>
      <p:ext uri="{BB962C8B-B14F-4D97-AF65-F5344CB8AC3E}">
        <p14:creationId xmlns:p14="http://schemas.microsoft.com/office/powerpoint/2010/main" val="30927635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49783" y="0"/>
            <a:ext cx="6096000" cy="600164"/>
          </a:xfrm>
          <a:prstGeom prst="rect">
            <a:avLst/>
          </a:prstGeom>
        </p:spPr>
        <p:txBody>
          <a:bodyPr>
            <a:spAutoFit/>
          </a:bodyPr>
          <a:lstStyle/>
          <a:p>
            <a:r>
              <a:rPr lang="en-US" sz="1100" dirty="0">
                <a:solidFill>
                  <a:schemeClr val="bg1"/>
                </a:solidFill>
              </a:rPr>
              <a:t>https://www.nature.com/articles/d41586-020-03564-y?WT.ec_id=NATURE-20201224&amp;utm_source=nature_etoc&amp;utm_medium=email&amp;utm_campaign=20201224&amp;sap-outbound-id=DBC51B6FAD2C09554C41D184BCAEBCF393093278</a:t>
            </a:r>
          </a:p>
        </p:txBody>
      </p:sp>
      <p:pic>
        <p:nvPicPr>
          <p:cNvPr id="2050" name="Picture 2" descr="Chart showing how COVID-19 papers were reviewed more quickly at medical journal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0082"/>
            <a:ext cx="5715000" cy="655791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34625"/>
            <a:ext cx="2690948" cy="461665"/>
          </a:xfrm>
          <a:prstGeom prst="rect">
            <a:avLst/>
          </a:prstGeom>
          <a:noFill/>
        </p:spPr>
        <p:txBody>
          <a:bodyPr wrap="square" rtlCol="0">
            <a:spAutoFit/>
          </a:bodyPr>
          <a:lstStyle/>
          <a:p>
            <a:r>
              <a:rPr lang="en-US" sz="2400" b="1" dirty="0" smtClean="0">
                <a:solidFill>
                  <a:srgbClr val="FF0000"/>
                </a:solidFill>
              </a:rPr>
              <a:t>Speedy Review</a:t>
            </a:r>
            <a:endParaRPr lang="en-US" sz="2400" b="1" dirty="0">
              <a:solidFill>
                <a:srgbClr val="FF0000"/>
              </a:solidFill>
            </a:endParaRPr>
          </a:p>
        </p:txBody>
      </p:sp>
      <p:pic>
        <p:nvPicPr>
          <p:cNvPr id="2052" name="Picture 4" descr="Chart showing share of papers with authors from various countries over ti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600163"/>
            <a:ext cx="6720840" cy="6114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71797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1736" y="53613"/>
            <a:ext cx="10681063" cy="1077218"/>
          </a:xfrm>
          <a:prstGeom prst="rect">
            <a:avLst/>
          </a:prstGeom>
        </p:spPr>
        <p:txBody>
          <a:bodyPr wrap="square">
            <a:spAutoFit/>
          </a:bodyPr>
          <a:lstStyle/>
          <a:p>
            <a:pPr fontAlgn="base"/>
            <a:r>
              <a:rPr lang="en-US" sz="3200" b="1" dirty="0">
                <a:solidFill>
                  <a:srgbClr val="333333"/>
                </a:solidFill>
                <a:latin typeface="Noto Serif"/>
              </a:rPr>
              <a:t>A journal took three days to accept a COVID-19 paper. It’s taken two months and counting to retract it.</a:t>
            </a:r>
            <a:endParaRPr lang="en-US" sz="3200" b="1" i="0" dirty="0">
              <a:solidFill>
                <a:srgbClr val="333333"/>
              </a:solidFill>
              <a:effectLst/>
              <a:latin typeface="Noto Serif"/>
            </a:endParaRPr>
          </a:p>
        </p:txBody>
      </p:sp>
      <p:pic>
        <p:nvPicPr>
          <p:cNvPr id="3" name="Picture 2"/>
          <p:cNvPicPr>
            <a:picLocks noChangeAspect="1"/>
          </p:cNvPicPr>
          <p:nvPr/>
        </p:nvPicPr>
        <p:blipFill>
          <a:blip r:embed="rId2"/>
          <a:stretch>
            <a:fillRect/>
          </a:stretch>
        </p:blipFill>
        <p:spPr>
          <a:xfrm>
            <a:off x="10698852" y="-49831"/>
            <a:ext cx="1493147" cy="1284106"/>
          </a:xfrm>
          <a:prstGeom prst="rect">
            <a:avLst/>
          </a:prstGeom>
        </p:spPr>
      </p:pic>
      <p:sp>
        <p:nvSpPr>
          <p:cNvPr id="4" name="Rectangle 3"/>
          <p:cNvSpPr/>
          <p:nvPr/>
        </p:nvSpPr>
        <p:spPr>
          <a:xfrm>
            <a:off x="0" y="6415927"/>
            <a:ext cx="12192000" cy="307777"/>
          </a:xfrm>
          <a:prstGeom prst="rect">
            <a:avLst/>
          </a:prstGeom>
        </p:spPr>
        <p:txBody>
          <a:bodyPr wrap="square">
            <a:spAutoFit/>
          </a:bodyPr>
          <a:lstStyle/>
          <a:p>
            <a:r>
              <a:rPr lang="en-US" sz="1400" dirty="0">
                <a:hlinkClick r:id="rId3"/>
              </a:rPr>
              <a:t>https://retractionwatch.com/2020/06/15/a-journal-took-three-days-to-accept-a-covid-19-paper-its-taken-two-months-and-counting-to-retract-it/</a:t>
            </a:r>
            <a:endParaRPr lang="en-US" sz="1400" dirty="0"/>
          </a:p>
        </p:txBody>
      </p:sp>
      <p:sp>
        <p:nvSpPr>
          <p:cNvPr id="5" name="Rectangle 4"/>
          <p:cNvSpPr/>
          <p:nvPr/>
        </p:nvSpPr>
        <p:spPr>
          <a:xfrm>
            <a:off x="918752" y="1451857"/>
            <a:ext cx="11273247" cy="2585323"/>
          </a:xfrm>
          <a:prstGeom prst="rect">
            <a:avLst/>
          </a:prstGeom>
        </p:spPr>
        <p:txBody>
          <a:bodyPr wrap="square">
            <a:spAutoFit/>
          </a:bodyPr>
          <a:lstStyle/>
          <a:p>
            <a:pPr marL="285750" indent="-285750">
              <a:buFont typeface="Arial" panose="020B0604020202020204" pitchFamily="34" charset="0"/>
              <a:buChar char="•"/>
            </a:pPr>
            <a:r>
              <a:rPr lang="en-US" dirty="0">
                <a:solidFill>
                  <a:srgbClr val="333333"/>
                </a:solidFill>
                <a:latin typeface="Noto Serif"/>
              </a:rPr>
              <a:t>A Springer Nature journal has issued an editor’s note </a:t>
            </a:r>
            <a:r>
              <a:rPr lang="en-US" dirty="0" smtClean="0">
                <a:solidFill>
                  <a:srgbClr val="333333"/>
                </a:solidFill>
                <a:latin typeface="Noto Serif"/>
              </a:rPr>
              <a:t>—about </a:t>
            </a:r>
            <a:r>
              <a:rPr lang="en-US" dirty="0">
                <a:solidFill>
                  <a:srgbClr val="333333"/>
                </a:solidFill>
                <a:latin typeface="Noto Serif"/>
              </a:rPr>
              <a:t>how the novel coronavirus might infect white blood cells, akin to HIV</a:t>
            </a:r>
            <a:r>
              <a:rPr lang="en-US" dirty="0" smtClean="0">
                <a:solidFill>
                  <a:srgbClr val="333333"/>
                </a:solidFill>
                <a:latin typeface="Noto Serif"/>
              </a:rPr>
              <a:t>.</a:t>
            </a:r>
          </a:p>
          <a:p>
            <a:pPr marL="285750" indent="-285750">
              <a:buFont typeface="Arial" panose="020B0604020202020204" pitchFamily="34" charset="0"/>
              <a:buChar char="•"/>
            </a:pPr>
            <a:r>
              <a:rPr lang="en-US" dirty="0"/>
              <a:t>The paper, “</a:t>
            </a:r>
            <a:r>
              <a:rPr lang="en-US" dirty="0">
                <a:hlinkClick r:id="rId4"/>
              </a:rPr>
              <a:t>SARS-CoV-2 infects T lymphocytes through its spike protein-mediated membrane fusion</a:t>
            </a:r>
            <a:r>
              <a:rPr lang="en-US" dirty="0"/>
              <a:t>,” appeared in early April in </a:t>
            </a:r>
            <a:r>
              <a:rPr lang="en-US" i="1" dirty="0"/>
              <a:t>Cellular &amp; Molecular Immunology</a:t>
            </a:r>
            <a:r>
              <a:rPr lang="en-US" dirty="0" smtClean="0"/>
              <a:t>.</a:t>
            </a:r>
          </a:p>
          <a:p>
            <a:pPr marL="285750" indent="-285750">
              <a:buFont typeface="Arial" panose="020B0604020202020204" pitchFamily="34" charset="0"/>
              <a:buChar char="•"/>
            </a:pPr>
            <a:r>
              <a:rPr lang="en-US" i="1" dirty="0"/>
              <a:t>The Editors-in-Chief are currently investigating this article [1] as concerns have been raised about methodology used and the reliability of the conclusions</a:t>
            </a:r>
            <a:r>
              <a:rPr lang="en-US" i="1" dirty="0" smtClean="0"/>
              <a:t>.</a:t>
            </a:r>
          </a:p>
          <a:p>
            <a:pPr marL="285750" indent="-285750">
              <a:buFont typeface="Arial" panose="020B0604020202020204" pitchFamily="34" charset="0"/>
              <a:buChar char="•"/>
            </a:pPr>
            <a:r>
              <a:rPr lang="en-US" i="1" dirty="0"/>
              <a:t>Because of the virus situation with everyone working from home, the process has been prolonged. </a:t>
            </a:r>
            <a:r>
              <a:rPr lang="en-US" i="1"/>
              <a:t>SNRIG suggests that we publish an editor’s note on this paper to make readers aware that there is an ongoing investigation and we will update them once the investigation has concluded.</a:t>
            </a:r>
            <a:endParaRPr lang="en-US" dirty="0"/>
          </a:p>
        </p:txBody>
      </p:sp>
      <p:sp>
        <p:nvSpPr>
          <p:cNvPr id="6" name="Rectangle 5"/>
          <p:cNvSpPr/>
          <p:nvPr/>
        </p:nvSpPr>
        <p:spPr>
          <a:xfrm>
            <a:off x="1088944" y="4564834"/>
            <a:ext cx="9609908" cy="1323439"/>
          </a:xfrm>
          <a:prstGeom prst="rect">
            <a:avLst/>
          </a:prstGeom>
        </p:spPr>
        <p:txBody>
          <a:bodyPr wrap="square">
            <a:spAutoFit/>
          </a:bodyPr>
          <a:lstStyle/>
          <a:p>
            <a:r>
              <a:rPr lang="en-US" sz="4000" dirty="0"/>
              <a:t>Over 87,000 research papers published on Covid-19 by October 2020: Analysis</a:t>
            </a:r>
          </a:p>
        </p:txBody>
      </p:sp>
    </p:spTree>
    <p:extLst>
      <p:ext uri="{BB962C8B-B14F-4D97-AF65-F5344CB8AC3E}">
        <p14:creationId xmlns:p14="http://schemas.microsoft.com/office/powerpoint/2010/main" val="2530557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7286" t="9524" r="20286"/>
          <a:stretch/>
        </p:blipFill>
        <p:spPr>
          <a:xfrm>
            <a:off x="10370132" y="1"/>
            <a:ext cx="1821868" cy="1280159"/>
          </a:xfrm>
          <a:prstGeom prst="rect">
            <a:avLst/>
          </a:prstGeom>
        </p:spPr>
      </p:pic>
      <p:sp>
        <p:nvSpPr>
          <p:cNvPr id="3" name="Rectangle 1"/>
          <p:cNvSpPr>
            <a:spLocks noChangeArrowheads="1"/>
          </p:cNvSpPr>
          <p:nvPr/>
        </p:nvSpPr>
        <p:spPr bwMode="auto">
          <a:xfrm>
            <a:off x="-182881" y="6425139"/>
            <a:ext cx="12540343"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1155CC"/>
                </a:solidFill>
                <a:effectLst/>
                <a:latin typeface="Arial" panose="020B0604020202020204" pitchFamily="34" charset="0"/>
                <a:cs typeface="Arial" panose="020B0604020202020204" pitchFamily="34" charset="0"/>
                <a:hlinkClick r:id="rId3"/>
              </a:rPr>
              <a:t>https://www.sciencemag.org/news/2021/01/many-scientists-citing-two-scandalous-covid-19-papers-ignore-their-retractions</a:t>
            </a:r>
            <a:r>
              <a:rPr kumimoji="0" lang="en-US" altLang="en-US" sz="1800" b="0" i="0" u="none" strike="noStrike" cap="none" normalizeH="0" baseline="0" smtClean="0">
                <a:ln>
                  <a:noFill/>
                </a:ln>
                <a:solidFill>
                  <a:schemeClr val="tx1"/>
                </a:solidFill>
                <a:effectLst/>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 name="Rectangle 3"/>
          <p:cNvSpPr/>
          <p:nvPr/>
        </p:nvSpPr>
        <p:spPr>
          <a:xfrm>
            <a:off x="0" y="0"/>
            <a:ext cx="10646229" cy="2585323"/>
          </a:xfrm>
          <a:prstGeom prst="rect">
            <a:avLst/>
          </a:prstGeom>
        </p:spPr>
        <p:txBody>
          <a:bodyPr wrap="square">
            <a:spAutoFit/>
          </a:bodyPr>
          <a:lstStyle/>
          <a:p>
            <a:r>
              <a:rPr lang="en-US" dirty="0">
                <a:solidFill>
                  <a:srgbClr val="FF0000"/>
                </a:solidFill>
                <a:latin typeface="Roboto Condensed"/>
              </a:rPr>
              <a:t>Many scientists citing two scandalous COVID-19 papers ignore their </a:t>
            </a:r>
            <a:r>
              <a:rPr lang="en-US" dirty="0" smtClean="0">
                <a:solidFill>
                  <a:srgbClr val="FF0000"/>
                </a:solidFill>
                <a:latin typeface="Roboto Condensed"/>
              </a:rPr>
              <a:t>retractions  </a:t>
            </a:r>
            <a:r>
              <a:rPr lang="en-US" b="1" dirty="0" smtClean="0">
                <a:solidFill>
                  <a:srgbClr val="666666"/>
                </a:solidFill>
                <a:latin typeface="Roboto Condensed"/>
              </a:rPr>
              <a:t>Jan</a:t>
            </a:r>
            <a:r>
              <a:rPr lang="en-US" b="1" dirty="0">
                <a:solidFill>
                  <a:srgbClr val="666666"/>
                </a:solidFill>
                <a:latin typeface="Roboto Condensed"/>
              </a:rPr>
              <a:t>. 15, 2021 </a:t>
            </a:r>
          </a:p>
          <a:p>
            <a:pPr marL="285750" indent="-285750" algn="just">
              <a:buFont typeface="Arial" panose="020B0604020202020204" pitchFamily="34" charset="0"/>
              <a:buChar char="•"/>
            </a:pPr>
            <a:r>
              <a:rPr lang="en-US" dirty="0" smtClean="0">
                <a:solidFill>
                  <a:srgbClr val="333333"/>
                </a:solidFill>
                <a:latin typeface="Roboto"/>
              </a:rPr>
              <a:t>In </a:t>
            </a:r>
            <a:r>
              <a:rPr lang="en-US" dirty="0">
                <a:solidFill>
                  <a:srgbClr val="333333"/>
                </a:solidFill>
                <a:latin typeface="Roboto"/>
              </a:rPr>
              <a:t>June 2020, in the biggest research scandal of the pandemic so far, two of the most important medical journals each retracted a high-profile </a:t>
            </a:r>
            <a:r>
              <a:rPr lang="en-US" b="1" dirty="0">
                <a:solidFill>
                  <a:srgbClr val="333333"/>
                </a:solidFill>
                <a:latin typeface="Roboto"/>
              </a:rPr>
              <a:t>study of COVID-19 patients</a:t>
            </a:r>
            <a:r>
              <a:rPr lang="en-US" dirty="0">
                <a:solidFill>
                  <a:srgbClr val="333333"/>
                </a:solidFill>
                <a:latin typeface="Roboto"/>
              </a:rPr>
              <a:t>. Thousands of news articles, tweets, and scholarly commentaries highlighted the scandal, yet many researchers apparently failed to notice. In an examination of the most recent 200 academic articles published in 2020 that cite those papers, </a:t>
            </a:r>
            <a:r>
              <a:rPr lang="en-US" i="1" dirty="0">
                <a:solidFill>
                  <a:srgbClr val="333333"/>
                </a:solidFill>
                <a:latin typeface="Roboto"/>
              </a:rPr>
              <a:t>Science</a:t>
            </a:r>
            <a:r>
              <a:rPr lang="en-US" dirty="0">
                <a:solidFill>
                  <a:srgbClr val="333333"/>
                </a:solidFill>
                <a:latin typeface="Roboto"/>
              </a:rPr>
              <a:t> found that more than half—including many in leading journals—used the disgraced papers to support scientific findings and failed to note the retractions.</a:t>
            </a:r>
          </a:p>
          <a:p>
            <a:pPr marL="285750" indent="-285750" algn="just">
              <a:buFont typeface="Arial" panose="020B0604020202020204" pitchFamily="34" charset="0"/>
              <a:buChar char="•"/>
            </a:pPr>
            <a:r>
              <a:rPr lang="en-US" dirty="0">
                <a:solidFill>
                  <a:srgbClr val="333333"/>
                </a:solidFill>
                <a:latin typeface="Roboto"/>
              </a:rPr>
              <a:t>COVID-19 “is such a hot topic that </a:t>
            </a:r>
            <a:r>
              <a:rPr lang="en-US" b="1" dirty="0">
                <a:solidFill>
                  <a:srgbClr val="333333"/>
                </a:solidFill>
                <a:latin typeface="Roboto"/>
              </a:rPr>
              <a:t>publishers are willing to publish without proper vetting,” </a:t>
            </a:r>
            <a:r>
              <a:rPr lang="en-US" dirty="0" smtClean="0">
                <a:solidFill>
                  <a:srgbClr val="333333"/>
                </a:solidFill>
                <a:latin typeface="Roboto"/>
              </a:rPr>
              <a:t>e.g. problematic </a:t>
            </a:r>
            <a:r>
              <a:rPr lang="en-US" dirty="0">
                <a:solidFill>
                  <a:srgbClr val="333333"/>
                </a:solidFill>
                <a:latin typeface="Roboto"/>
              </a:rPr>
              <a:t>citations to a retracted 1998 study in </a:t>
            </a:r>
            <a:r>
              <a:rPr lang="en-US" i="1" dirty="0">
                <a:solidFill>
                  <a:srgbClr val="333333"/>
                </a:solidFill>
                <a:latin typeface="Roboto"/>
              </a:rPr>
              <a:t>The Lancet</a:t>
            </a:r>
            <a:r>
              <a:rPr lang="en-US" dirty="0">
                <a:solidFill>
                  <a:srgbClr val="333333"/>
                </a:solidFill>
                <a:latin typeface="Roboto"/>
              </a:rPr>
              <a:t> falsely linking vaccination to autism</a:t>
            </a:r>
            <a:r>
              <a:rPr lang="en-US" dirty="0" smtClean="0">
                <a:solidFill>
                  <a:srgbClr val="333333"/>
                </a:solidFill>
                <a:latin typeface="Roboto"/>
              </a:rPr>
              <a:t>.</a:t>
            </a:r>
            <a:endParaRPr lang="en-US" dirty="0">
              <a:solidFill>
                <a:srgbClr val="333333"/>
              </a:solidFill>
              <a:latin typeface="Roboto"/>
            </a:endParaRPr>
          </a:p>
        </p:txBody>
      </p:sp>
      <p:sp>
        <p:nvSpPr>
          <p:cNvPr id="5" name="Rectangle 4"/>
          <p:cNvSpPr/>
          <p:nvPr/>
        </p:nvSpPr>
        <p:spPr>
          <a:xfrm>
            <a:off x="-91440" y="3126487"/>
            <a:ext cx="12283440" cy="2308324"/>
          </a:xfrm>
          <a:prstGeom prst="rect">
            <a:avLst/>
          </a:prstGeom>
        </p:spPr>
        <p:txBody>
          <a:bodyPr wrap="square">
            <a:spAutoFit/>
          </a:bodyPr>
          <a:lstStyle/>
          <a:p>
            <a:pPr marL="285750" indent="-285750" algn="just">
              <a:buFont typeface="Arial" panose="020B0604020202020204" pitchFamily="34" charset="0"/>
              <a:buChar char="•"/>
            </a:pPr>
            <a:r>
              <a:rPr lang="en-US" dirty="0">
                <a:solidFill>
                  <a:srgbClr val="333333"/>
                </a:solidFill>
                <a:latin typeface="Roboto"/>
              </a:rPr>
              <a:t>Both of the retracted COVID-19 papers, one in </a:t>
            </a:r>
            <a:r>
              <a:rPr lang="en-US" i="1" dirty="0">
                <a:solidFill>
                  <a:srgbClr val="333333"/>
                </a:solidFill>
                <a:latin typeface="Roboto"/>
              </a:rPr>
              <a:t>The New England Journal of Medicine</a:t>
            </a:r>
            <a:r>
              <a:rPr lang="en-US" dirty="0">
                <a:solidFill>
                  <a:srgbClr val="333333"/>
                </a:solidFill>
                <a:latin typeface="Roboto"/>
              </a:rPr>
              <a:t> (</a:t>
            </a:r>
            <a:r>
              <a:rPr lang="en-US" i="1" dirty="0">
                <a:solidFill>
                  <a:srgbClr val="333333"/>
                </a:solidFill>
                <a:latin typeface="Roboto"/>
              </a:rPr>
              <a:t>NEJM</a:t>
            </a:r>
            <a:r>
              <a:rPr lang="en-US" dirty="0">
                <a:solidFill>
                  <a:srgbClr val="333333"/>
                </a:solidFill>
                <a:latin typeface="Roboto"/>
              </a:rPr>
              <a:t>) and the other in </a:t>
            </a:r>
            <a:r>
              <a:rPr lang="en-US" i="1" dirty="0">
                <a:solidFill>
                  <a:srgbClr val="333333"/>
                </a:solidFill>
                <a:latin typeface="Roboto"/>
              </a:rPr>
              <a:t>The Lancet</a:t>
            </a:r>
            <a:r>
              <a:rPr lang="en-US" dirty="0">
                <a:solidFill>
                  <a:srgbClr val="333333"/>
                </a:solidFill>
                <a:latin typeface="Roboto"/>
              </a:rPr>
              <a:t>, were based on what appeared to be a huge database of patient records compiled from hospitals worldwide by </a:t>
            </a:r>
            <a:r>
              <a:rPr lang="en-US" dirty="0" err="1">
                <a:solidFill>
                  <a:srgbClr val="333333"/>
                </a:solidFill>
                <a:latin typeface="Roboto"/>
              </a:rPr>
              <a:t>Surgisphere</a:t>
            </a:r>
            <a:r>
              <a:rPr lang="en-US" dirty="0">
                <a:solidFill>
                  <a:srgbClr val="333333"/>
                </a:solidFill>
                <a:latin typeface="Roboto"/>
              </a:rPr>
              <a:t>, a small company operated by vascular surgeon </a:t>
            </a:r>
            <a:r>
              <a:rPr lang="en-US" dirty="0" err="1">
                <a:solidFill>
                  <a:srgbClr val="333333"/>
                </a:solidFill>
                <a:latin typeface="Roboto"/>
              </a:rPr>
              <a:t>Sapan</a:t>
            </a:r>
            <a:r>
              <a:rPr lang="en-US" dirty="0">
                <a:solidFill>
                  <a:srgbClr val="333333"/>
                </a:solidFill>
                <a:latin typeface="Roboto"/>
              </a:rPr>
              <a:t> Desai, who was a co-author on each article. The 22 May 2020 </a:t>
            </a:r>
            <a:r>
              <a:rPr lang="en-US" i="1" dirty="0">
                <a:solidFill>
                  <a:srgbClr val="333333"/>
                </a:solidFill>
                <a:latin typeface="Roboto"/>
              </a:rPr>
              <a:t>Lancet</a:t>
            </a:r>
            <a:r>
              <a:rPr lang="en-US" dirty="0">
                <a:solidFill>
                  <a:srgbClr val="333333"/>
                </a:solidFill>
                <a:latin typeface="Roboto"/>
              </a:rPr>
              <a:t> paper ostensibly showed that </a:t>
            </a:r>
            <a:r>
              <a:rPr lang="en-US" b="1" dirty="0" err="1">
                <a:solidFill>
                  <a:srgbClr val="333333"/>
                </a:solidFill>
                <a:latin typeface="Roboto"/>
              </a:rPr>
              <a:t>hydroxychloroquine</a:t>
            </a:r>
            <a:r>
              <a:rPr lang="en-US" b="1" dirty="0">
                <a:solidFill>
                  <a:srgbClr val="333333"/>
                </a:solidFill>
                <a:latin typeface="Roboto"/>
              </a:rPr>
              <a:t>, an antimalarial drug promoted by President Donald Trump and others, could harm rather than help COVID-19 patients</a:t>
            </a:r>
            <a:r>
              <a:rPr lang="en-US" dirty="0">
                <a:solidFill>
                  <a:srgbClr val="333333"/>
                </a:solidFill>
                <a:latin typeface="Roboto"/>
              </a:rPr>
              <a:t>. Its publication led to a temporary halt in a major clinical trial and inflamed an already-divisive debate over the drug, which has proved to be no help against COVID-19. The 1 May </a:t>
            </a:r>
            <a:r>
              <a:rPr lang="en-US" i="1" dirty="0">
                <a:solidFill>
                  <a:srgbClr val="333333"/>
                </a:solidFill>
                <a:latin typeface="Roboto"/>
              </a:rPr>
              <a:t>NEJM</a:t>
            </a:r>
            <a:r>
              <a:rPr lang="en-US" dirty="0">
                <a:solidFill>
                  <a:srgbClr val="333333"/>
                </a:solidFill>
                <a:latin typeface="Roboto"/>
              </a:rPr>
              <a:t> article corroborated other evidence that people already taking certain blood pressure medicines did not face a greater risk of death if they developed COVID-19.</a:t>
            </a:r>
          </a:p>
        </p:txBody>
      </p:sp>
    </p:spTree>
    <p:extLst>
      <p:ext uri="{BB962C8B-B14F-4D97-AF65-F5344CB8AC3E}">
        <p14:creationId xmlns:p14="http://schemas.microsoft.com/office/powerpoint/2010/main" val="9925966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571" y="169817"/>
            <a:ext cx="9724263" cy="1136469"/>
          </a:xfrm>
        </p:spPr>
        <p:txBody>
          <a:bodyPr/>
          <a:lstStyle/>
          <a:p>
            <a:r>
              <a:rPr lang="en-US" sz="3200" b="1" dirty="0">
                <a:solidFill>
                  <a:srgbClr val="FF0000"/>
                </a:solidFill>
              </a:rPr>
              <a:t>Lessons from a pandemic: international science cooperation must continue beyond </a:t>
            </a:r>
            <a:r>
              <a:rPr lang="en-US" sz="3200" b="1" dirty="0" smtClean="0">
                <a:solidFill>
                  <a:srgbClr val="FF0000"/>
                </a:solidFill>
              </a:rPr>
              <a:t>COVID-19</a:t>
            </a:r>
            <a:endParaRPr lang="en-US" sz="3200" dirty="0">
              <a:solidFill>
                <a:srgbClr val="FF0000"/>
              </a:solidFill>
            </a:endParaRPr>
          </a:p>
        </p:txBody>
      </p:sp>
      <p:sp>
        <p:nvSpPr>
          <p:cNvPr id="3" name="Content Placeholder 2"/>
          <p:cNvSpPr>
            <a:spLocks noGrp="1"/>
          </p:cNvSpPr>
          <p:nvPr>
            <p:ph idx="1"/>
          </p:nvPr>
        </p:nvSpPr>
        <p:spPr>
          <a:xfrm>
            <a:off x="156754" y="1306286"/>
            <a:ext cx="12035246" cy="4942113"/>
          </a:xfrm>
        </p:spPr>
        <p:txBody>
          <a:bodyPr>
            <a:noAutofit/>
          </a:bodyPr>
          <a:lstStyle/>
          <a:p>
            <a:r>
              <a:rPr lang="en-US" sz="1600" i="1" dirty="0"/>
              <a:t>Open science has been at the heart of the fight-back against the virus. As other crises loom, this underlines the need for governments to avoid protectionist moves and foster collaborative international </a:t>
            </a:r>
            <a:r>
              <a:rPr lang="en-US" sz="1600" i="1" dirty="0" smtClean="0"/>
              <a:t>research</a:t>
            </a:r>
          </a:p>
          <a:p>
            <a:r>
              <a:rPr lang="en-US" sz="1600" dirty="0"/>
              <a:t>During the pandemic, some of the most effective means for coordinating research have been international initiatives</a:t>
            </a:r>
            <a:r>
              <a:rPr lang="en-US" sz="1600" b="1" dirty="0"/>
              <a:t>, such as the Coalition for Epidemic Preparedness Innovations, which funded initial research on a number of different vaccines. </a:t>
            </a:r>
            <a:endParaRPr lang="en-US" sz="1600" b="1" dirty="0" smtClean="0"/>
          </a:p>
          <a:p>
            <a:r>
              <a:rPr lang="en-GB" sz="1600" dirty="0"/>
              <a:t>In an </a:t>
            </a:r>
            <a:r>
              <a:rPr lang="en-GB" sz="1600" dirty="0">
                <a:hlinkClick r:id="rId2"/>
              </a:rPr>
              <a:t>unprecedented</a:t>
            </a:r>
            <a:r>
              <a:rPr lang="en-GB" sz="1600" dirty="0"/>
              <a:t> global effort, the</a:t>
            </a:r>
            <a:r>
              <a:rPr lang="en-GB" sz="1600" b="1" dirty="0"/>
              <a:t> OECD estimates around $7.5 billion was raised for COVID-19 R&amp;D </a:t>
            </a:r>
            <a:r>
              <a:rPr lang="en-GB" sz="1600" dirty="0"/>
              <a:t>by the end of last summer, of which </a:t>
            </a:r>
            <a:r>
              <a:rPr lang="en-GB" sz="1600" b="1" dirty="0"/>
              <a:t>around $2 billion was channelled through international initiatives</a:t>
            </a:r>
            <a:r>
              <a:rPr lang="en-GB" sz="1600" b="1" dirty="0" smtClean="0"/>
              <a:t>.</a:t>
            </a:r>
          </a:p>
          <a:p>
            <a:r>
              <a:rPr lang="en-US" sz="1600" dirty="0"/>
              <a:t>To deal with future pandemics and other pressing issues, such as climate change, governments should provide more support.</a:t>
            </a:r>
          </a:p>
          <a:p>
            <a:r>
              <a:rPr lang="en-US" sz="1600" b="1" dirty="0"/>
              <a:t>The global research effort saw a total of 75,000 scientific papers on the virus published by November, over three quarters of which are open access. </a:t>
            </a:r>
            <a:r>
              <a:rPr lang="en-US" sz="1600" b="1" dirty="0" smtClean="0"/>
              <a:t>The </a:t>
            </a:r>
            <a:r>
              <a:rPr lang="en-US" sz="1600" b="1" dirty="0"/>
              <a:t>genome of the virus was sequenced and the results were instantly made public.</a:t>
            </a:r>
          </a:p>
          <a:p>
            <a:r>
              <a:rPr lang="en-US" sz="1600" dirty="0"/>
              <a:t>T</a:t>
            </a:r>
            <a:r>
              <a:rPr lang="en-US" sz="1600" dirty="0" smtClean="0"/>
              <a:t>he </a:t>
            </a:r>
            <a:r>
              <a:rPr lang="en-US" sz="1600" dirty="0"/>
              <a:t>role China played in pandemic-related research affirmed the country as a global player. </a:t>
            </a:r>
            <a:r>
              <a:rPr lang="en-US" sz="1600" b="1" dirty="0"/>
              <a:t>China is now the second largest R&amp;D funder in the world and has been developing closer ties to the US, which was reflected in the COVID-19 co-publication patterns.</a:t>
            </a:r>
          </a:p>
          <a:p>
            <a:r>
              <a:rPr lang="en-US" sz="1600" dirty="0" smtClean="0"/>
              <a:t>Moves </a:t>
            </a:r>
            <a:r>
              <a:rPr lang="en-US" sz="1600" dirty="0"/>
              <a:t>to protectionist policies and increasing demands for reciprocity could endanger international collaboration. </a:t>
            </a:r>
          </a:p>
          <a:p>
            <a:r>
              <a:rPr lang="en-US" sz="1600" b="1" dirty="0"/>
              <a:t>New challenges</a:t>
            </a:r>
            <a:endParaRPr lang="en-US" sz="1600" dirty="0"/>
          </a:p>
          <a:p>
            <a:r>
              <a:rPr lang="en-US" sz="1600" dirty="0" smtClean="0"/>
              <a:t>Open </a:t>
            </a:r>
            <a:r>
              <a:rPr lang="en-US" sz="1600" dirty="0"/>
              <a:t>and collaborative research with players from around the globe is one piece of the puzzle. Another is taking a multi-disciplinary approach. Complex problems, such as COVID-19 and the green transition, require inputs from many different areas of research, but current R&amp;D policies around the globe are ill-equipped to support this. </a:t>
            </a:r>
          </a:p>
          <a:p>
            <a:r>
              <a:rPr lang="en-US" sz="1600" dirty="0" smtClean="0"/>
              <a:t>In </a:t>
            </a:r>
            <a:r>
              <a:rPr lang="en-US" sz="1600" dirty="0"/>
              <a:t>the end, funding is not everything. Support for open and international research is the key priority. </a:t>
            </a:r>
          </a:p>
        </p:txBody>
      </p:sp>
      <p:pic>
        <p:nvPicPr>
          <p:cNvPr id="4" name="Picture 3"/>
          <p:cNvPicPr>
            <a:picLocks noChangeAspect="1"/>
          </p:cNvPicPr>
          <p:nvPr/>
        </p:nvPicPr>
        <p:blipFill>
          <a:blip r:embed="rId3"/>
          <a:stretch>
            <a:fillRect/>
          </a:stretch>
        </p:blipFill>
        <p:spPr>
          <a:xfrm>
            <a:off x="9816738" y="-23269"/>
            <a:ext cx="2375262" cy="1329555"/>
          </a:xfrm>
          <a:prstGeom prst="rect">
            <a:avLst/>
          </a:prstGeom>
        </p:spPr>
      </p:pic>
      <p:sp>
        <p:nvSpPr>
          <p:cNvPr id="5" name="Rectangle 4"/>
          <p:cNvSpPr/>
          <p:nvPr/>
        </p:nvSpPr>
        <p:spPr>
          <a:xfrm>
            <a:off x="0" y="6211669"/>
            <a:ext cx="12192000" cy="646331"/>
          </a:xfrm>
          <a:prstGeom prst="rect">
            <a:avLst/>
          </a:prstGeom>
        </p:spPr>
        <p:txBody>
          <a:bodyPr wrap="square">
            <a:spAutoFit/>
          </a:bodyPr>
          <a:lstStyle/>
          <a:p>
            <a:r>
              <a:rPr lang="en-US" dirty="0"/>
              <a:t>https://sciencebusiness.net/covid-19/news/lessons-pandemic-international-science-cooperation-must-continue-beyond-covid-19</a:t>
            </a:r>
          </a:p>
        </p:txBody>
      </p:sp>
      <p:sp>
        <p:nvSpPr>
          <p:cNvPr id="6" name="TextBox 5"/>
          <p:cNvSpPr txBox="1"/>
          <p:nvPr/>
        </p:nvSpPr>
        <p:spPr>
          <a:xfrm>
            <a:off x="10049853" y="6534834"/>
            <a:ext cx="1619354" cy="369332"/>
          </a:xfrm>
          <a:prstGeom prst="rect">
            <a:avLst/>
          </a:prstGeom>
          <a:noFill/>
        </p:spPr>
        <p:txBody>
          <a:bodyPr wrap="none" rtlCol="0">
            <a:spAutoFit/>
          </a:bodyPr>
          <a:lstStyle/>
          <a:p>
            <a:r>
              <a:rPr lang="en-US" dirty="0" smtClean="0">
                <a:solidFill>
                  <a:schemeClr val="bg1"/>
                </a:solidFill>
              </a:rPr>
              <a:t>Jan. 14, 2021</a:t>
            </a:r>
            <a:endParaRPr lang="en-US" dirty="0">
              <a:solidFill>
                <a:schemeClr val="bg1"/>
              </a:solidFill>
            </a:endParaRPr>
          </a:p>
        </p:txBody>
      </p:sp>
    </p:spTree>
    <p:extLst>
      <p:ext uri="{BB962C8B-B14F-4D97-AF65-F5344CB8AC3E}">
        <p14:creationId xmlns:p14="http://schemas.microsoft.com/office/powerpoint/2010/main" val="34636467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891" y="-107410"/>
            <a:ext cx="4382641" cy="825867"/>
          </a:xfrm>
        </p:spPr>
        <p:txBody>
          <a:bodyPr>
            <a:normAutofit fontScale="90000"/>
          </a:bodyPr>
          <a:lstStyle/>
          <a:p>
            <a:pPr fontAlgn="base"/>
            <a:r>
              <a:rPr lang="en-US" b="1" dirty="0"/>
              <a:t>Science misconduct</a:t>
            </a:r>
          </a:p>
        </p:txBody>
      </p:sp>
      <p:sp>
        <p:nvSpPr>
          <p:cNvPr id="3" name="Content Placeholder 2"/>
          <p:cNvSpPr>
            <a:spLocks noGrp="1"/>
          </p:cNvSpPr>
          <p:nvPr>
            <p:ph idx="1"/>
          </p:nvPr>
        </p:nvSpPr>
        <p:spPr>
          <a:xfrm>
            <a:off x="1528353" y="718457"/>
            <a:ext cx="10123715" cy="5930537"/>
          </a:xfrm>
        </p:spPr>
        <p:txBody>
          <a:bodyPr/>
          <a:lstStyle/>
          <a:p>
            <a:pPr fontAlgn="base"/>
            <a:r>
              <a:rPr lang="en-US" dirty="0" smtClean="0"/>
              <a:t>Scholarly </a:t>
            </a:r>
            <a:r>
              <a:rPr lang="en-US" dirty="0"/>
              <a:t>publishing is broken, and no repair is possible. At least let's point fingers at the elites and laugh. Can science trust Science?</a:t>
            </a:r>
          </a:p>
          <a:p>
            <a:endParaRPr lang="en-US" dirty="0"/>
          </a:p>
        </p:txBody>
      </p:sp>
      <p:pic>
        <p:nvPicPr>
          <p:cNvPr id="4" name="Picture 3"/>
          <p:cNvPicPr>
            <a:picLocks noChangeAspect="1"/>
          </p:cNvPicPr>
          <p:nvPr/>
        </p:nvPicPr>
        <p:blipFill>
          <a:blip r:embed="rId2"/>
          <a:stretch>
            <a:fillRect/>
          </a:stretch>
        </p:blipFill>
        <p:spPr>
          <a:xfrm>
            <a:off x="4780532" y="1801712"/>
            <a:ext cx="7411468" cy="3383054"/>
          </a:xfrm>
          <a:prstGeom prst="rect">
            <a:avLst/>
          </a:prstGeom>
        </p:spPr>
      </p:pic>
      <p:pic>
        <p:nvPicPr>
          <p:cNvPr id="5" name="Picture 4"/>
          <p:cNvPicPr>
            <a:picLocks noChangeAspect="1"/>
          </p:cNvPicPr>
          <p:nvPr/>
        </p:nvPicPr>
        <p:blipFill>
          <a:blip r:embed="rId3"/>
          <a:stretch>
            <a:fillRect/>
          </a:stretch>
        </p:blipFill>
        <p:spPr>
          <a:xfrm>
            <a:off x="324394" y="3906982"/>
            <a:ext cx="4787934" cy="2951018"/>
          </a:xfrm>
          <a:prstGeom prst="rect">
            <a:avLst/>
          </a:prstGeom>
        </p:spPr>
      </p:pic>
    </p:spTree>
    <p:extLst>
      <p:ext uri="{BB962C8B-B14F-4D97-AF65-F5344CB8AC3E}">
        <p14:creationId xmlns:p14="http://schemas.microsoft.com/office/powerpoint/2010/main" val="29804954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912639521"/>
              </p:ext>
            </p:extLst>
          </p:nvPr>
        </p:nvGraphicFramePr>
        <p:xfrm>
          <a:off x="1614488" y="5872162"/>
          <a:ext cx="10577511" cy="1005840"/>
        </p:xfrm>
        <a:graphic>
          <a:graphicData uri="http://schemas.openxmlformats.org/drawingml/2006/table">
            <a:tbl>
              <a:tblPr/>
              <a:tblGrid>
                <a:gridCol w="1821567">
                  <a:extLst>
                    <a:ext uri="{9D8B030D-6E8A-4147-A177-3AD203B41FA5}">
                      <a16:colId xmlns:a16="http://schemas.microsoft.com/office/drawing/2014/main" val="2363658436"/>
                    </a:ext>
                  </a:extLst>
                </a:gridCol>
                <a:gridCol w="8755944">
                  <a:extLst>
                    <a:ext uri="{9D8B030D-6E8A-4147-A177-3AD203B41FA5}">
                      <a16:colId xmlns:a16="http://schemas.microsoft.com/office/drawing/2014/main" val="1273313508"/>
                    </a:ext>
                  </a:extLst>
                </a:gridCol>
              </a:tblGrid>
              <a:tr h="0">
                <a:tc>
                  <a:txBody>
                    <a:bodyPr/>
                    <a:lstStyle/>
                    <a:p>
                      <a:r>
                        <a:rPr lang="en-US" sz="2000" b="0" i="0">
                          <a:solidFill>
                            <a:srgbClr val="242021"/>
                          </a:solidFill>
                          <a:effectLst/>
                          <a:latin typeface="FrutigerLTStd-Roman"/>
                        </a:rPr>
                        <a:t>Duty to society </a:t>
                      </a:r>
                      <a:br>
                        <a:rPr lang="en-US" sz="2000" b="0" i="0">
                          <a:solidFill>
                            <a:srgbClr val="242021"/>
                          </a:solidFill>
                          <a:effectLst/>
                          <a:latin typeface="FrutigerLTStd-Roman"/>
                        </a:rPr>
                      </a:br>
                      <a:r>
                        <a:rPr lang="en-US" sz="2000" b="0" i="0">
                          <a:solidFill>
                            <a:srgbClr val="242021"/>
                          </a:solidFill>
                          <a:effectLst/>
                          <a:latin typeface="FrutigerLTStd-Roman"/>
                        </a:rPr>
                        <a:t>Beneficence </a:t>
                      </a:r>
                      <a:endParaRPr lang="en-US" sz="540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2000" b="0" i="0" dirty="0">
                          <a:solidFill>
                            <a:srgbClr val="242021"/>
                          </a:solidFill>
                          <a:effectLst/>
                          <a:latin typeface="FrutigerLTStd-Roman"/>
                        </a:rPr>
                        <a:t>Researchers and research must contribute to the well-being of society.</a:t>
                      </a:r>
                      <a:br>
                        <a:rPr lang="en-US" sz="2000" b="0" i="0" dirty="0">
                          <a:solidFill>
                            <a:srgbClr val="242021"/>
                          </a:solidFill>
                          <a:effectLst/>
                          <a:latin typeface="FrutigerLTStd-Roman"/>
                        </a:rPr>
                      </a:br>
                      <a:r>
                        <a:rPr lang="en-US" sz="2000" b="0" i="0" dirty="0">
                          <a:solidFill>
                            <a:srgbClr val="242021"/>
                          </a:solidFill>
                          <a:effectLst/>
                          <a:latin typeface="FrutigerLTStd-Roman"/>
                        </a:rPr>
                        <a:t>Researchers should have the welfare of the research participant in mind as a </a:t>
                      </a:r>
                      <a:r>
                        <a:rPr lang="en-US" sz="2000" b="0" i="0" dirty="0" smtClean="0">
                          <a:solidFill>
                            <a:srgbClr val="242021"/>
                          </a:solidFill>
                          <a:effectLst/>
                          <a:latin typeface="FrutigerLTStd-Roman"/>
                        </a:rPr>
                        <a:t>goal</a:t>
                      </a:r>
                      <a:r>
                        <a:rPr lang="en-US" sz="2000" b="0" i="0" baseline="0" dirty="0" smtClean="0">
                          <a:solidFill>
                            <a:srgbClr val="242021"/>
                          </a:solidFill>
                          <a:effectLst/>
                          <a:latin typeface="FrutigerLTStd-Roman"/>
                        </a:rPr>
                        <a:t> </a:t>
                      </a:r>
                      <a:r>
                        <a:rPr lang="en-US" sz="2000" b="0" i="0" dirty="0" smtClean="0">
                          <a:solidFill>
                            <a:srgbClr val="242021"/>
                          </a:solidFill>
                          <a:effectLst/>
                          <a:latin typeface="FrutigerLTStd-Roman"/>
                        </a:rPr>
                        <a:t>and </a:t>
                      </a:r>
                      <a:r>
                        <a:rPr lang="en-US" sz="2000" b="0" i="0" dirty="0">
                          <a:solidFill>
                            <a:srgbClr val="242021"/>
                          </a:solidFill>
                          <a:effectLst/>
                          <a:latin typeface="FrutigerLTStd-Roman"/>
                        </a:rPr>
                        <a:t>strive for the benefits of the research to outweigh the risks.</a:t>
                      </a:r>
                      <a:endParaRPr lang="en-US" sz="5400"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8196612"/>
                  </a:ext>
                </a:extLst>
              </a:tr>
            </a:tbl>
          </a:graphicData>
        </a:graphic>
      </p:graphicFrame>
      <p:sp>
        <p:nvSpPr>
          <p:cNvPr id="5" name="Rectangle 1"/>
          <p:cNvSpPr>
            <a:spLocks noChangeArrowheads="1"/>
          </p:cNvSpPr>
          <p:nvPr/>
        </p:nvSpPr>
        <p:spPr bwMode="auto">
          <a:xfrm>
            <a:off x="1" y="307153"/>
            <a:ext cx="12192000" cy="5539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kumimoji="0" lang="en-US" altLang="en-US" sz="1400" b="1" i="0" u="none" strike="noStrike" cap="none" normalizeH="0" baseline="0" smtClean="0">
                <a:ln>
                  <a:noFill/>
                </a:ln>
                <a:solidFill>
                  <a:srgbClr val="242021"/>
                </a:solidFill>
                <a:effectLst/>
                <a:latin typeface="FrutigerLTStd-Bold"/>
              </a:rPr>
              <a:t>Ethical Principle Definition</a:t>
            </a:r>
            <a:br>
              <a:rPr kumimoji="0" lang="en-US" altLang="en-US" sz="1400" b="1" i="0" u="none" strike="noStrike" cap="none" normalizeH="0" baseline="0" smtClean="0">
                <a:ln>
                  <a:noFill/>
                </a:ln>
                <a:solidFill>
                  <a:srgbClr val="242021"/>
                </a:solidFill>
                <a:effectLst/>
                <a:latin typeface="FrutigerLTStd-Bold"/>
              </a:rPr>
            </a:br>
            <a:r>
              <a:rPr kumimoji="0" lang="en-US" altLang="en-US" b="1" i="0" u="none" strike="noStrike" cap="none" normalizeH="0" baseline="0" smtClean="0">
                <a:ln>
                  <a:noFill/>
                </a:ln>
                <a:solidFill>
                  <a:srgbClr val="242021"/>
                </a:solidFill>
                <a:effectLst/>
                <a:latin typeface="FrutigerLTStd-Roman"/>
              </a:rPr>
              <a:t>Conflict of interest:  </a:t>
            </a:r>
            <a:r>
              <a:rPr kumimoji="0" lang="en-US" altLang="en-US" sz="1400" b="0" i="0" u="none" strike="noStrike" cap="none" normalizeH="0" baseline="0" smtClean="0">
                <a:ln>
                  <a:noFill/>
                </a:ln>
                <a:solidFill>
                  <a:srgbClr val="242021"/>
                </a:solidFill>
                <a:effectLst/>
                <a:latin typeface="FrutigerLTStd-Roman"/>
              </a:rPr>
              <a:t>Researchers should minimize financial and other influences on their research and</a:t>
            </a:r>
            <a:r>
              <a:rPr kumimoji="0" lang="en-US" altLang="en-US" sz="1400" b="0" i="0" u="none" strike="noStrike" cap="none" normalizeH="0" smtClean="0">
                <a:ln>
                  <a:noFill/>
                </a:ln>
                <a:solidFill>
                  <a:srgbClr val="242021"/>
                </a:solidFill>
                <a:effectLst/>
                <a:latin typeface="FrutigerLTStd-Roman"/>
              </a:rPr>
              <a:t> </a:t>
            </a:r>
            <a:r>
              <a:rPr kumimoji="0" lang="en-US" altLang="en-US" sz="1400" b="0" i="0" u="none" strike="noStrike" cap="none" normalizeH="0" baseline="0" smtClean="0">
                <a:ln>
                  <a:noFill/>
                </a:ln>
                <a:solidFill>
                  <a:srgbClr val="242021"/>
                </a:solidFill>
                <a:effectLst/>
                <a:latin typeface="FrutigerLTStd-Roman"/>
              </a:rPr>
              <a:t>on research participants that could bias research results. Conflict of interest is</a:t>
            </a:r>
            <a:br>
              <a:rPr kumimoji="0" lang="en-US" altLang="en-US" sz="1400" b="0" i="0" u="none" strike="noStrike" cap="none" normalizeH="0" baseline="0" smtClean="0">
                <a:ln>
                  <a:noFill/>
                </a:ln>
                <a:solidFill>
                  <a:srgbClr val="242021"/>
                </a:solidFill>
                <a:effectLst/>
                <a:latin typeface="FrutigerLTStd-Roman"/>
              </a:rPr>
            </a:br>
            <a:r>
              <a:rPr kumimoji="0" lang="en-US" altLang="en-US" sz="1400" b="0" i="0" u="none" strike="noStrike" cap="none" normalizeH="0" baseline="0" smtClean="0">
                <a:ln>
                  <a:noFill/>
                </a:ln>
                <a:solidFill>
                  <a:srgbClr val="242021"/>
                </a:solidFill>
                <a:effectLst/>
                <a:latin typeface="FrutigerLTStd-Roman"/>
              </a:rPr>
              <a:t>more frequently directed at the researcher, but it may also involve the research</a:t>
            </a:r>
            <a:r>
              <a:rPr kumimoji="0" lang="en-US" altLang="en-US" sz="1400" b="0" i="0" u="none" strike="noStrike" cap="none" normalizeH="0" smtClean="0">
                <a:ln>
                  <a:noFill/>
                </a:ln>
                <a:solidFill>
                  <a:srgbClr val="242021"/>
                </a:solidFill>
                <a:effectLst/>
                <a:latin typeface="FrutigerLTStd-Roman"/>
              </a:rPr>
              <a:t> </a:t>
            </a:r>
            <a:r>
              <a:rPr kumimoji="0" lang="en-US" altLang="en-US" sz="1400" b="0" i="0" u="none" strike="noStrike" cap="none" normalizeH="0" baseline="0" smtClean="0">
                <a:ln>
                  <a:noFill/>
                </a:ln>
                <a:solidFill>
                  <a:srgbClr val="242021"/>
                </a:solidFill>
                <a:effectLst/>
                <a:latin typeface="FrutigerLTStd-Roman"/>
              </a:rPr>
              <a:t>participants if they are provided with a financial or nonfinancial incentive to</a:t>
            </a:r>
            <a:r>
              <a:rPr kumimoji="0" lang="en-US" altLang="en-US" sz="1400" b="0" i="0" u="none" strike="noStrike" cap="none" normalizeH="0" smtClean="0">
                <a:ln>
                  <a:noFill/>
                </a:ln>
                <a:solidFill>
                  <a:srgbClr val="242021"/>
                </a:solidFill>
                <a:effectLst/>
                <a:latin typeface="FrutigerLTStd-Roman"/>
              </a:rPr>
              <a:t> </a:t>
            </a:r>
            <a:r>
              <a:rPr kumimoji="0" lang="en-US" altLang="en-US" sz="1400" b="0" i="0" u="none" strike="noStrike" cap="none" normalizeH="0" baseline="0" smtClean="0">
                <a:ln>
                  <a:noFill/>
                </a:ln>
                <a:solidFill>
                  <a:srgbClr val="242021"/>
                </a:solidFill>
                <a:effectLst/>
                <a:latin typeface="FrutigerLTStd-Roman"/>
              </a:rPr>
              <a:t>participate.</a:t>
            </a:r>
            <a:br>
              <a:rPr kumimoji="0" lang="en-US" altLang="en-US" sz="1400" b="0" i="0" u="none" strike="noStrike" cap="none" normalizeH="0" baseline="0" smtClean="0">
                <a:ln>
                  <a:noFill/>
                </a:ln>
                <a:solidFill>
                  <a:srgbClr val="242021"/>
                </a:solidFill>
                <a:effectLst/>
                <a:latin typeface="FrutigerLTStd-Roman"/>
              </a:rPr>
            </a:br>
            <a:r>
              <a:rPr kumimoji="0" lang="en-US" altLang="en-US" b="1" i="0" u="none" strike="noStrike" cap="none" normalizeH="0" baseline="0" smtClean="0">
                <a:ln>
                  <a:noFill/>
                </a:ln>
                <a:solidFill>
                  <a:srgbClr val="242021"/>
                </a:solidFill>
                <a:effectLst/>
                <a:latin typeface="FrutigerLTStd-Roman"/>
              </a:rPr>
              <a:t>Informed consent: </a:t>
            </a:r>
            <a:r>
              <a:rPr kumimoji="0" lang="en-US" altLang="en-US" sz="1400" b="0" i="0" u="none" strike="noStrike" cap="none" normalizeH="0" baseline="0" smtClean="0">
                <a:ln>
                  <a:noFill/>
                </a:ln>
                <a:solidFill>
                  <a:srgbClr val="242021"/>
                </a:solidFill>
                <a:effectLst/>
                <a:latin typeface="FrutigerLTStd-Roman"/>
              </a:rPr>
              <a:t>All research participants must voluntarily agree to participate in research, without</a:t>
            </a:r>
            <a:r>
              <a:rPr kumimoji="0" lang="en-US" altLang="en-US" sz="1400" b="0" i="0" u="none" strike="noStrike" cap="none" normalizeH="0" smtClean="0">
                <a:ln>
                  <a:noFill/>
                </a:ln>
                <a:solidFill>
                  <a:srgbClr val="242021"/>
                </a:solidFill>
                <a:effectLst/>
                <a:latin typeface="FrutigerLTStd-Roman"/>
              </a:rPr>
              <a:t> </a:t>
            </a:r>
            <a:r>
              <a:rPr kumimoji="0" lang="en-US" altLang="en-US" sz="1400" b="0" i="0" u="none" strike="noStrike" cap="none" normalizeH="0" baseline="0" smtClean="0">
                <a:ln>
                  <a:noFill/>
                </a:ln>
                <a:solidFill>
                  <a:srgbClr val="242021"/>
                </a:solidFill>
                <a:effectLst/>
                <a:latin typeface="FrutigerLTStd-Roman"/>
              </a:rPr>
              <a:t>pressure from financial gain or other coercion, and their agreement must include</a:t>
            </a:r>
            <a:br>
              <a:rPr kumimoji="0" lang="en-US" altLang="en-US" sz="1400" b="0" i="0" u="none" strike="noStrike" cap="none" normalizeH="0" baseline="0" smtClean="0">
                <a:ln>
                  <a:noFill/>
                </a:ln>
                <a:solidFill>
                  <a:srgbClr val="242021"/>
                </a:solidFill>
                <a:effectLst/>
                <a:latin typeface="FrutigerLTStd-Roman"/>
              </a:rPr>
            </a:br>
            <a:r>
              <a:rPr kumimoji="0" lang="en-US" altLang="en-US" sz="1400" b="0" i="0" u="none" strike="noStrike" cap="none" normalizeH="0" baseline="0" smtClean="0">
                <a:ln>
                  <a:noFill/>
                </a:ln>
                <a:solidFill>
                  <a:srgbClr val="242021"/>
                </a:solidFill>
                <a:effectLst/>
                <a:latin typeface="FrutigerLTStd-Roman"/>
              </a:rPr>
              <a:t>an understanding of the research and its risks. When participants are unable to</a:t>
            </a:r>
            <a:r>
              <a:rPr kumimoji="0" lang="en-US" altLang="en-US" sz="1400" b="0" i="0" u="none" strike="noStrike" cap="none" normalizeH="0" smtClean="0">
                <a:ln>
                  <a:noFill/>
                </a:ln>
                <a:solidFill>
                  <a:srgbClr val="242021"/>
                </a:solidFill>
                <a:effectLst/>
                <a:latin typeface="FrutigerLTStd-Roman"/>
              </a:rPr>
              <a:t> </a:t>
            </a:r>
            <a:r>
              <a:rPr kumimoji="0" lang="en-US" altLang="en-US" sz="1400" b="0" i="0" u="none" strike="noStrike" cap="none" normalizeH="0" baseline="0" smtClean="0">
                <a:ln>
                  <a:noFill/>
                </a:ln>
                <a:solidFill>
                  <a:srgbClr val="242021"/>
                </a:solidFill>
                <a:effectLst/>
                <a:latin typeface="FrutigerLTStd-Roman"/>
              </a:rPr>
              <a:t>consent or when vulnerable groups are involved in research, specific actions must</a:t>
            </a:r>
            <a:r>
              <a:rPr kumimoji="0" lang="en-US" altLang="en-US" sz="1400" b="0" i="0" u="none" strike="noStrike" cap="none" normalizeH="0" smtClean="0">
                <a:ln>
                  <a:noFill/>
                </a:ln>
                <a:solidFill>
                  <a:srgbClr val="242021"/>
                </a:solidFill>
                <a:effectLst/>
                <a:latin typeface="FrutigerLTStd-Roman"/>
              </a:rPr>
              <a:t> </a:t>
            </a:r>
            <a:r>
              <a:rPr kumimoji="0" lang="en-US" altLang="en-US" sz="1400" b="0" i="0" u="none" strike="noStrike" cap="none" normalizeH="0" baseline="0" smtClean="0">
                <a:ln>
                  <a:noFill/>
                </a:ln>
                <a:solidFill>
                  <a:srgbClr val="242021"/>
                </a:solidFill>
                <a:effectLst/>
                <a:latin typeface="FrutigerLTStd-Roman"/>
              </a:rPr>
              <a:t>be taken by researchers and their institutions to protect the participants.</a:t>
            </a:r>
            <a:br>
              <a:rPr kumimoji="0" lang="en-US" altLang="en-US" sz="1400" b="0" i="0" u="none" strike="noStrike" cap="none" normalizeH="0" baseline="0" smtClean="0">
                <a:ln>
                  <a:noFill/>
                </a:ln>
                <a:solidFill>
                  <a:srgbClr val="242021"/>
                </a:solidFill>
                <a:effectLst/>
                <a:latin typeface="FrutigerLTStd-Roman"/>
              </a:rPr>
            </a:br>
            <a:r>
              <a:rPr kumimoji="0" lang="en-US" altLang="en-US" sz="1400" b="0" i="0" u="none" strike="noStrike" cap="none" normalizeH="0" baseline="0" smtClean="0">
                <a:ln>
                  <a:noFill/>
                </a:ln>
                <a:solidFill>
                  <a:srgbClr val="242021"/>
                </a:solidFill>
                <a:effectLst/>
                <a:latin typeface="FrutigerLTStd-Roman"/>
              </a:rPr>
              <a:t>I</a:t>
            </a:r>
            <a:r>
              <a:rPr lang="en-US" altLang="en-US" sz="1400" b="1" smtClean="0">
                <a:solidFill>
                  <a:srgbClr val="242021"/>
                </a:solidFill>
                <a:latin typeface="FrutigerLTStd-Roman"/>
              </a:rPr>
              <a:t>ntegrity: </a:t>
            </a:r>
            <a:r>
              <a:rPr kumimoji="0" lang="en-US" altLang="en-US" sz="1400" b="0" i="0" u="none" strike="noStrike" cap="none" normalizeH="0" baseline="0" smtClean="0">
                <a:ln>
                  <a:noFill/>
                </a:ln>
                <a:solidFill>
                  <a:srgbClr val="242021"/>
                </a:solidFill>
                <a:effectLst/>
                <a:latin typeface="FrutigerLTStd-Roman"/>
              </a:rPr>
              <a:t>Researchers should demonstrate honesty and truthfulness. They should not</a:t>
            </a:r>
            <a:r>
              <a:rPr kumimoji="0" lang="en-US" altLang="en-US" sz="1400" b="0" i="0" u="none" strike="noStrike" cap="none" normalizeH="0" smtClean="0">
                <a:ln>
                  <a:noFill/>
                </a:ln>
                <a:solidFill>
                  <a:srgbClr val="242021"/>
                </a:solidFill>
                <a:effectLst/>
                <a:latin typeface="FrutigerLTStd-Roman"/>
              </a:rPr>
              <a:t> </a:t>
            </a:r>
            <a:r>
              <a:rPr kumimoji="0" lang="en-US" altLang="en-US" sz="1400" b="0" i="0" u="none" strike="noStrike" cap="none" normalizeH="0" baseline="0" smtClean="0">
                <a:ln>
                  <a:noFill/>
                </a:ln>
                <a:solidFill>
                  <a:srgbClr val="242021"/>
                </a:solidFill>
                <a:effectLst/>
                <a:latin typeface="FrutigerLTStd-Roman"/>
              </a:rPr>
              <a:t>fabricate data, falsify results, or omit relevant data. They should report findings</a:t>
            </a:r>
            <a:r>
              <a:rPr kumimoji="0" lang="en-US" altLang="en-US" sz="1400" b="0" i="0" u="none" strike="noStrike" cap="none" normalizeH="0" smtClean="0">
                <a:ln>
                  <a:noFill/>
                </a:ln>
                <a:solidFill>
                  <a:srgbClr val="242021"/>
                </a:solidFill>
                <a:effectLst/>
                <a:latin typeface="FrutigerLTStd-Roman"/>
              </a:rPr>
              <a:t> </a:t>
            </a:r>
            <a:r>
              <a:rPr kumimoji="0" lang="en-US" altLang="en-US" sz="1400" b="0" i="0" u="none" strike="noStrike" cap="none" normalizeH="0" baseline="0" smtClean="0">
                <a:ln>
                  <a:noFill/>
                </a:ln>
                <a:solidFill>
                  <a:srgbClr val="242021"/>
                </a:solidFill>
                <a:effectLst/>
                <a:latin typeface="FrutigerLTStd-Roman"/>
              </a:rPr>
              <a:t>fully, minimize or eliminate bias in their methods, and disclose underlying</a:t>
            </a:r>
            <a:r>
              <a:rPr kumimoji="0" lang="en-US" altLang="en-US" sz="1400" b="0" i="0" u="none" strike="noStrike" cap="none" normalizeH="0" smtClean="0">
                <a:ln>
                  <a:noFill/>
                </a:ln>
                <a:solidFill>
                  <a:srgbClr val="242021"/>
                </a:solidFill>
                <a:effectLst/>
                <a:latin typeface="FrutigerLTStd-Roman"/>
              </a:rPr>
              <a:t> </a:t>
            </a:r>
            <a:r>
              <a:rPr kumimoji="0" lang="en-US" altLang="en-US" sz="1400" b="0" i="0" u="none" strike="noStrike" cap="none" normalizeH="0" baseline="0" smtClean="0">
                <a:ln>
                  <a:noFill/>
                </a:ln>
                <a:solidFill>
                  <a:srgbClr val="242021"/>
                </a:solidFill>
                <a:effectLst/>
                <a:latin typeface="FrutigerLTStd-Roman"/>
              </a:rPr>
              <a:t>assumptions.</a:t>
            </a:r>
            <a:br>
              <a:rPr kumimoji="0" lang="en-US" altLang="en-US" sz="1400" b="0" i="0" u="none" strike="noStrike" cap="none" normalizeH="0" baseline="0" smtClean="0">
                <a:ln>
                  <a:noFill/>
                </a:ln>
                <a:solidFill>
                  <a:srgbClr val="242021"/>
                </a:solidFill>
                <a:effectLst/>
                <a:latin typeface="FrutigerLTStd-Roman"/>
              </a:rPr>
            </a:br>
            <a:r>
              <a:rPr lang="en-US" altLang="en-US" b="1" smtClean="0">
                <a:solidFill>
                  <a:srgbClr val="242021"/>
                </a:solidFill>
                <a:latin typeface="FrutigerLTStd-Roman"/>
              </a:rPr>
              <a:t>Nondiscrimination: </a:t>
            </a:r>
            <a:r>
              <a:rPr kumimoji="0" lang="en-US" altLang="en-US" sz="1400" b="0" i="0" u="none" strike="noStrike" cap="none" normalizeH="0" baseline="0" smtClean="0">
                <a:ln>
                  <a:noFill/>
                </a:ln>
                <a:solidFill>
                  <a:srgbClr val="242021"/>
                </a:solidFill>
                <a:effectLst/>
                <a:latin typeface="FrutigerLTStd-Roman"/>
              </a:rPr>
              <a:t>Researchers should minimize attempts to reduce the benefits of research on specific</a:t>
            </a:r>
            <a:r>
              <a:rPr kumimoji="0" lang="en-US" altLang="en-US" sz="1400" b="0" i="0" u="none" strike="noStrike" cap="none" normalizeH="0" smtClean="0">
                <a:ln>
                  <a:noFill/>
                </a:ln>
                <a:solidFill>
                  <a:srgbClr val="242021"/>
                </a:solidFill>
                <a:effectLst/>
                <a:latin typeface="FrutigerLTStd-Roman"/>
              </a:rPr>
              <a:t> </a:t>
            </a:r>
            <a:r>
              <a:rPr kumimoji="0" lang="en-US" altLang="en-US" sz="1400" b="0" i="0" u="none" strike="noStrike" cap="none" normalizeH="0" baseline="0" smtClean="0">
                <a:ln>
                  <a:noFill/>
                </a:ln>
                <a:solidFill>
                  <a:srgbClr val="242021"/>
                </a:solidFill>
                <a:effectLst/>
                <a:latin typeface="FrutigerLTStd-Roman"/>
              </a:rPr>
              <a:t>groups and to deny benefits from other groups.</a:t>
            </a:r>
            <a:br>
              <a:rPr kumimoji="0" lang="en-US" altLang="en-US" sz="1400" b="0" i="0" u="none" strike="noStrike" cap="none" normalizeH="0" baseline="0" smtClean="0">
                <a:ln>
                  <a:noFill/>
                </a:ln>
                <a:solidFill>
                  <a:srgbClr val="242021"/>
                </a:solidFill>
                <a:effectLst/>
                <a:latin typeface="FrutigerLTStd-Roman"/>
              </a:rPr>
            </a:br>
            <a:r>
              <a:rPr kumimoji="0" lang="en-US" altLang="en-US" b="1" i="0" u="none" strike="noStrike" cap="none" normalizeH="0" baseline="0" smtClean="0">
                <a:ln>
                  <a:noFill/>
                </a:ln>
                <a:solidFill>
                  <a:srgbClr val="242021"/>
                </a:solidFill>
                <a:effectLst/>
                <a:latin typeface="FrutigerLTStd-Roman"/>
              </a:rPr>
              <a:t>Nonexploitation:</a:t>
            </a:r>
            <a:r>
              <a:rPr kumimoji="0" lang="en-US" altLang="en-US" sz="1400" b="0" i="0" u="none" strike="noStrike" cap="none" normalizeH="0" baseline="0" smtClean="0">
                <a:ln>
                  <a:noFill/>
                </a:ln>
                <a:solidFill>
                  <a:srgbClr val="242021"/>
                </a:solidFill>
                <a:effectLst/>
                <a:latin typeface="FrutigerLTStd-Roman"/>
              </a:rPr>
              <a:t> Researchers should not exploit or take unfair advantage of research participants.</a:t>
            </a:r>
            <a:r>
              <a:rPr kumimoji="0" lang="en-US" altLang="en-US" sz="1400" b="0" i="0" u="none" strike="noStrike" cap="none" normalizeH="0" smtClean="0">
                <a:ln>
                  <a:noFill/>
                </a:ln>
                <a:solidFill>
                  <a:srgbClr val="242021"/>
                </a:solidFill>
                <a:effectLst/>
                <a:latin typeface="FrutigerLTStd-Roman"/>
              </a:rPr>
              <a:t> </a:t>
            </a:r>
            <a:r>
              <a:rPr kumimoji="0" lang="en-US" altLang="en-US" sz="1400" b="0" i="0" u="none" strike="noStrike" cap="none" normalizeH="0" baseline="0" smtClean="0">
                <a:ln>
                  <a:noFill/>
                </a:ln>
                <a:solidFill>
                  <a:srgbClr val="242021"/>
                </a:solidFill>
                <a:effectLst/>
                <a:latin typeface="FrutigerLTStd-Roman"/>
              </a:rPr>
              <a:t>Privacy and</a:t>
            </a:r>
            <a:r>
              <a:rPr kumimoji="0" lang="en-US" altLang="en-US" sz="1400" b="0" i="0" u="none" strike="noStrike" cap="none" normalizeH="0" smtClean="0">
                <a:ln>
                  <a:noFill/>
                </a:ln>
                <a:solidFill>
                  <a:srgbClr val="242021"/>
                </a:solidFill>
                <a:effectLst/>
                <a:latin typeface="FrutigerLTStd-Roman"/>
              </a:rPr>
              <a:t> </a:t>
            </a:r>
            <a:r>
              <a:rPr kumimoji="0" lang="en-US" altLang="en-US" sz="1400" b="0" i="0" u="none" strike="noStrike" cap="none" normalizeH="0" baseline="0" smtClean="0">
                <a:ln>
                  <a:noFill/>
                </a:ln>
                <a:solidFill>
                  <a:srgbClr val="242021"/>
                </a:solidFill>
                <a:effectLst/>
                <a:latin typeface="FrutigerLTStd-Roman"/>
              </a:rPr>
              <a:t>confidentiality</a:t>
            </a:r>
            <a:br>
              <a:rPr kumimoji="0" lang="en-US" altLang="en-US" sz="1400" b="0" i="0" u="none" strike="noStrike" cap="none" normalizeH="0" baseline="0" smtClean="0">
                <a:ln>
                  <a:noFill/>
                </a:ln>
                <a:solidFill>
                  <a:srgbClr val="242021"/>
                </a:solidFill>
                <a:effectLst/>
                <a:latin typeface="FrutigerLTStd-Roman"/>
              </a:rPr>
            </a:br>
            <a:r>
              <a:rPr kumimoji="0" lang="en-US" altLang="en-US" b="1" i="0" u="none" strike="noStrike" cap="none" normalizeH="0" baseline="0" smtClean="0">
                <a:ln>
                  <a:noFill/>
                </a:ln>
                <a:solidFill>
                  <a:srgbClr val="242021"/>
                </a:solidFill>
                <a:effectLst/>
                <a:latin typeface="FrutigerLTStd-Roman"/>
              </a:rPr>
              <a:t>Privacy</a:t>
            </a:r>
            <a:r>
              <a:rPr kumimoji="0" lang="en-US" altLang="en-US" sz="1400" b="0" i="0" u="none" strike="noStrike" cap="none" normalizeH="0" baseline="0" smtClean="0">
                <a:ln>
                  <a:noFill/>
                </a:ln>
                <a:solidFill>
                  <a:srgbClr val="242021"/>
                </a:solidFill>
                <a:effectLst/>
                <a:latin typeface="FrutigerLTStd-Roman"/>
              </a:rPr>
              <a:t>: Research participants have the right to control access to their personal</a:t>
            </a:r>
            <a:r>
              <a:rPr kumimoji="0" lang="en-US" altLang="en-US" sz="1400" b="0" i="0" u="none" strike="noStrike" cap="none" normalizeH="0" smtClean="0">
                <a:ln>
                  <a:noFill/>
                </a:ln>
                <a:solidFill>
                  <a:srgbClr val="242021"/>
                </a:solidFill>
                <a:effectLst/>
                <a:latin typeface="FrutigerLTStd-Roman"/>
              </a:rPr>
              <a:t> </a:t>
            </a:r>
            <a:r>
              <a:rPr kumimoji="0" lang="en-US" altLang="en-US" sz="1400" b="0" i="0" u="none" strike="noStrike" cap="none" normalizeH="0" baseline="0" smtClean="0">
                <a:ln>
                  <a:noFill/>
                </a:ln>
                <a:solidFill>
                  <a:srgbClr val="242021"/>
                </a:solidFill>
                <a:effectLst/>
                <a:latin typeface="FrutigerLTStd-Roman"/>
              </a:rPr>
              <a:t>information and to their bodies in the collection of biological specimens.</a:t>
            </a:r>
            <a:r>
              <a:rPr kumimoji="0" lang="en-US" altLang="en-US" sz="1400" b="0" i="0" u="none" strike="noStrike" cap="none" normalizeH="0" smtClean="0">
                <a:ln>
                  <a:noFill/>
                </a:ln>
                <a:solidFill>
                  <a:srgbClr val="242021"/>
                </a:solidFill>
                <a:effectLst/>
                <a:latin typeface="FrutigerLTStd-Roman"/>
              </a:rPr>
              <a:t> </a:t>
            </a:r>
            <a:r>
              <a:rPr kumimoji="0" lang="en-US" altLang="en-US" sz="1400" b="0" i="0" u="none" strike="noStrike" cap="none" normalizeH="0" baseline="0" smtClean="0">
                <a:ln>
                  <a:noFill/>
                </a:ln>
                <a:solidFill>
                  <a:srgbClr val="242021"/>
                </a:solidFill>
                <a:effectLst/>
                <a:latin typeface="FrutigerLTStd-Roman"/>
              </a:rPr>
              <a:t>Participants may control how others see, touch, or obtain their information.</a:t>
            </a:r>
            <a:br>
              <a:rPr kumimoji="0" lang="en-US" altLang="en-US" sz="1400" b="0" i="0" u="none" strike="noStrike" cap="none" normalizeH="0" baseline="0" smtClean="0">
                <a:ln>
                  <a:noFill/>
                </a:ln>
                <a:solidFill>
                  <a:srgbClr val="242021"/>
                </a:solidFill>
                <a:effectLst/>
                <a:latin typeface="FrutigerLTStd-Roman"/>
              </a:rPr>
            </a:br>
            <a:r>
              <a:rPr kumimoji="0" lang="en-US" altLang="en-US" b="1" i="0" u="none" strike="noStrike" cap="none" normalizeH="0" baseline="0" smtClean="0">
                <a:ln>
                  <a:noFill/>
                </a:ln>
                <a:solidFill>
                  <a:srgbClr val="242021"/>
                </a:solidFill>
                <a:effectLst/>
                <a:latin typeface="FrutigerLTStd-Roman"/>
              </a:rPr>
              <a:t>Confidentiality:</a:t>
            </a:r>
            <a:r>
              <a:rPr kumimoji="0" lang="en-US" altLang="en-US" sz="1400" b="0" i="0" u="none" strike="noStrike" cap="none" normalizeH="0" baseline="0" smtClean="0">
                <a:ln>
                  <a:noFill/>
                </a:ln>
                <a:solidFill>
                  <a:srgbClr val="242021"/>
                </a:solidFill>
                <a:effectLst/>
                <a:latin typeface="FrutigerLTStd-Roman"/>
              </a:rPr>
              <a:t> Researchers will protect the private information provided by</a:t>
            </a:r>
            <a:r>
              <a:rPr kumimoji="0" lang="en-US" altLang="en-US" sz="1400" b="0" i="0" u="none" strike="noStrike" cap="none" normalizeH="0" smtClean="0">
                <a:ln>
                  <a:noFill/>
                </a:ln>
                <a:solidFill>
                  <a:srgbClr val="242021"/>
                </a:solidFill>
                <a:effectLst/>
                <a:latin typeface="FrutigerLTStd-Roman"/>
              </a:rPr>
              <a:t> </a:t>
            </a:r>
            <a:r>
              <a:rPr kumimoji="0" lang="en-US" altLang="en-US" sz="1400" b="0" i="0" u="none" strike="noStrike" cap="none" normalizeH="0" baseline="0" smtClean="0">
                <a:ln>
                  <a:noFill/>
                </a:ln>
                <a:solidFill>
                  <a:srgbClr val="242021"/>
                </a:solidFill>
                <a:effectLst/>
                <a:latin typeface="FrutigerLTStd-Roman"/>
              </a:rPr>
              <a:t>participants from release. Confidentiality is an extension of the concept of privacy;</a:t>
            </a:r>
            <a:r>
              <a:rPr kumimoji="0" lang="en-US" altLang="en-US" sz="1400" b="0" i="0" u="none" strike="noStrike" cap="none" normalizeH="0" smtClean="0">
                <a:ln>
                  <a:noFill/>
                </a:ln>
                <a:solidFill>
                  <a:srgbClr val="242021"/>
                </a:solidFill>
                <a:effectLst/>
                <a:latin typeface="FrutigerLTStd-Roman"/>
              </a:rPr>
              <a:t> </a:t>
            </a:r>
            <a:r>
              <a:rPr kumimoji="0" lang="en-US" altLang="en-US" sz="1400" b="0" i="0" u="none" strike="noStrike" cap="none" normalizeH="0" baseline="0" smtClean="0">
                <a:ln>
                  <a:noFill/>
                </a:ln>
                <a:solidFill>
                  <a:srgbClr val="242021"/>
                </a:solidFill>
                <a:effectLst/>
                <a:latin typeface="FrutigerLTStd-Roman"/>
              </a:rPr>
              <a:t>it refers to the participant’s understanding of, and agreement to, the ways</a:t>
            </a:r>
            <a:r>
              <a:rPr kumimoji="0" lang="en-US" altLang="en-US" sz="1400" b="0" i="0" u="none" strike="noStrike" cap="none" normalizeH="0" smtClean="0">
                <a:ln>
                  <a:noFill/>
                </a:ln>
                <a:solidFill>
                  <a:srgbClr val="242021"/>
                </a:solidFill>
                <a:effectLst/>
                <a:latin typeface="FrutigerLTStd-Roman"/>
              </a:rPr>
              <a:t> </a:t>
            </a:r>
            <a:r>
              <a:rPr kumimoji="0" lang="en-US" altLang="en-US" sz="1400" b="0" i="0" u="none" strike="noStrike" cap="none" normalizeH="0" baseline="0" smtClean="0">
                <a:ln>
                  <a:noFill/>
                </a:ln>
                <a:solidFill>
                  <a:srgbClr val="242021"/>
                </a:solidFill>
                <a:effectLst/>
                <a:latin typeface="FrutigerLTStd-Roman"/>
              </a:rPr>
              <a:t>identifiable information will be stored and shared.</a:t>
            </a:r>
            <a:br>
              <a:rPr kumimoji="0" lang="en-US" altLang="en-US" sz="1400" b="0" i="0" u="none" strike="noStrike" cap="none" normalizeH="0" baseline="0" smtClean="0">
                <a:ln>
                  <a:noFill/>
                </a:ln>
                <a:solidFill>
                  <a:srgbClr val="242021"/>
                </a:solidFill>
                <a:effectLst/>
                <a:latin typeface="FrutigerLTStd-Roman"/>
              </a:rPr>
            </a:br>
            <a:r>
              <a:rPr kumimoji="0" lang="en-US" altLang="en-US" b="1" i="0" u="none" strike="noStrike" cap="none" normalizeH="0" baseline="0" smtClean="0">
                <a:ln>
                  <a:noFill/>
                </a:ln>
                <a:solidFill>
                  <a:srgbClr val="242021"/>
                </a:solidFill>
                <a:effectLst/>
                <a:latin typeface="FrutigerLTStd-Roman"/>
              </a:rPr>
              <a:t>Professional</a:t>
            </a:r>
            <a:r>
              <a:rPr kumimoji="0" lang="en-US" altLang="en-US" b="1" i="0" u="none" strike="noStrike" cap="none" normalizeH="0" smtClean="0">
                <a:ln>
                  <a:noFill/>
                </a:ln>
                <a:solidFill>
                  <a:srgbClr val="242021"/>
                </a:solidFill>
                <a:effectLst/>
                <a:latin typeface="FrutigerLTStd-Roman"/>
              </a:rPr>
              <a:t> </a:t>
            </a:r>
            <a:r>
              <a:rPr kumimoji="0" lang="en-US" altLang="en-US" b="1" i="0" u="none" strike="noStrike" cap="none" normalizeH="0" baseline="0" smtClean="0">
                <a:ln>
                  <a:noFill/>
                </a:ln>
                <a:solidFill>
                  <a:srgbClr val="242021"/>
                </a:solidFill>
                <a:effectLst/>
                <a:latin typeface="FrutigerLTStd-Roman"/>
              </a:rPr>
              <a:t>competence: </a:t>
            </a:r>
            <a:r>
              <a:rPr kumimoji="0" lang="en-US" altLang="en-US" sz="1400" b="0" i="0" u="none" strike="noStrike" cap="none" normalizeH="0" baseline="0" smtClean="0">
                <a:ln>
                  <a:noFill/>
                </a:ln>
                <a:solidFill>
                  <a:srgbClr val="242021"/>
                </a:solidFill>
                <a:effectLst/>
                <a:latin typeface="FrutigerLTStd-Roman"/>
              </a:rPr>
              <a:t>Researchers should engage only in work that they are qualified to perform,</a:t>
            </a:r>
            <a:r>
              <a:rPr kumimoji="0" lang="en-US" altLang="en-US" sz="1400" b="0" i="0" u="none" strike="noStrike" cap="none" normalizeH="0" smtClean="0">
                <a:ln>
                  <a:noFill/>
                </a:ln>
                <a:solidFill>
                  <a:srgbClr val="242021"/>
                </a:solidFill>
                <a:effectLst/>
                <a:latin typeface="FrutigerLTStd-Roman"/>
              </a:rPr>
              <a:t> </a:t>
            </a:r>
            <a:r>
              <a:rPr kumimoji="0" lang="en-US" altLang="en-US" sz="1400" b="0" i="0" u="none" strike="noStrike" cap="none" normalizeH="0" baseline="0" smtClean="0">
                <a:ln>
                  <a:noFill/>
                </a:ln>
                <a:solidFill>
                  <a:srgbClr val="242021"/>
                </a:solidFill>
                <a:effectLst/>
                <a:latin typeface="FrutigerLTStd-Roman"/>
              </a:rPr>
              <a:t>while also participating in training and betterment programs with the intent of</a:t>
            </a:r>
            <a:r>
              <a:rPr kumimoji="0" lang="en-US" altLang="en-US" sz="1400" b="0" i="0" u="none" strike="noStrike" cap="none" normalizeH="0" smtClean="0">
                <a:ln>
                  <a:noFill/>
                </a:ln>
                <a:solidFill>
                  <a:srgbClr val="242021"/>
                </a:solidFill>
                <a:effectLst/>
                <a:latin typeface="FrutigerLTStd-Roman"/>
              </a:rPr>
              <a:t> </a:t>
            </a:r>
            <a:r>
              <a:rPr kumimoji="0" lang="en-US" altLang="en-US" sz="1400" b="0" i="0" u="none" strike="noStrike" cap="none" normalizeH="0" baseline="0" smtClean="0">
                <a:ln>
                  <a:noFill/>
                </a:ln>
                <a:solidFill>
                  <a:srgbClr val="242021"/>
                </a:solidFill>
                <a:effectLst/>
                <a:latin typeface="FrutigerLTStd-Roman"/>
              </a:rPr>
              <a:t>improving their skill sets. This concept includes how researchers choose research</a:t>
            </a:r>
            <a:r>
              <a:rPr kumimoji="0" lang="en-US" altLang="en-US" sz="1400" b="0" i="0" u="none" strike="noStrike" cap="none" normalizeH="0" smtClean="0">
                <a:ln>
                  <a:noFill/>
                </a:ln>
                <a:solidFill>
                  <a:srgbClr val="242021"/>
                </a:solidFill>
                <a:effectLst/>
                <a:latin typeface="FrutigerLTStd-Roman"/>
              </a:rPr>
              <a:t> </a:t>
            </a:r>
            <a:r>
              <a:rPr kumimoji="0" lang="en-US" altLang="en-US" sz="1400" b="0" i="0" u="none" strike="noStrike" cap="none" normalizeH="0" baseline="0" smtClean="0">
                <a:ln>
                  <a:noFill/>
                </a:ln>
                <a:solidFill>
                  <a:srgbClr val="242021"/>
                </a:solidFill>
                <a:effectLst/>
                <a:latin typeface="FrutigerLTStd-Roman"/>
              </a:rPr>
              <a:t>methods, statistical methods, and sample sizes that are appropriate and would not</a:t>
            </a:r>
            <a:r>
              <a:rPr kumimoji="0" lang="en-US" altLang="en-US" sz="1400" b="0" i="0" u="none" strike="noStrike" cap="none" normalizeH="0" smtClean="0">
                <a:ln>
                  <a:noFill/>
                </a:ln>
                <a:solidFill>
                  <a:srgbClr val="242021"/>
                </a:solidFill>
                <a:effectLst/>
                <a:latin typeface="FrutigerLTStd-Roman"/>
              </a:rPr>
              <a:t> </a:t>
            </a:r>
            <a:r>
              <a:rPr kumimoji="0" lang="en-US" altLang="en-US" sz="1400" b="0" i="0" u="none" strike="noStrike" cap="none" normalizeH="0" baseline="0" smtClean="0">
                <a:ln>
                  <a:noFill/>
                </a:ln>
                <a:solidFill>
                  <a:srgbClr val="242021"/>
                </a:solidFill>
                <a:effectLst/>
                <a:latin typeface="FrutigerLTStd-Roman"/>
              </a:rPr>
              <a:t>cause misleading results.</a:t>
            </a:r>
            <a:br>
              <a:rPr kumimoji="0" lang="en-US" altLang="en-US" sz="1400" b="0" i="0" u="none" strike="noStrike" cap="none" normalizeH="0" baseline="0" smtClean="0">
                <a:ln>
                  <a:noFill/>
                </a:ln>
                <a:solidFill>
                  <a:srgbClr val="242021"/>
                </a:solidFill>
                <a:effectLst/>
                <a:latin typeface="FrutigerLTStd-Roman"/>
              </a:rPr>
            </a:br>
            <a:r>
              <a:rPr kumimoji="0" lang="en-US" altLang="en-US" b="1" i="0" u="none" strike="noStrike" cap="none" normalizeH="0" baseline="0" smtClean="0">
                <a:ln>
                  <a:noFill/>
                </a:ln>
                <a:solidFill>
                  <a:srgbClr val="242021"/>
                </a:solidFill>
                <a:effectLst/>
                <a:latin typeface="FrutigerLTStd-Roman"/>
              </a:rPr>
              <a:t>Professional discipline: </a:t>
            </a:r>
            <a:r>
              <a:rPr kumimoji="0" lang="en-US" altLang="en-US" sz="1400" b="0" i="0" u="none" strike="noStrike" cap="none" normalizeH="0" baseline="0" smtClean="0">
                <a:ln>
                  <a:noFill/>
                </a:ln>
                <a:solidFill>
                  <a:srgbClr val="242021"/>
                </a:solidFill>
                <a:effectLst/>
                <a:latin typeface="FrutigerLTStd-Roman"/>
              </a:rPr>
              <a:t>Researchers should engage in ethical research and help other researchers engage in</a:t>
            </a:r>
            <a:r>
              <a:rPr kumimoji="0" lang="en-US" altLang="en-US" sz="1400" b="0" i="0" u="none" strike="noStrike" cap="none" normalizeH="0" smtClean="0">
                <a:ln>
                  <a:noFill/>
                </a:ln>
                <a:solidFill>
                  <a:srgbClr val="242021"/>
                </a:solidFill>
                <a:effectLst/>
                <a:latin typeface="FrutigerLTStd-Roman"/>
              </a:rPr>
              <a:t> </a:t>
            </a:r>
            <a:r>
              <a:rPr kumimoji="0" lang="en-US" altLang="en-US" sz="1400" b="0" i="0" u="none" strike="noStrike" cap="none" normalizeH="0" baseline="0" smtClean="0">
                <a:ln>
                  <a:noFill/>
                </a:ln>
                <a:solidFill>
                  <a:srgbClr val="242021"/>
                </a:solidFill>
                <a:effectLst/>
                <a:latin typeface="FrutigerLTStd-Roman"/>
              </a:rPr>
              <a:t>ethical research by promulgating ethical behaviors through practice, publishing and</a:t>
            </a:r>
            <a:r>
              <a:rPr kumimoji="0" lang="en-US" altLang="en-US" sz="1400" b="0" i="0" u="none" strike="noStrike" cap="none" normalizeH="0" smtClean="0">
                <a:ln>
                  <a:noFill/>
                </a:ln>
                <a:solidFill>
                  <a:srgbClr val="242021"/>
                </a:solidFill>
                <a:effectLst/>
                <a:latin typeface="FrutigerLTStd-Roman"/>
              </a:rPr>
              <a:t> </a:t>
            </a:r>
            <a:r>
              <a:rPr kumimoji="0" lang="en-US" altLang="en-US" sz="1400" b="0" i="0" u="none" strike="noStrike" cap="none" normalizeH="0" baseline="0" smtClean="0">
                <a:ln>
                  <a:noFill/>
                </a:ln>
                <a:solidFill>
                  <a:srgbClr val="242021"/>
                </a:solidFill>
                <a:effectLst/>
                <a:latin typeface="FrutigerLTStd-Roman"/>
              </a:rPr>
              <a:t>communicating, mentoring and teaching, and other activities.</a:t>
            </a:r>
            <a:endParaRPr kumimoji="0" lang="en-US" altLang="en-US" sz="4000" b="0" i="0" u="none" strike="noStrike" cap="none" normalizeH="0" baseline="0" dirty="0" smtClean="0">
              <a:ln>
                <a:noFill/>
              </a:ln>
              <a:solidFill>
                <a:schemeClr val="tx1"/>
              </a:solidFill>
              <a:effectLst/>
              <a:latin typeface="Arial" panose="020B0604020202020204" pitchFamily="34" charset="0"/>
            </a:endParaRPr>
          </a:p>
        </p:txBody>
      </p:sp>
      <p:sp>
        <p:nvSpPr>
          <p:cNvPr id="6" name="Rectangle 5"/>
          <p:cNvSpPr/>
          <p:nvPr/>
        </p:nvSpPr>
        <p:spPr>
          <a:xfrm>
            <a:off x="244738" y="45542"/>
            <a:ext cx="4673074" cy="369332"/>
          </a:xfrm>
          <a:prstGeom prst="rect">
            <a:avLst/>
          </a:prstGeom>
        </p:spPr>
        <p:txBody>
          <a:bodyPr wrap="none">
            <a:spAutoFit/>
          </a:bodyPr>
          <a:lstStyle/>
          <a:p>
            <a:r>
              <a:rPr lang="en-US" altLang="en-US" b="1" dirty="0">
                <a:solidFill>
                  <a:srgbClr val="242021"/>
                </a:solidFill>
                <a:latin typeface="FrutigerLTStd-Bold"/>
              </a:rPr>
              <a:t>Ethical Principles for Scientific Research</a:t>
            </a:r>
            <a:endParaRPr lang="en-US" dirty="0"/>
          </a:p>
        </p:txBody>
      </p:sp>
      <p:sp>
        <p:nvSpPr>
          <p:cNvPr id="7" name="Rectangle 6"/>
          <p:cNvSpPr/>
          <p:nvPr/>
        </p:nvSpPr>
        <p:spPr>
          <a:xfrm>
            <a:off x="8043264" y="1068"/>
            <a:ext cx="4131580" cy="369332"/>
          </a:xfrm>
          <a:prstGeom prst="rect">
            <a:avLst/>
          </a:prstGeom>
        </p:spPr>
        <p:txBody>
          <a:bodyPr wrap="none">
            <a:spAutoFit/>
          </a:bodyPr>
          <a:lstStyle/>
          <a:p>
            <a:r>
              <a:rPr lang="en-US" dirty="0" smtClean="0"/>
              <a:t>Adopted from RAND_RR2912 </a:t>
            </a:r>
            <a:r>
              <a:rPr lang="en-US" dirty="0"/>
              <a:t>ethics &amp; Res</a:t>
            </a:r>
          </a:p>
        </p:txBody>
      </p:sp>
    </p:spTree>
    <p:extLst>
      <p:ext uri="{BB962C8B-B14F-4D97-AF65-F5344CB8AC3E}">
        <p14:creationId xmlns:p14="http://schemas.microsoft.com/office/powerpoint/2010/main" val="13896331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4896" y="2682876"/>
            <a:ext cx="7298600" cy="2055524"/>
          </a:xfrm>
          <a:prstGeom prst="rect">
            <a:avLst/>
          </a:prstGeom>
        </p:spPr>
      </p:pic>
      <p:sp>
        <p:nvSpPr>
          <p:cNvPr id="3" name="TextBox 2"/>
          <p:cNvSpPr txBox="1"/>
          <p:nvPr/>
        </p:nvSpPr>
        <p:spPr>
          <a:xfrm>
            <a:off x="1122218" y="1790746"/>
            <a:ext cx="4239109" cy="523220"/>
          </a:xfrm>
          <a:prstGeom prst="rect">
            <a:avLst/>
          </a:prstGeom>
          <a:noFill/>
        </p:spPr>
        <p:txBody>
          <a:bodyPr wrap="none" rtlCol="0">
            <a:spAutoFit/>
          </a:bodyPr>
          <a:lstStyle/>
          <a:p>
            <a:r>
              <a:rPr lang="en-US" sz="2800" dirty="0" smtClean="0"/>
              <a:t>Thanks Maryam and </a:t>
            </a:r>
            <a:r>
              <a:rPr lang="en-US" sz="2800" dirty="0" err="1" smtClean="0"/>
              <a:t>Sarwar</a:t>
            </a:r>
            <a:endParaRPr lang="en-US" sz="2800" dirty="0"/>
          </a:p>
        </p:txBody>
      </p:sp>
    </p:spTree>
    <p:extLst>
      <p:ext uri="{BB962C8B-B14F-4D97-AF65-F5344CB8AC3E}">
        <p14:creationId xmlns:p14="http://schemas.microsoft.com/office/powerpoint/2010/main" val="30659272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04109" y="0"/>
            <a:ext cx="8326582" cy="1323439"/>
          </a:xfrm>
          <a:prstGeom prst="rect">
            <a:avLst/>
          </a:prstGeom>
        </p:spPr>
        <p:txBody>
          <a:bodyPr wrap="square">
            <a:spAutoFit/>
          </a:bodyPr>
          <a:lstStyle/>
          <a:p>
            <a:r>
              <a:rPr lang="en-US" sz="4000" b="1" dirty="0" smtClean="0">
                <a:solidFill>
                  <a:srgbClr val="FF0000"/>
                </a:solidFill>
                <a:latin typeface="Montserrat"/>
              </a:rPr>
              <a:t>Biology </a:t>
            </a:r>
            <a:r>
              <a:rPr lang="en-US" sz="4000" b="1" dirty="0">
                <a:solidFill>
                  <a:srgbClr val="FF0000"/>
                </a:solidFill>
                <a:latin typeface="Montserrat"/>
              </a:rPr>
              <a:t>will play ‘a key role in the response to future crises</a:t>
            </a:r>
            <a:endParaRPr lang="en-US" sz="4000" b="1" i="0" dirty="0">
              <a:solidFill>
                <a:srgbClr val="FF0000"/>
              </a:solidFill>
              <a:effectLst/>
              <a:latin typeface="Montserrat"/>
            </a:endParaRPr>
          </a:p>
        </p:txBody>
      </p:sp>
      <p:sp>
        <p:nvSpPr>
          <p:cNvPr id="3" name="Rectangle 2"/>
          <p:cNvSpPr/>
          <p:nvPr/>
        </p:nvSpPr>
        <p:spPr>
          <a:xfrm>
            <a:off x="457200" y="1537856"/>
            <a:ext cx="5410200" cy="4801314"/>
          </a:xfrm>
          <a:prstGeom prst="rect">
            <a:avLst/>
          </a:prstGeom>
        </p:spPr>
        <p:txBody>
          <a:bodyPr wrap="square">
            <a:spAutoFit/>
          </a:bodyPr>
          <a:lstStyle/>
          <a:p>
            <a:pPr marL="285750" indent="-285750">
              <a:buFont typeface="Arial" panose="020B0604020202020204" pitchFamily="34" charset="0"/>
              <a:buChar char="•"/>
            </a:pPr>
            <a:r>
              <a:rPr lang="en-US" dirty="0">
                <a:latin typeface="Source Sans Pro"/>
              </a:rPr>
              <a:t>Translating science into policy has been challenging in the COVID-19 era. It is now critical to </a:t>
            </a:r>
            <a:r>
              <a:rPr lang="en-US" b="1" dirty="0">
                <a:latin typeface="Source Sans Pro"/>
              </a:rPr>
              <a:t>"expand biology expertise in government from the silos it is currently in to much more prominent policymaking </a:t>
            </a:r>
            <a:r>
              <a:rPr lang="en-US" b="1" dirty="0" smtClean="0">
                <a:latin typeface="Source Sans Pro"/>
              </a:rPr>
              <a:t>roles</a:t>
            </a:r>
          </a:p>
          <a:p>
            <a:pPr marL="285750" indent="-285750">
              <a:buFont typeface="Arial" panose="020B0604020202020204" pitchFamily="34" charset="0"/>
              <a:buChar char="•"/>
            </a:pPr>
            <a:r>
              <a:rPr lang="en-US" dirty="0"/>
              <a:t>G</a:t>
            </a:r>
            <a:r>
              <a:rPr lang="en-US" dirty="0" smtClean="0"/>
              <a:t>overnment </a:t>
            </a:r>
            <a:r>
              <a:rPr lang="en-US" dirty="0"/>
              <a:t>capacity to respond to biological threats, pandemics, or otherwise, is that the community of biology experts who have access to the policy process is small compared to the scope of the issues they deal with</a:t>
            </a:r>
            <a:r>
              <a:rPr lang="en-US" dirty="0" smtClean="0"/>
              <a:t>.</a:t>
            </a:r>
          </a:p>
          <a:p>
            <a:pPr marL="285750" indent="-285750">
              <a:buFont typeface="Arial" panose="020B0604020202020204" pitchFamily="34" charset="0"/>
              <a:buChar char="•"/>
            </a:pPr>
            <a:r>
              <a:rPr lang="en-US" dirty="0"/>
              <a:t>— much of which is dual-use and can be used to help people as much as to hurt them — is a festival of potentially </a:t>
            </a:r>
            <a:r>
              <a:rPr lang="en-US" dirty="0" err="1"/>
              <a:t>mis</a:t>
            </a:r>
            <a:r>
              <a:rPr lang="en-US" dirty="0"/>
              <a:t>-usable items. As a result, they miss the untapped </a:t>
            </a:r>
            <a:r>
              <a:rPr lang="en-US" b="1" dirty="0"/>
              <a:t>potential for biological research to produce defensive, rather than offensive, uses. </a:t>
            </a:r>
            <a:endParaRPr lang="en-US" b="1" dirty="0" smtClean="0"/>
          </a:p>
          <a:p>
            <a:pPr marL="285750" indent="-285750">
              <a:buFont typeface="Arial" panose="020B0604020202020204" pitchFamily="34" charset="0"/>
              <a:buChar char="•"/>
            </a:pPr>
            <a:r>
              <a:rPr lang="en-US" dirty="0"/>
              <a:t>We've long paid lip service to </a:t>
            </a:r>
            <a:r>
              <a:rPr lang="en-US" b="1" dirty="0"/>
              <a:t>the importance of biology in the security community</a:t>
            </a:r>
            <a:r>
              <a:rPr lang="en-US" dirty="0"/>
              <a:t>.</a:t>
            </a:r>
          </a:p>
        </p:txBody>
      </p:sp>
      <p:pic>
        <p:nvPicPr>
          <p:cNvPr id="4" name="Picture 3"/>
          <p:cNvPicPr>
            <a:picLocks noChangeAspect="1"/>
          </p:cNvPicPr>
          <p:nvPr/>
        </p:nvPicPr>
        <p:blipFill>
          <a:blip r:embed="rId2"/>
          <a:stretch>
            <a:fillRect/>
          </a:stretch>
        </p:blipFill>
        <p:spPr>
          <a:xfrm>
            <a:off x="5798127" y="1862570"/>
            <a:ext cx="6524625" cy="3714750"/>
          </a:xfrm>
          <a:prstGeom prst="rect">
            <a:avLst/>
          </a:prstGeom>
        </p:spPr>
      </p:pic>
    </p:spTree>
    <p:extLst>
      <p:ext uri="{BB962C8B-B14F-4D97-AF65-F5344CB8AC3E}">
        <p14:creationId xmlns:p14="http://schemas.microsoft.com/office/powerpoint/2010/main" val="7610227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599" y="251799"/>
            <a:ext cx="10889674" cy="523220"/>
          </a:xfrm>
          <a:prstGeom prst="rect">
            <a:avLst/>
          </a:prstGeom>
        </p:spPr>
        <p:txBody>
          <a:bodyPr wrap="square">
            <a:spAutoFit/>
          </a:bodyPr>
          <a:lstStyle/>
          <a:p>
            <a:r>
              <a:rPr lang="en-US" sz="2800" b="1" dirty="0">
                <a:solidFill>
                  <a:srgbClr val="222222"/>
                </a:solidFill>
                <a:latin typeface="Harding"/>
              </a:rPr>
              <a:t>Pseudoscience and COVID-19 — we’ve had enough already</a:t>
            </a:r>
            <a:endParaRPr lang="en-US" sz="2800" b="1" i="0" dirty="0">
              <a:solidFill>
                <a:srgbClr val="222222"/>
              </a:solidFill>
              <a:effectLst/>
              <a:latin typeface="Harding"/>
            </a:endParaRPr>
          </a:p>
        </p:txBody>
      </p:sp>
      <p:sp>
        <p:nvSpPr>
          <p:cNvPr id="3" name="Rectangle 2"/>
          <p:cNvSpPr/>
          <p:nvPr/>
        </p:nvSpPr>
        <p:spPr>
          <a:xfrm>
            <a:off x="6480578" y="6375462"/>
            <a:ext cx="5326843" cy="369332"/>
          </a:xfrm>
          <a:prstGeom prst="rect">
            <a:avLst/>
          </a:prstGeom>
        </p:spPr>
        <p:txBody>
          <a:bodyPr wrap="none">
            <a:spAutoFit/>
          </a:bodyPr>
          <a:lstStyle/>
          <a:p>
            <a:r>
              <a:rPr lang="en-US" dirty="0">
                <a:hlinkClick r:id="rId2"/>
              </a:rPr>
              <a:t>https://www.nature.com/articles/d41586-020-01266-z</a:t>
            </a:r>
            <a:endParaRPr lang="en-US" dirty="0"/>
          </a:p>
        </p:txBody>
      </p:sp>
      <p:sp>
        <p:nvSpPr>
          <p:cNvPr id="4" name="Rectangle 3"/>
          <p:cNvSpPr/>
          <p:nvPr/>
        </p:nvSpPr>
        <p:spPr>
          <a:xfrm>
            <a:off x="4497786" y="6375462"/>
            <a:ext cx="1727845" cy="369332"/>
          </a:xfrm>
          <a:prstGeom prst="rect">
            <a:avLst/>
          </a:prstGeom>
        </p:spPr>
        <p:txBody>
          <a:bodyPr wrap="none">
            <a:spAutoFit/>
          </a:bodyPr>
          <a:lstStyle/>
          <a:p>
            <a:r>
              <a:rPr lang="en-US" cap="all" dirty="0">
                <a:solidFill>
                  <a:srgbClr val="1A1A1A"/>
                </a:solidFill>
                <a:latin typeface="-apple-system"/>
              </a:rPr>
              <a:t>27 APRIL 2020</a:t>
            </a:r>
            <a:endParaRPr lang="en-US" dirty="0"/>
          </a:p>
        </p:txBody>
      </p:sp>
      <p:sp>
        <p:nvSpPr>
          <p:cNvPr id="5" name="Rectangle 4"/>
          <p:cNvSpPr/>
          <p:nvPr/>
        </p:nvSpPr>
        <p:spPr>
          <a:xfrm>
            <a:off x="609598" y="775019"/>
            <a:ext cx="10626438" cy="5324535"/>
          </a:xfrm>
          <a:prstGeom prst="rect">
            <a:avLst/>
          </a:prstGeom>
        </p:spPr>
        <p:txBody>
          <a:bodyPr wrap="square">
            <a:spAutoFit/>
          </a:bodyPr>
          <a:lstStyle/>
          <a:p>
            <a:pPr marL="285750" indent="-285750">
              <a:buFont typeface="Arial" panose="020B0604020202020204" pitchFamily="34" charset="0"/>
              <a:buChar char="•"/>
            </a:pPr>
            <a:r>
              <a:rPr lang="en-US" sz="2000" b="1" dirty="0">
                <a:solidFill>
                  <a:srgbClr val="222222"/>
                </a:solidFill>
                <a:latin typeface="Harding"/>
              </a:rPr>
              <a:t>Cow urine, bleach and cocaine have all been recommended as COVID-19 cures — all guff. </a:t>
            </a:r>
            <a:r>
              <a:rPr lang="en-US" sz="2000" dirty="0">
                <a:solidFill>
                  <a:srgbClr val="222222"/>
                </a:solidFill>
                <a:latin typeface="Harding"/>
              </a:rPr>
              <a:t>The pandemic has been cast as a leaked bioweapon, a byproduct of 5G wireless technology and a political hoax — all poppycock. And countless wellness gurus and alternative-medicine practitioners have pushed </a:t>
            </a:r>
            <a:r>
              <a:rPr lang="en-US" sz="2000" b="1" dirty="0">
                <a:solidFill>
                  <a:srgbClr val="222222"/>
                </a:solidFill>
                <a:latin typeface="Harding"/>
              </a:rPr>
              <a:t>unproven potions, pills and practices as ways to ‘boost’ the immune system</a:t>
            </a:r>
            <a:r>
              <a:rPr lang="en-US" sz="2000" b="1" dirty="0" smtClean="0">
                <a:solidFill>
                  <a:srgbClr val="222222"/>
                </a:solidFill>
                <a:latin typeface="Harding"/>
              </a:rPr>
              <a:t>.</a:t>
            </a:r>
          </a:p>
          <a:p>
            <a:pPr marL="285750" indent="-285750">
              <a:buFont typeface="Arial" panose="020B0604020202020204" pitchFamily="34" charset="0"/>
              <a:buChar char="•"/>
            </a:pPr>
            <a:r>
              <a:rPr lang="en-US" sz="2000" dirty="0" smtClean="0"/>
              <a:t>WHO has </a:t>
            </a:r>
            <a:r>
              <a:rPr lang="en-US" sz="2000" dirty="0"/>
              <a:t>called it, the “</a:t>
            </a:r>
            <a:r>
              <a:rPr lang="en-US" sz="2000" dirty="0" err="1"/>
              <a:t>infodemic</a:t>
            </a:r>
            <a:r>
              <a:rPr lang="en-US" sz="2000" dirty="0"/>
              <a:t>” </a:t>
            </a:r>
            <a:r>
              <a:rPr lang="en-US" sz="2000" dirty="0" smtClean="0"/>
              <a:t>— </a:t>
            </a:r>
            <a:r>
              <a:rPr lang="en-US" sz="2000" dirty="0"/>
              <a:t>Regulators have taken aggressive steps to hold marketers of unproven therapies to account. A</a:t>
            </a:r>
            <a:r>
              <a:rPr lang="en-US" sz="2000" dirty="0" smtClean="0"/>
              <a:t>ll </a:t>
            </a:r>
            <a:r>
              <a:rPr lang="en-US" sz="2000" dirty="0"/>
              <a:t>scientists — not just a few of us — must stand up for quality information</a:t>
            </a:r>
            <a:r>
              <a:rPr lang="en-US" sz="2000" dirty="0" smtClean="0"/>
              <a:t>.</a:t>
            </a:r>
          </a:p>
          <a:p>
            <a:r>
              <a:rPr lang="en-US" sz="2000" dirty="0"/>
              <a:t>Here are two places to start.</a:t>
            </a:r>
          </a:p>
          <a:p>
            <a:pPr marL="285750" indent="-285750">
              <a:buFont typeface="Arial" panose="020B0604020202020204" pitchFamily="34" charset="0"/>
              <a:buChar char="•"/>
            </a:pPr>
            <a:r>
              <a:rPr lang="en-US" sz="2000" dirty="0"/>
              <a:t>First, we must stop tolerating and legitimizing health pseudoscience, especially at universities and health-care institutions. </a:t>
            </a:r>
            <a:r>
              <a:rPr lang="en-US" sz="2000" b="1" dirty="0"/>
              <a:t>Many bogus COVID-19 therapies have been embraced by integrative health </a:t>
            </a:r>
            <a:r>
              <a:rPr lang="en-US" sz="2000" b="1" dirty="0" err="1"/>
              <a:t>centres</a:t>
            </a:r>
            <a:r>
              <a:rPr lang="en-US" sz="2000" b="1" dirty="0"/>
              <a:t> at leading universities and hospitals.</a:t>
            </a:r>
          </a:p>
          <a:p>
            <a:pPr marL="285750" indent="-285750">
              <a:buFont typeface="Arial" panose="020B0604020202020204" pitchFamily="34" charset="0"/>
              <a:buChar char="•"/>
            </a:pPr>
            <a:r>
              <a:rPr lang="en-US" sz="2000" dirty="0"/>
              <a:t>Second, more researchers should become active participants in the public fight against misinformation. </a:t>
            </a:r>
            <a:r>
              <a:rPr lang="en-US" sz="2000" dirty="0" smtClean="0"/>
              <a:t>We </a:t>
            </a:r>
            <a:r>
              <a:rPr lang="en-US" sz="2000" dirty="0"/>
              <a:t>need physicists, microbiologists, immunologists, gastroenterologists and all scientists from relevant disciplines to provide simple and shareable content explaining why this hijacking of real research is inaccurate and scientifically dishonest</a:t>
            </a:r>
            <a:r>
              <a:rPr lang="en-US" sz="2000" dirty="0" smtClean="0"/>
              <a:t>.  </a:t>
            </a:r>
            <a:r>
              <a:rPr lang="en-US" sz="2000" b="1" dirty="0" smtClean="0"/>
              <a:t>Good </a:t>
            </a:r>
            <a:r>
              <a:rPr lang="en-US" sz="2000" b="1" dirty="0"/>
              <a:t>science and public trust are perhaps the most valuable tools in the fight against misinformation</a:t>
            </a:r>
            <a:r>
              <a:rPr lang="en-US" sz="2000" b="1" dirty="0" smtClean="0"/>
              <a:t>.</a:t>
            </a:r>
            <a:endParaRPr lang="en-US" sz="2000" b="1" dirty="0"/>
          </a:p>
        </p:txBody>
      </p:sp>
    </p:spTree>
    <p:extLst>
      <p:ext uri="{BB962C8B-B14F-4D97-AF65-F5344CB8AC3E}">
        <p14:creationId xmlns:p14="http://schemas.microsoft.com/office/powerpoint/2010/main" val="31926285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New Coronavirus Detected In Patients At Malaysian Hospital; The Source May Be </a:t>
            </a:r>
            <a:r>
              <a:rPr lang="en-US" dirty="0" smtClean="0"/>
              <a:t>Dogs</a:t>
            </a:r>
            <a:endParaRPr lang="en-US" dirty="0"/>
          </a:p>
        </p:txBody>
      </p:sp>
      <p:sp>
        <p:nvSpPr>
          <p:cNvPr id="3" name="Content Placeholder 2"/>
          <p:cNvSpPr>
            <a:spLocks noGrp="1"/>
          </p:cNvSpPr>
          <p:nvPr>
            <p:ph idx="1"/>
          </p:nvPr>
        </p:nvSpPr>
        <p:spPr>
          <a:xfrm>
            <a:off x="838199" y="1825625"/>
            <a:ext cx="10996749" cy="4351338"/>
          </a:xfrm>
        </p:spPr>
        <p:txBody>
          <a:bodyPr>
            <a:normAutofit fontScale="85000" lnSpcReduction="20000"/>
          </a:bodyPr>
          <a:lstStyle/>
          <a:p>
            <a:r>
              <a:rPr lang="en-US" dirty="0"/>
              <a:t>In 2002, SARS-</a:t>
            </a:r>
            <a:r>
              <a:rPr lang="en-US" dirty="0" err="1"/>
              <a:t>CoV</a:t>
            </a:r>
            <a:r>
              <a:rPr lang="en-US" dirty="0"/>
              <a:t> jumped from civets into people. Ten years later, MERS emerged from camels. Then in 2019, SARS-CoV-2 began to spread around the world</a:t>
            </a:r>
            <a:r>
              <a:rPr lang="en-US" dirty="0" smtClean="0"/>
              <a:t>.</a:t>
            </a:r>
            <a:r>
              <a:rPr lang="en-US" b="1" dirty="0">
                <a:solidFill>
                  <a:srgbClr val="000000"/>
                </a:solidFill>
                <a:latin typeface="Droid Serif"/>
              </a:rPr>
              <a:t> </a:t>
            </a:r>
            <a:r>
              <a:rPr lang="en-US" b="1" dirty="0" smtClean="0">
                <a:solidFill>
                  <a:srgbClr val="000000"/>
                </a:solidFill>
                <a:latin typeface="Droid Serif"/>
              </a:rPr>
              <a:t>Maybe from a </a:t>
            </a:r>
            <a:r>
              <a:rPr lang="en-US" b="1" dirty="0">
                <a:solidFill>
                  <a:srgbClr val="000000"/>
                </a:solidFill>
                <a:latin typeface="Droid Serif"/>
              </a:rPr>
              <a:t>bat coronavirus (88 percent sequence homology) </a:t>
            </a:r>
            <a:r>
              <a:rPr lang="en-US" b="1" dirty="0" smtClean="0">
                <a:solidFill>
                  <a:srgbClr val="000000"/>
                </a:solidFill>
                <a:latin typeface="Droid Serif"/>
              </a:rPr>
              <a:t>and </a:t>
            </a:r>
            <a:r>
              <a:rPr lang="en-US" dirty="0" smtClean="0">
                <a:solidFill>
                  <a:srgbClr val="000000"/>
                </a:solidFill>
                <a:latin typeface="Droid Serif"/>
              </a:rPr>
              <a:t>through </a:t>
            </a:r>
            <a:r>
              <a:rPr lang="en-US" dirty="0">
                <a:solidFill>
                  <a:srgbClr val="000000"/>
                </a:solidFill>
                <a:latin typeface="Droid Serif"/>
              </a:rPr>
              <a:t>genetic exchange with another </a:t>
            </a:r>
            <a:r>
              <a:rPr lang="en-US" b="1" dirty="0">
                <a:solidFill>
                  <a:srgbClr val="000000"/>
                </a:solidFill>
                <a:latin typeface="Droid Serif"/>
              </a:rPr>
              <a:t>coronavirus in a co-infected intermediate host such as a pangolin (an ant-eating mammal), </a:t>
            </a:r>
            <a:r>
              <a:rPr lang="en-US" b="1" dirty="0" smtClean="0">
                <a:solidFill>
                  <a:srgbClr val="000000"/>
                </a:solidFill>
                <a:latin typeface="Droid Serif"/>
              </a:rPr>
              <a:t>to human.</a:t>
            </a:r>
            <a:endParaRPr lang="en-US" dirty="0" smtClean="0"/>
          </a:p>
          <a:p>
            <a:r>
              <a:rPr lang="en-US" dirty="0"/>
              <a:t> </a:t>
            </a:r>
            <a:r>
              <a:rPr lang="en-US" dirty="0" smtClean="0"/>
              <a:t>Evidence </a:t>
            </a:r>
            <a:r>
              <a:rPr lang="en-US" dirty="0"/>
              <a:t>of an entirely new coronavirus associated with pneumonia in hospitalized patients — mostly in kids. This virus may be the eighth coronavirus known to cause disease in people, the </a:t>
            </a:r>
            <a:r>
              <a:rPr lang="en-US" dirty="0">
                <a:hlinkClick r:id="rId2"/>
              </a:rPr>
              <a:t>team reports Thursday</a:t>
            </a:r>
            <a:r>
              <a:rPr lang="en-US" dirty="0"/>
              <a:t> in the journal </a:t>
            </a:r>
            <a:r>
              <a:rPr lang="en-US" i="1" dirty="0"/>
              <a:t>Clinical Infectious Diseases</a:t>
            </a:r>
            <a:r>
              <a:rPr lang="en-US" dirty="0" smtClean="0"/>
              <a:t>. </a:t>
            </a:r>
            <a:r>
              <a:rPr lang="en-US" dirty="0"/>
              <a:t>T</a:t>
            </a:r>
            <a:r>
              <a:rPr lang="en-US" dirty="0" smtClean="0"/>
              <a:t>he </a:t>
            </a:r>
            <a:r>
              <a:rPr lang="en-US" dirty="0"/>
              <a:t>patients' upper respiratory tracts were infected with a new canine coronavirus, i.e., a dog virus</a:t>
            </a:r>
            <a:r>
              <a:rPr lang="en-US" dirty="0" smtClean="0"/>
              <a:t>. </a:t>
            </a:r>
            <a:r>
              <a:rPr lang="en-US" dirty="0"/>
              <a:t>"Canine coronaviruses were not thought to be transmitted to people. It's never been reported before</a:t>
            </a:r>
            <a:r>
              <a:rPr lang="en-US" dirty="0" smtClean="0"/>
              <a:t>.“</a:t>
            </a:r>
          </a:p>
          <a:p>
            <a:r>
              <a:rPr lang="en-US" dirty="0"/>
              <a:t>"There's no evidence yet of transmission from human to human," </a:t>
            </a:r>
            <a:r>
              <a:rPr lang="en-US" dirty="0" smtClean="0"/>
              <a:t>But </a:t>
            </a:r>
            <a:r>
              <a:rPr lang="en-US" dirty="0"/>
              <a:t>it's not known how these patients became infected with the virus or whether they had direct contact with infected animals.</a:t>
            </a:r>
          </a:p>
        </p:txBody>
      </p:sp>
      <p:sp>
        <p:nvSpPr>
          <p:cNvPr id="8" name="Rectangle 7"/>
          <p:cNvSpPr/>
          <p:nvPr/>
        </p:nvSpPr>
        <p:spPr>
          <a:xfrm>
            <a:off x="966651" y="6396335"/>
            <a:ext cx="11534503" cy="461665"/>
          </a:xfrm>
          <a:prstGeom prst="rect">
            <a:avLst/>
          </a:prstGeom>
        </p:spPr>
        <p:txBody>
          <a:bodyPr wrap="square">
            <a:spAutoFit/>
          </a:bodyPr>
          <a:lstStyle/>
          <a:p>
            <a:r>
              <a:rPr lang="en-US" sz="1200" dirty="0"/>
              <a:t>https://</a:t>
            </a:r>
            <a:r>
              <a:rPr lang="en-US" sz="1200" dirty="0" smtClean="0"/>
              <a:t>www.npr.org/sections/goatsandsoda/2021/05/20/996515792/a-newly-identified-coronavirus-is-making-people-sick-and-it-s-coming-from-dogs?utm_source=Nature+Briefing&amp;utm_campaign=b68a41bc5f-briefing-dy-20210520&amp;utm_medium=email&amp;utm_term=0_c9dfd39373-b68a41bc5f-45895602 May 20, 2021</a:t>
            </a:r>
            <a:endParaRPr lang="en-US" sz="1200" dirty="0"/>
          </a:p>
        </p:txBody>
      </p:sp>
      <p:pic>
        <p:nvPicPr>
          <p:cNvPr id="9" name="Picture 8"/>
          <p:cNvPicPr>
            <a:picLocks noChangeAspect="1"/>
          </p:cNvPicPr>
          <p:nvPr/>
        </p:nvPicPr>
        <p:blipFill>
          <a:blip r:embed="rId3"/>
          <a:stretch>
            <a:fillRect/>
          </a:stretch>
        </p:blipFill>
        <p:spPr>
          <a:xfrm>
            <a:off x="10215154" y="15123"/>
            <a:ext cx="2133601" cy="1212784"/>
          </a:xfrm>
          <a:prstGeom prst="rect">
            <a:avLst/>
          </a:prstGeom>
        </p:spPr>
      </p:pic>
    </p:spTree>
    <p:extLst>
      <p:ext uri="{BB962C8B-B14F-4D97-AF65-F5344CB8AC3E}">
        <p14:creationId xmlns:p14="http://schemas.microsoft.com/office/powerpoint/2010/main" val="29550874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5743"/>
            <a:ext cx="10515600" cy="1325563"/>
          </a:xfrm>
        </p:spPr>
        <p:txBody>
          <a:bodyPr>
            <a:normAutofit/>
          </a:bodyPr>
          <a:lstStyle/>
          <a:p>
            <a:r>
              <a:rPr lang="en-US" dirty="0" smtClean="0"/>
              <a:t>Ethical </a:t>
            </a:r>
            <a:r>
              <a:rPr lang="en-US" dirty="0"/>
              <a:t>responsibilities of science as it deals with this grave global threat</a:t>
            </a:r>
            <a:r>
              <a:rPr lang="en-US" dirty="0" smtClean="0"/>
              <a:t>.</a:t>
            </a:r>
            <a:endParaRPr lang="en-US" dirty="0"/>
          </a:p>
        </p:txBody>
      </p:sp>
      <p:sp>
        <p:nvSpPr>
          <p:cNvPr id="3" name="Content Placeholder 2"/>
          <p:cNvSpPr>
            <a:spLocks noGrp="1"/>
          </p:cNvSpPr>
          <p:nvPr>
            <p:ph idx="1"/>
          </p:nvPr>
        </p:nvSpPr>
        <p:spPr>
          <a:xfrm>
            <a:off x="346364" y="1441305"/>
            <a:ext cx="11665527" cy="5250440"/>
          </a:xfrm>
        </p:spPr>
        <p:txBody>
          <a:bodyPr>
            <a:noAutofit/>
          </a:bodyPr>
          <a:lstStyle/>
          <a:p>
            <a:r>
              <a:rPr lang="en-US" sz="2300" b="1" dirty="0" smtClean="0"/>
              <a:t>Health </a:t>
            </a:r>
            <a:r>
              <a:rPr lang="en-US" sz="2300" b="1" dirty="0"/>
              <a:t>and social policies should be guided by the best possible scientific evidence</a:t>
            </a:r>
            <a:r>
              <a:rPr lang="en-US" sz="2300" dirty="0"/>
              <a:t>. </a:t>
            </a:r>
            <a:endParaRPr lang="en-US" sz="2300" dirty="0" smtClean="0"/>
          </a:p>
          <a:p>
            <a:r>
              <a:rPr lang="en-US" sz="2300" b="1" dirty="0" smtClean="0"/>
              <a:t>Misinformation </a:t>
            </a:r>
            <a:r>
              <a:rPr lang="en-US" sz="2300" b="1" dirty="0"/>
              <a:t>can have dire consequences, from promoting panic or denialism to the use of unproven and possibly dangerous therapies</a:t>
            </a:r>
            <a:r>
              <a:rPr lang="en-US" sz="2300" dirty="0"/>
              <a:t>. The scientific community has the responsibility to be vigilant in the face of such anti-scientific acts, to make publicly known their lack of validity, and to advocate strongly for scientific values and the scientific method.</a:t>
            </a:r>
          </a:p>
          <a:p>
            <a:r>
              <a:rPr lang="en-US" sz="2300" dirty="0" smtClean="0"/>
              <a:t>The </a:t>
            </a:r>
            <a:r>
              <a:rPr lang="en-US" sz="2300" dirty="0"/>
              <a:t>rapid development of new technologies and procedures, integrated with big data, is changing the way in which we conduct science. </a:t>
            </a:r>
            <a:r>
              <a:rPr lang="en-US" sz="2300" dirty="0" smtClean="0"/>
              <a:t>The </a:t>
            </a:r>
            <a:r>
              <a:rPr lang="en-US" sz="2300" dirty="0"/>
              <a:t>serious threat posed by the </a:t>
            </a:r>
            <a:r>
              <a:rPr lang="en-US" sz="2300" b="1" dirty="0"/>
              <a:t>pandemic should not be used as an excuse to ignore these basic ethical principles.</a:t>
            </a:r>
          </a:p>
          <a:p>
            <a:r>
              <a:rPr lang="en-US" sz="2300" b="1" dirty="0"/>
              <a:t>COVID-19 highlights the fact that the vulnerable in society are generally the worst affected in a public health crisis. </a:t>
            </a:r>
            <a:r>
              <a:rPr lang="en-US" sz="2300" dirty="0" smtClean="0"/>
              <a:t>Scientists </a:t>
            </a:r>
            <a:r>
              <a:rPr lang="en-US" sz="2300" dirty="0"/>
              <a:t>should recognize that there are always asymmetries between more and less vulnerable groups as they select patients for study, suggest therapies and policies, and much more.</a:t>
            </a:r>
          </a:p>
          <a:p>
            <a:r>
              <a:rPr lang="en-US" sz="2300" b="1" dirty="0"/>
              <a:t>Good science is absolutely essential to an effective response to the COVID-19 pandemic and other global threats</a:t>
            </a:r>
            <a:r>
              <a:rPr lang="en-US" sz="2300" dirty="0"/>
              <a:t>. For it to be truly effective, scientists must have the right to scientific freedom but also pursue their research in an ethical and socially responsible manner</a:t>
            </a:r>
            <a:r>
              <a:rPr lang="en-US" sz="2300" dirty="0" smtClean="0"/>
              <a:t>.</a:t>
            </a:r>
            <a:endParaRPr lang="en-US" sz="2300" dirty="0"/>
          </a:p>
        </p:txBody>
      </p:sp>
      <p:sp>
        <p:nvSpPr>
          <p:cNvPr id="4" name="TextBox 3"/>
          <p:cNvSpPr txBox="1"/>
          <p:nvPr/>
        </p:nvSpPr>
        <p:spPr>
          <a:xfrm>
            <a:off x="8354291" y="847797"/>
            <a:ext cx="4100814" cy="369332"/>
          </a:xfrm>
          <a:prstGeom prst="rect">
            <a:avLst/>
          </a:prstGeom>
          <a:noFill/>
        </p:spPr>
        <p:txBody>
          <a:bodyPr wrap="square" rtlCol="0">
            <a:spAutoFit/>
          </a:bodyPr>
          <a:lstStyle/>
          <a:p>
            <a:r>
              <a:rPr lang="en-US" dirty="0"/>
              <a:t>5 June </a:t>
            </a:r>
            <a:r>
              <a:rPr lang="en-US" dirty="0" smtClean="0"/>
              <a:t>2020 Statement </a:t>
            </a:r>
            <a:r>
              <a:rPr lang="en-US" dirty="0" err="1" smtClean="0"/>
              <a:t>Int</a:t>
            </a:r>
            <a:r>
              <a:rPr lang="en-US" dirty="0" smtClean="0"/>
              <a:t> </a:t>
            </a:r>
            <a:r>
              <a:rPr lang="en-US" dirty="0" err="1" smtClean="0"/>
              <a:t>Sci</a:t>
            </a:r>
            <a:r>
              <a:rPr lang="en-US" dirty="0" smtClean="0"/>
              <a:t> Council</a:t>
            </a:r>
            <a:endParaRPr lang="en-US" dirty="0"/>
          </a:p>
        </p:txBody>
      </p:sp>
    </p:spTree>
    <p:extLst>
      <p:ext uri="{BB962C8B-B14F-4D97-AF65-F5344CB8AC3E}">
        <p14:creationId xmlns:p14="http://schemas.microsoft.com/office/powerpoint/2010/main" val="30342447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dialogue </a:t>
            </a:r>
            <a:r>
              <a:rPr lang="en-US" dirty="0"/>
              <a:t>space </a:t>
            </a:r>
            <a:r>
              <a:rPr lang="en-US" dirty="0" smtClean="0"/>
              <a:t>for</a:t>
            </a:r>
            <a:r>
              <a:rPr lang="en-US" dirty="0"/>
              <a:t> </a:t>
            </a:r>
            <a:r>
              <a:rPr lang="en-US" dirty="0" smtClean="0"/>
              <a:t>“</a:t>
            </a:r>
            <a:r>
              <a:rPr lang="en-US" b="1" dirty="0" smtClean="0"/>
              <a:t>The </a:t>
            </a:r>
            <a:r>
              <a:rPr lang="en-US" b="1" dirty="0"/>
              <a:t>role of science and science funders in the time of the COVID-19 </a:t>
            </a:r>
            <a:r>
              <a:rPr lang="en-US" b="1" dirty="0" smtClean="0"/>
              <a:t>crisis”</a:t>
            </a:r>
            <a:endParaRPr lang="en-US" dirty="0"/>
          </a:p>
        </p:txBody>
      </p:sp>
      <p:sp>
        <p:nvSpPr>
          <p:cNvPr id="3" name="Content Placeholder 2"/>
          <p:cNvSpPr>
            <a:spLocks noGrp="1"/>
          </p:cNvSpPr>
          <p:nvPr>
            <p:ph idx="1"/>
          </p:nvPr>
        </p:nvSpPr>
        <p:spPr/>
        <p:txBody>
          <a:bodyPr>
            <a:normAutofit/>
          </a:bodyPr>
          <a:lstStyle/>
          <a:p>
            <a:r>
              <a:rPr lang="en-US" dirty="0" smtClean="0"/>
              <a:t>Identifying </a:t>
            </a:r>
            <a:r>
              <a:rPr lang="en-US" b="1" dirty="0"/>
              <a:t>critical COVID-related knowledge gaps and fostering potential collaboration and synergies</a:t>
            </a:r>
            <a:r>
              <a:rPr lang="en-US" dirty="0"/>
              <a:t>;</a:t>
            </a:r>
          </a:p>
          <a:p>
            <a:r>
              <a:rPr lang="en-US" dirty="0"/>
              <a:t>Understanding the impacts of the </a:t>
            </a:r>
            <a:r>
              <a:rPr lang="en-US" b="1" dirty="0"/>
              <a:t>COVID-19 pandemic on science funders;</a:t>
            </a:r>
          </a:p>
          <a:p>
            <a:r>
              <a:rPr lang="en-US" dirty="0"/>
              <a:t>Discussing potential longer-term implications of the pandemic for global science systems; and</a:t>
            </a:r>
          </a:p>
          <a:p>
            <a:r>
              <a:rPr lang="en-US" dirty="0"/>
              <a:t>Exploring ways of enabling science to respond more effectively to future similar threats.</a:t>
            </a:r>
          </a:p>
          <a:p>
            <a:pPr marL="0" indent="0">
              <a:buNone/>
            </a:pPr>
            <a:endParaRPr lang="en-US" dirty="0"/>
          </a:p>
        </p:txBody>
      </p:sp>
    </p:spTree>
    <p:extLst>
      <p:ext uri="{BB962C8B-B14F-4D97-AF65-F5344CB8AC3E}">
        <p14:creationId xmlns:p14="http://schemas.microsoft.com/office/powerpoint/2010/main" val="17389089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477000" y="0"/>
            <a:ext cx="5715000" cy="5534025"/>
          </a:xfrm>
          <a:prstGeom prst="rect">
            <a:avLst/>
          </a:prstGeom>
        </p:spPr>
      </p:pic>
      <p:sp>
        <p:nvSpPr>
          <p:cNvPr id="2" name="Title 1"/>
          <p:cNvSpPr>
            <a:spLocks noGrp="1"/>
          </p:cNvSpPr>
          <p:nvPr>
            <p:ph type="title"/>
          </p:nvPr>
        </p:nvSpPr>
        <p:spPr>
          <a:xfrm>
            <a:off x="9655628" y="-92076"/>
            <a:ext cx="2388326" cy="640715"/>
          </a:xfrm>
        </p:spPr>
        <p:txBody>
          <a:bodyPr>
            <a:normAutofit/>
          </a:bodyPr>
          <a:lstStyle/>
          <a:p>
            <a:r>
              <a:rPr lang="en-US" sz="1800" dirty="0" smtClean="0"/>
              <a:t>May 14,2021</a:t>
            </a:r>
            <a:endParaRPr lang="en-US" sz="1800" dirty="0"/>
          </a:p>
        </p:txBody>
      </p:sp>
      <p:sp>
        <p:nvSpPr>
          <p:cNvPr id="3" name="Content Placeholder 2"/>
          <p:cNvSpPr>
            <a:spLocks noGrp="1"/>
          </p:cNvSpPr>
          <p:nvPr>
            <p:ph idx="1"/>
          </p:nvPr>
        </p:nvSpPr>
        <p:spPr>
          <a:xfrm>
            <a:off x="158932" y="228281"/>
            <a:ext cx="6424748" cy="6211708"/>
          </a:xfrm>
        </p:spPr>
        <p:txBody>
          <a:bodyPr>
            <a:normAutofit lnSpcReduction="10000"/>
          </a:bodyPr>
          <a:lstStyle/>
          <a:p>
            <a:r>
              <a:rPr lang="en-US" b="1" dirty="0"/>
              <a:t>None of 4 Antiviral drugs </a:t>
            </a:r>
            <a:r>
              <a:rPr lang="en-US" dirty="0"/>
              <a:t>(</a:t>
            </a:r>
            <a:r>
              <a:rPr lang="en-US" dirty="0" err="1"/>
              <a:t>remdesivir</a:t>
            </a:r>
            <a:r>
              <a:rPr lang="en-US" dirty="0"/>
              <a:t>, interferon, the malaria drug </a:t>
            </a:r>
            <a:r>
              <a:rPr lang="en-US" dirty="0" err="1"/>
              <a:t>hydroxychloroquine</a:t>
            </a:r>
            <a:r>
              <a:rPr lang="en-US" dirty="0"/>
              <a:t>, and a combination of HIV drugs called </a:t>
            </a:r>
            <a:r>
              <a:rPr lang="en-US" dirty="0" err="1"/>
              <a:t>lopinavir</a:t>
            </a:r>
            <a:r>
              <a:rPr lang="en-US" dirty="0"/>
              <a:t> and ritonavir) </a:t>
            </a:r>
            <a:r>
              <a:rPr lang="en-US" b="1" dirty="0"/>
              <a:t>used with COVID-19 in 30 countries saved lives or shortened hospital stays.</a:t>
            </a:r>
          </a:p>
          <a:p>
            <a:r>
              <a:rPr lang="en-US" dirty="0"/>
              <a:t>As viral infections progress, </a:t>
            </a:r>
            <a:r>
              <a:rPr lang="en-US" b="1" dirty="0"/>
              <a:t>the body’s own immune responses can cause harm</a:t>
            </a:r>
            <a:r>
              <a:rPr lang="en-US" dirty="0"/>
              <a:t>, damaging healthy tissue in the quest to kill infected cells. In June 2020, a large UK-based study called RECOVERY found that the </a:t>
            </a:r>
            <a:r>
              <a:rPr lang="en-US" dirty="0">
                <a:hlinkClick r:id="rId3"/>
              </a:rPr>
              <a:t>immune-suppressing steroid dexamethasone</a:t>
            </a:r>
            <a:r>
              <a:rPr lang="en-US" dirty="0"/>
              <a:t> reduced deaths among those on ventilators or receiving supplemental oxygen owing to coronavirus infection.</a:t>
            </a:r>
          </a:p>
          <a:p>
            <a:endParaRPr lang="en-US" dirty="0"/>
          </a:p>
        </p:txBody>
      </p:sp>
    </p:spTree>
    <p:extLst>
      <p:ext uri="{BB962C8B-B14F-4D97-AF65-F5344CB8AC3E}">
        <p14:creationId xmlns:p14="http://schemas.microsoft.com/office/powerpoint/2010/main" val="39535789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2411" y="293363"/>
            <a:ext cx="9197044" cy="523220"/>
          </a:xfrm>
          <a:prstGeom prst="rect">
            <a:avLst/>
          </a:prstGeom>
        </p:spPr>
        <p:txBody>
          <a:bodyPr wrap="square">
            <a:spAutoFit/>
          </a:bodyPr>
          <a:lstStyle/>
          <a:p>
            <a:r>
              <a:rPr lang="en-US" sz="2800" b="1" dirty="0">
                <a:solidFill>
                  <a:srgbClr val="292B2C"/>
                </a:solidFill>
                <a:latin typeface="Roboto Condensed"/>
              </a:rPr>
              <a:t>Disinformation and Epidemics: </a:t>
            </a:r>
            <a:r>
              <a:rPr lang="en-US" sz="2800" b="1" dirty="0" err="1">
                <a:solidFill>
                  <a:srgbClr val="292B2C"/>
                </a:solidFill>
                <a:latin typeface="Roboto Condensed"/>
              </a:rPr>
              <a:t>Biowarfare</a:t>
            </a:r>
            <a:r>
              <a:rPr lang="en-US" sz="2800" b="1" dirty="0">
                <a:solidFill>
                  <a:srgbClr val="292B2C"/>
                </a:solidFill>
                <a:latin typeface="Roboto Condensed"/>
              </a:rPr>
              <a:t> in 2020</a:t>
            </a:r>
          </a:p>
        </p:txBody>
      </p:sp>
      <p:sp>
        <p:nvSpPr>
          <p:cNvPr id="3" name="Rectangle 2"/>
          <p:cNvSpPr/>
          <p:nvPr/>
        </p:nvSpPr>
        <p:spPr>
          <a:xfrm>
            <a:off x="225235" y="958078"/>
            <a:ext cx="11873345" cy="2031325"/>
          </a:xfrm>
          <a:prstGeom prst="rect">
            <a:avLst/>
          </a:prstGeom>
        </p:spPr>
        <p:txBody>
          <a:bodyPr wrap="square">
            <a:spAutoFit/>
          </a:bodyPr>
          <a:lstStyle/>
          <a:p>
            <a:r>
              <a:rPr lang="en-US" b="1" dirty="0" smtClean="0"/>
              <a:t>Anti-vaccination Movement:</a:t>
            </a:r>
          </a:p>
          <a:p>
            <a:pPr marL="285750" indent="-285750">
              <a:buFont typeface="Arial" panose="020B0604020202020204" pitchFamily="34" charset="0"/>
              <a:buChar char="•"/>
            </a:pPr>
            <a:r>
              <a:rPr lang="en-US" dirty="0" smtClean="0"/>
              <a:t>The </a:t>
            </a:r>
            <a:r>
              <a:rPr lang="en-US" dirty="0"/>
              <a:t>resurgence and normalization of </a:t>
            </a:r>
            <a:r>
              <a:rPr lang="en-US" dirty="0" smtClean="0"/>
              <a:t>anti-vaccination </a:t>
            </a:r>
            <a:r>
              <a:rPr lang="en-US" dirty="0"/>
              <a:t>debates has been mirrored in the resurgence of </a:t>
            </a:r>
            <a:r>
              <a:rPr lang="en-US" b="1" dirty="0"/>
              <a:t>measles cases, which jumped globally by 30% since 2016, </a:t>
            </a:r>
            <a:r>
              <a:rPr lang="en-US" dirty="0"/>
              <a:t>causing WHO to declare the </a:t>
            </a:r>
            <a:r>
              <a:rPr lang="en-US" dirty="0" smtClean="0"/>
              <a:t>anti-vaccination </a:t>
            </a:r>
            <a:r>
              <a:rPr lang="en-US" dirty="0"/>
              <a:t>movement as a top-10 threat to global health in </a:t>
            </a:r>
            <a:r>
              <a:rPr lang="en-US" dirty="0" smtClean="0"/>
              <a:t>2018.</a:t>
            </a:r>
            <a:endParaRPr lang="en-US" b="1" baseline="30000" dirty="0"/>
          </a:p>
          <a:p>
            <a:pPr marL="285750" indent="-285750">
              <a:buFont typeface="Arial" panose="020B0604020202020204" pitchFamily="34" charset="0"/>
              <a:buChar char="•"/>
            </a:pPr>
            <a:r>
              <a:rPr lang="en-US" dirty="0" smtClean="0"/>
              <a:t>Similar </a:t>
            </a:r>
            <a:r>
              <a:rPr lang="en-US" dirty="0"/>
              <a:t>disinformation campaigns are beginning to be identified and reported in the context of the current COVID-19 pandemic. </a:t>
            </a:r>
          </a:p>
          <a:p>
            <a:pPr marL="285750" indent="-285750">
              <a:buFont typeface="Arial" panose="020B0604020202020204" pitchFamily="34" charset="0"/>
              <a:buChar char="•"/>
            </a:pPr>
            <a:r>
              <a:rPr lang="en-US" dirty="0" smtClean="0"/>
              <a:t>IN Pakistan we are experiencing similar threat about polio vaccination</a:t>
            </a:r>
            <a:endParaRPr lang="en-US" dirty="0"/>
          </a:p>
        </p:txBody>
      </p:sp>
      <p:sp>
        <p:nvSpPr>
          <p:cNvPr id="4" name="Rectangle 3"/>
          <p:cNvSpPr/>
          <p:nvPr/>
        </p:nvSpPr>
        <p:spPr>
          <a:xfrm>
            <a:off x="6002580" y="6488668"/>
            <a:ext cx="6096000" cy="369332"/>
          </a:xfrm>
          <a:prstGeom prst="rect">
            <a:avLst/>
          </a:prstGeom>
        </p:spPr>
        <p:txBody>
          <a:bodyPr>
            <a:spAutoFit/>
          </a:bodyPr>
          <a:lstStyle/>
          <a:p>
            <a:r>
              <a:rPr lang="en-US" dirty="0">
                <a:solidFill>
                  <a:srgbClr val="FF0000"/>
                </a:solidFill>
              </a:rPr>
              <a:t>Health Security </a:t>
            </a:r>
            <a:r>
              <a:rPr lang="en-US" dirty="0" smtClean="0">
                <a:solidFill>
                  <a:srgbClr val="FF0000"/>
                </a:solidFill>
              </a:rPr>
              <a:t>19(1) : 2020 DOI</a:t>
            </a:r>
            <a:r>
              <a:rPr lang="en-US" dirty="0">
                <a:solidFill>
                  <a:srgbClr val="FF0000"/>
                </a:solidFill>
              </a:rPr>
              <a:t>: 10.1089/hs.2020.0038</a:t>
            </a:r>
          </a:p>
        </p:txBody>
      </p:sp>
      <p:sp>
        <p:nvSpPr>
          <p:cNvPr id="5" name="Rectangle 4"/>
          <p:cNvSpPr/>
          <p:nvPr/>
        </p:nvSpPr>
        <p:spPr>
          <a:xfrm>
            <a:off x="225235" y="2989403"/>
            <a:ext cx="12157166" cy="3170099"/>
          </a:xfrm>
          <a:prstGeom prst="rect">
            <a:avLst/>
          </a:prstGeom>
        </p:spPr>
        <p:txBody>
          <a:bodyPr wrap="square">
            <a:spAutoFit/>
          </a:bodyPr>
          <a:lstStyle/>
          <a:p>
            <a:pPr marL="285750" indent="-285750">
              <a:buFont typeface="Arial" panose="020B0604020202020204" pitchFamily="34" charset="0"/>
              <a:buChar char="•"/>
            </a:pPr>
            <a:r>
              <a:rPr lang="en-US" sz="2000" b="1" dirty="0"/>
              <a:t>Effect of Social Media Misinformation and Disinformation</a:t>
            </a:r>
          </a:p>
          <a:p>
            <a:pPr marL="285750" indent="-285750">
              <a:buFont typeface="Arial" panose="020B0604020202020204" pitchFamily="34" charset="0"/>
              <a:buChar char="•"/>
            </a:pPr>
            <a:r>
              <a:rPr lang="en-US" sz="2000" dirty="0" smtClean="0"/>
              <a:t>The </a:t>
            </a:r>
            <a:r>
              <a:rPr lang="en-US" sz="2000" dirty="0"/>
              <a:t>perpetuation and persistence of transmission</a:t>
            </a:r>
          </a:p>
          <a:p>
            <a:pPr marL="285750" indent="-285750">
              <a:buFont typeface="Arial" panose="020B0604020202020204" pitchFamily="34" charset="0"/>
              <a:buChar char="•"/>
            </a:pPr>
            <a:r>
              <a:rPr lang="en-US" sz="2000" b="1" dirty="0"/>
              <a:t>Mistrust in government responses, preventing people from seeking treatment</a:t>
            </a:r>
          </a:p>
          <a:p>
            <a:pPr marL="285750" indent="-285750">
              <a:buFont typeface="Arial" panose="020B0604020202020204" pitchFamily="34" charset="0"/>
              <a:buChar char="•"/>
            </a:pPr>
            <a:r>
              <a:rPr lang="en-US" sz="2000" b="1" dirty="0" smtClean="0"/>
              <a:t>Stigmatization </a:t>
            </a:r>
            <a:r>
              <a:rPr lang="en-US" sz="2000" b="1" dirty="0"/>
              <a:t>of those infected</a:t>
            </a:r>
            <a:r>
              <a:rPr lang="en-US" sz="2000" dirty="0"/>
              <a:t>, leading to violence or people not seeking treatment</a:t>
            </a:r>
          </a:p>
          <a:p>
            <a:pPr marL="285750" indent="-285750">
              <a:buFont typeface="Arial" panose="020B0604020202020204" pitchFamily="34" charset="0"/>
              <a:buChar char="•"/>
            </a:pPr>
            <a:r>
              <a:rPr lang="en-US" sz="2000" b="1" dirty="0"/>
              <a:t>Exacerbation of existing political sentiment</a:t>
            </a:r>
            <a:r>
              <a:rPr lang="en-US" sz="2000" dirty="0"/>
              <a:t>, including antigovernment or antiforeigner sentiment</a:t>
            </a:r>
          </a:p>
          <a:p>
            <a:r>
              <a:rPr lang="en-US" sz="2000" b="1" dirty="0" smtClean="0"/>
              <a:t>The </a:t>
            </a:r>
            <a:r>
              <a:rPr lang="en-US" sz="2000" b="1" dirty="0" err="1"/>
              <a:t>Delegitimization</a:t>
            </a:r>
            <a:r>
              <a:rPr lang="en-US" sz="2000" b="1" dirty="0"/>
              <a:t> of Science</a:t>
            </a:r>
          </a:p>
          <a:p>
            <a:pPr marL="285750" indent="-285750">
              <a:buFont typeface="Arial" panose="020B0604020202020204" pitchFamily="34" charset="0"/>
              <a:buChar char="•"/>
            </a:pPr>
            <a:r>
              <a:rPr lang="en-US" sz="2000" dirty="0"/>
              <a:t>In a </a:t>
            </a:r>
            <a:r>
              <a:rPr lang="en-US" sz="2000" b="1" dirty="0"/>
              <a:t>context of </a:t>
            </a:r>
            <a:r>
              <a:rPr lang="en-US" sz="2000" b="1" dirty="0" err="1"/>
              <a:t>delegitimization</a:t>
            </a:r>
            <a:r>
              <a:rPr lang="en-US" sz="2000" b="1" dirty="0"/>
              <a:t> of expertise by social media </a:t>
            </a:r>
            <a:r>
              <a:rPr lang="en-US" sz="2000" dirty="0"/>
              <a:t>accounts and a sustained assault on science by populist politicians, disinformation campaigns are likely already disrupting global efforts to fight the epidemic by </a:t>
            </a:r>
            <a:r>
              <a:rPr lang="en-US" sz="2000" b="1" dirty="0"/>
              <a:t>eroding confidence in the public health response</a:t>
            </a:r>
            <a:r>
              <a:rPr lang="en-US" sz="2000" dirty="0"/>
              <a:t>. </a:t>
            </a:r>
            <a:r>
              <a:rPr lang="en-US" sz="2000" dirty="0" smtClean="0"/>
              <a:t>Media </a:t>
            </a:r>
            <a:r>
              <a:rPr lang="en-US" sz="2000" dirty="0"/>
              <a:t>framing is often impacted by ideological leaning and </a:t>
            </a:r>
            <a:r>
              <a:rPr lang="en-US" sz="2000" b="1" dirty="0"/>
              <a:t>bias of previous coverage, which can misconstrue or deconstruct scientific </a:t>
            </a:r>
            <a:r>
              <a:rPr lang="en-US" sz="2000" b="1" dirty="0" smtClean="0"/>
              <a:t>evidence</a:t>
            </a:r>
            <a:r>
              <a:rPr lang="en-US" sz="2000" dirty="0" smtClean="0"/>
              <a:t>.</a:t>
            </a:r>
            <a:endParaRPr lang="en-US" sz="2000" dirty="0"/>
          </a:p>
        </p:txBody>
      </p:sp>
      <p:pic>
        <p:nvPicPr>
          <p:cNvPr id="8" name="Picture 7"/>
          <p:cNvPicPr>
            <a:picLocks noChangeAspect="1"/>
          </p:cNvPicPr>
          <p:nvPr/>
        </p:nvPicPr>
        <p:blipFill>
          <a:blip r:embed="rId2"/>
          <a:stretch>
            <a:fillRect/>
          </a:stretch>
        </p:blipFill>
        <p:spPr>
          <a:xfrm>
            <a:off x="9631605" y="2394644"/>
            <a:ext cx="2466975" cy="1847850"/>
          </a:xfrm>
          <a:prstGeom prst="rect">
            <a:avLst/>
          </a:prstGeom>
        </p:spPr>
      </p:pic>
    </p:spTree>
    <p:extLst>
      <p:ext uri="{BB962C8B-B14F-4D97-AF65-F5344CB8AC3E}">
        <p14:creationId xmlns:p14="http://schemas.microsoft.com/office/powerpoint/2010/main" val="8157933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2332</TotalTime>
  <Words>2650</Words>
  <Application>Microsoft Office PowerPoint</Application>
  <PresentationFormat>Widescreen</PresentationFormat>
  <Paragraphs>162</Paragraphs>
  <Slides>27</Slides>
  <Notes>0</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27</vt:i4>
      </vt:variant>
    </vt:vector>
  </HeadingPairs>
  <TitlesOfParts>
    <vt:vector size="44" baseType="lpstr">
      <vt:lpstr>-apple-system</vt:lpstr>
      <vt:lpstr>Arial</vt:lpstr>
      <vt:lpstr>Calibri</vt:lpstr>
      <vt:lpstr>Calibri Light</vt:lpstr>
      <vt:lpstr>Cambria</vt:lpstr>
      <vt:lpstr>Droid Serif</vt:lpstr>
      <vt:lpstr>FrutigerLTStd-Bold</vt:lpstr>
      <vt:lpstr>FrutigerLTStd-Roman</vt:lpstr>
      <vt:lpstr>Harding</vt:lpstr>
      <vt:lpstr>Montserrat</vt:lpstr>
      <vt:lpstr>Noto Serif</vt:lpstr>
      <vt:lpstr>Roboto</vt:lpstr>
      <vt:lpstr>Roboto Condensed</vt:lpstr>
      <vt:lpstr>Source Sans Pro</vt:lpstr>
      <vt:lpstr>Times New Roman</vt:lpstr>
      <vt:lpstr>Wingdings</vt:lpstr>
      <vt:lpstr>Office Theme</vt:lpstr>
      <vt:lpstr>Pandemic Preparedness:  Scholarly Communications and Countermeasures</vt:lpstr>
      <vt:lpstr>Pandemic preparedness and importance of science literacy</vt:lpstr>
      <vt:lpstr>PowerPoint Presentation</vt:lpstr>
      <vt:lpstr>PowerPoint Presentation</vt:lpstr>
      <vt:lpstr>New Coronavirus Detected In Patients At Malaysian Hospital; The Source May Be Dogs</vt:lpstr>
      <vt:lpstr>Ethical responsibilities of science as it deals with this grave global threat.</vt:lpstr>
      <vt:lpstr>A dialogue space for “The role of science and science funders in the time of the COVID-19 crisis”</vt:lpstr>
      <vt:lpstr>May 14,2021</vt:lpstr>
      <vt:lpstr>PowerPoint Presentation</vt:lpstr>
      <vt:lpstr>Global problems need social science</vt:lpstr>
      <vt:lpstr>Science with and for Society: Inclusive Society and Sustainable Development</vt:lpstr>
      <vt:lpstr>PowerPoint Presentation</vt:lpstr>
      <vt:lpstr>The effect of an herbal syrup formulation in patients with COVID-19: Results of a randomized triple-blinded placebo-controlled clinical trial</vt:lpstr>
      <vt:lpstr>PowerPoint Presentation</vt:lpstr>
      <vt:lpstr>PowerPoint Presentation</vt:lpstr>
      <vt:lpstr>Good practice in science, think global but act local</vt:lpstr>
      <vt:lpstr>Five principles for scientists on social media</vt:lpstr>
      <vt:lpstr>‘Pregnant’ male rat study kindles bioethical debate in China</vt:lpstr>
      <vt:lpstr>PowerPoint Presentation</vt:lpstr>
      <vt:lpstr>PowerPoint Presentation</vt:lpstr>
      <vt:lpstr>PowerPoint Presentation</vt:lpstr>
      <vt:lpstr>PowerPoint Presentation</vt:lpstr>
      <vt:lpstr>PowerPoint Presentation</vt:lpstr>
      <vt:lpstr>Lessons from a pandemic: international science cooperation must continue beyond COVID-19</vt:lpstr>
      <vt:lpstr>Science misconduct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Dr. Zabta</cp:lastModifiedBy>
  <cp:revision>255</cp:revision>
  <dcterms:created xsi:type="dcterms:W3CDTF">2015-10-19T10:41:30Z</dcterms:created>
  <dcterms:modified xsi:type="dcterms:W3CDTF">2021-07-19T06:29:00Z</dcterms:modified>
</cp:coreProperties>
</file>