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71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5" roundtripDataSignature="AMtx7mjDDLC0o2EeBlom36G/oVs0TS+N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 horzBarState="maximized">
    <p:restoredLeft sz="10566"/>
    <p:restoredTop sz="95369"/>
  </p:normalViewPr>
  <p:slideViewPr>
    <p:cSldViewPr snapToGrid="0">
      <p:cViewPr>
        <p:scale>
          <a:sx n="150" d="100"/>
          <a:sy n="150" d="100"/>
        </p:scale>
        <p:origin x="440" y="1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5" Type="http://customschemas.google.com/relationships/presentationmetadata" Target="metadata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9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3090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4" name="Google Shape;154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6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2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7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body" idx="1"/>
          </p:nvPr>
        </p:nvSpPr>
        <p:spPr>
          <a:xfrm rot="5400000">
            <a:off x="2874764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7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7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8"/>
          <p:cNvSpPr txBox="1">
            <a:spLocks noGrp="1"/>
          </p:cNvSpPr>
          <p:nvPr>
            <p:ph type="title"/>
          </p:nvPr>
        </p:nvSpPr>
        <p:spPr>
          <a:xfrm rot="5400000">
            <a:off x="5463778" y="1371601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8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9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8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8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8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8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4318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/>
            </a:lvl1pPr>
            <a:lvl2pPr marL="914400" lvl="1" indent="-4064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/>
            </a:lvl2pPr>
            <a:lvl3pPr marL="1371600" lvl="2" indent="-3810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3pPr>
            <a:lvl4pPr marL="1828800" lvl="3" indent="-355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/>
            </a:lvl4pPr>
            <a:lvl5pPr marL="2286000" lvl="4" indent="-355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/>
            </a:lvl5pPr>
            <a:lvl6pPr marL="2743200" lvl="5" indent="-355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6pPr>
            <a:lvl7pPr marL="3200400" lvl="6" indent="-355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7pPr>
            <a:lvl8pPr marL="3657600" lvl="7" indent="-355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8pPr>
            <a:lvl9pPr marL="4114800" lvl="8" indent="-35560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sldNum" idx="12"/>
          </p:nvPr>
        </p:nvSpPr>
        <p:spPr>
          <a:xfrm>
            <a:off x="8556792" y="4749851"/>
            <a:ext cx="548699" cy="393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1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2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3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body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body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4" name="Google Shape;54;p23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3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4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4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5"/>
          <p:cNvSpPr txBox="1"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body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5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6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 txBox="1">
            <a:spLocks noGrp="1"/>
          </p:cNvSpPr>
          <p:nvPr>
            <p:ph type="subTitle" idx="1"/>
          </p:nvPr>
        </p:nvSpPr>
        <p:spPr>
          <a:xfrm>
            <a:off x="228600" y="1524886"/>
            <a:ext cx="5334000" cy="2114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00"/>
              <a:buNone/>
            </a:pPr>
            <a:r>
              <a:rPr lang="en-US" sz="2200" b="1" dirty="0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Publishing Innovation: </a:t>
            </a:r>
            <a:endParaRPr lang="en-US" sz="2200" b="1" dirty="0" smtClean="0">
              <a:solidFill>
                <a:srgbClr val="0000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00"/>
              <a:buNone/>
            </a:pPr>
            <a:r>
              <a:rPr lang="en-US" sz="2200" b="1" dirty="0" smtClean="0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How </a:t>
            </a:r>
            <a:r>
              <a:rPr lang="en-US" sz="2200" b="1" dirty="0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Do International Publishers Use </a:t>
            </a:r>
            <a:r>
              <a:rPr lang="en-US" sz="2200" b="1" dirty="0" smtClean="0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New Marketing Tools for </a:t>
            </a:r>
            <a:r>
              <a:rPr lang="en-US" sz="2200" b="1" dirty="0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Journal </a:t>
            </a:r>
            <a:endParaRPr lang="en-US" sz="2200" b="1" dirty="0" smtClean="0">
              <a:solidFill>
                <a:srgbClr val="0000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200"/>
              <a:buNone/>
            </a:pPr>
            <a:r>
              <a:rPr lang="en-US" sz="2200" b="1" dirty="0" smtClean="0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Development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200"/>
              <a:buNone/>
            </a:pPr>
            <a:endParaRPr sz="2200" b="1" dirty="0">
              <a:solidFill>
                <a:srgbClr val="BFBFB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500"/>
              <a:buNone/>
            </a:pPr>
            <a:endParaRPr sz="2500" b="1" dirty="0">
              <a:solidFill>
                <a:srgbClr val="BFBFB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4" name="Google Shape;94;p1"/>
          <p:cNvSpPr txBox="1"/>
          <p:nvPr/>
        </p:nvSpPr>
        <p:spPr>
          <a:xfrm>
            <a:off x="198474" y="3619500"/>
            <a:ext cx="4724400" cy="285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Charley MIAO</a:t>
            </a:r>
            <a:endParaRPr sz="2000" b="1" i="0" u="none" strike="noStrike" cap="none">
              <a:solidFill>
                <a:srgbClr val="BFBFB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5" name="Google Shape;95;p1"/>
          <p:cNvSpPr txBox="1"/>
          <p:nvPr/>
        </p:nvSpPr>
        <p:spPr>
          <a:xfrm>
            <a:off x="198474" y="4000500"/>
            <a:ext cx="4724400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ACSE &amp; </a:t>
            </a:r>
            <a:r>
              <a:rPr lang="en-US" sz="1500" b="0" i="0" u="none" strike="noStrike" cap="none" dirty="0" err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TrendMD</a:t>
            </a:r>
            <a:endParaRPr sz="1500" b="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3000" y="742950"/>
            <a:ext cx="3370977" cy="3757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13977" y="832381"/>
            <a:ext cx="3443228" cy="368141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6" name="Google Shape;166;p11"/>
          <p:cNvCxnSpPr/>
          <p:nvPr/>
        </p:nvCxnSpPr>
        <p:spPr>
          <a:xfrm rot="10800000" flipH="1">
            <a:off x="4000500" y="2385483"/>
            <a:ext cx="723900" cy="12954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</p:cxnSp>
      <p:pic>
        <p:nvPicPr>
          <p:cNvPr id="167" name="Google Shape;167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4805" y="768350"/>
            <a:ext cx="7772400" cy="3852334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1"/>
          <p:cNvSpPr txBox="1"/>
          <p:nvPr/>
        </p:nvSpPr>
        <p:spPr>
          <a:xfrm>
            <a:off x="254277" y="285750"/>
            <a:ext cx="8519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</a:rPr>
              <a:t>Case Study 3: </a:t>
            </a:r>
            <a:r>
              <a:rPr lang="en-US" sz="2000" b="1" i="1" dirty="0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</a:rPr>
              <a:t>Cancer Biology &amp; Medicine</a:t>
            </a:r>
            <a:endParaRPr i="1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hlink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hlink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hlink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hlink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hlink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hlink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0000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3" name="直线箭头连接符 2"/>
          <p:cNvCxnSpPr/>
          <p:nvPr/>
        </p:nvCxnSpPr>
        <p:spPr>
          <a:xfrm>
            <a:off x="4817533" y="2463800"/>
            <a:ext cx="635000" cy="397933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线箭头连接符 10"/>
          <p:cNvCxnSpPr/>
          <p:nvPr/>
        </p:nvCxnSpPr>
        <p:spPr>
          <a:xfrm>
            <a:off x="4817533" y="3149600"/>
            <a:ext cx="622300" cy="41380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5325" y="742950"/>
            <a:ext cx="6902896" cy="375762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2"/>
          <p:cNvSpPr txBox="1"/>
          <p:nvPr/>
        </p:nvSpPr>
        <p:spPr>
          <a:xfrm>
            <a:off x="254277" y="285750"/>
            <a:ext cx="8519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-31750" algn="l" rt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500"/>
              <a:buChar char="•"/>
            </a:pPr>
            <a:r>
              <a:rPr lang="en-US" sz="2000" b="1" dirty="0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</a:rPr>
              <a:t>Case Study 4: </a:t>
            </a:r>
            <a:r>
              <a:rPr lang="en-US" sz="2000" b="1" i="1" dirty="0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</a:rPr>
              <a:t>Clean Energy</a:t>
            </a:r>
            <a:endParaRPr sz="2000" b="1" i="1" dirty="0">
              <a:solidFill>
                <a:schemeClr val="hlink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hlink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hlink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hlink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hlink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hlink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hlink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hlink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0000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13" name="肘形连接符 12"/>
          <p:cNvCxnSpPr/>
          <p:nvPr/>
        </p:nvCxnSpPr>
        <p:spPr>
          <a:xfrm rot="16200000" flipH="1">
            <a:off x="1938865" y="2031998"/>
            <a:ext cx="1430870" cy="1295405"/>
          </a:xfrm>
          <a:prstGeom prst="bentConnector3">
            <a:avLst>
              <a:gd name="adj1" fmla="val 99704"/>
            </a:avLst>
          </a:prstGeom>
          <a:ln w="3810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Google Shape;179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3475" y="735138"/>
            <a:ext cx="7651251" cy="382562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13"/>
          <p:cNvSpPr txBox="1"/>
          <p:nvPr/>
        </p:nvSpPr>
        <p:spPr>
          <a:xfrm>
            <a:off x="254277" y="285750"/>
            <a:ext cx="8519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</a:rPr>
              <a:t>CASE Study 5: Article-Level </a:t>
            </a:r>
            <a:r>
              <a:rPr lang="en-US" sz="2000" b="1" dirty="0" err="1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</a:rPr>
              <a:t>TrendMD</a:t>
            </a:r>
            <a:r>
              <a:rPr lang="en-US" sz="2000" b="1" dirty="0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</a:rPr>
              <a:t> Clicks and SCI Citations</a:t>
            </a:r>
            <a:endParaRPr sz="2000" b="1" dirty="0">
              <a:solidFill>
                <a:schemeClr val="hlink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hlink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hlink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hlink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hlink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hlink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hlink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hlink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0000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" name="Oval 6"/>
          <p:cNvSpPr>
            <a:spLocks noChangeArrowheads="1"/>
          </p:cNvSpPr>
          <p:nvPr/>
        </p:nvSpPr>
        <p:spPr bwMode="auto">
          <a:xfrm>
            <a:off x="3589867" y="735138"/>
            <a:ext cx="914400" cy="3825625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charset="0"/>
                <a:ea typeface="宋体" charset="-122"/>
                <a:sym typeface="Calibri" charset="0"/>
              </a:defRPr>
            </a:lvl9pPr>
          </a:lstStyle>
          <a:p>
            <a:pPr>
              <a:spcBef>
                <a:spcPct val="0"/>
              </a:spcBef>
              <a:buFont typeface="Arial" charset="0"/>
              <a:buNone/>
            </a:pPr>
            <a:endParaRPr kumimoji="0" lang="zh-CN" altLang="en-US" sz="18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4"/>
          <p:cNvSpPr txBox="1"/>
          <p:nvPr/>
        </p:nvSpPr>
        <p:spPr>
          <a:xfrm>
            <a:off x="575775" y="955825"/>
            <a:ext cx="8153400" cy="295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75" tIns="82275" rIns="82275" bIns="82275" anchor="t" anchorCtr="0">
            <a:spAutoFit/>
          </a:bodyPr>
          <a:lstStyle/>
          <a:p>
            <a:pPr marL="1143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mbria"/>
              <a:buChar char="-"/>
            </a:pPr>
            <a:r>
              <a:rPr lang="en-US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Change has been very rapid in the methods used to market journals</a:t>
            </a: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143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mbria"/>
              <a:buChar char="-"/>
            </a:pPr>
            <a:r>
              <a:rPr lang="en-US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There is no single perfect solution</a:t>
            </a: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143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mbria"/>
              <a:buChar char="-"/>
            </a:pPr>
            <a:r>
              <a:rPr lang="en-US" sz="200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Marketers need to rely on lots of different solutions in a single strategy</a:t>
            </a:r>
            <a:endParaRPr sz="200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114300" marR="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mbria"/>
              <a:buChar char="-"/>
            </a:pPr>
            <a:r>
              <a:rPr lang="en-US" sz="20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It is extremely important that marketers accurately measure the results of their efforts</a:t>
            </a:r>
            <a:endParaRPr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6" name="Google Shape;186;p14"/>
          <p:cNvSpPr txBox="1"/>
          <p:nvPr/>
        </p:nvSpPr>
        <p:spPr>
          <a:xfrm>
            <a:off x="254267" y="285750"/>
            <a:ext cx="6553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Summary</a:t>
            </a:r>
            <a:endParaRPr sz="2000" b="1" i="0" u="none" strike="noStrike" cap="none">
              <a:solidFill>
                <a:srgbClr val="BFBFB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5"/>
          <p:cNvSpPr txBox="1">
            <a:spLocks noGrp="1"/>
          </p:cNvSpPr>
          <p:nvPr>
            <p:ph type="title"/>
          </p:nvPr>
        </p:nvSpPr>
        <p:spPr>
          <a:xfrm>
            <a:off x="1364330" y="971550"/>
            <a:ext cx="61722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Thank you! </a:t>
            </a:r>
            <a:endParaRPr/>
          </a:p>
        </p:txBody>
      </p:sp>
      <p:sp>
        <p:nvSpPr>
          <p:cNvPr id="192" name="Google Shape;192;p15"/>
          <p:cNvSpPr txBox="1">
            <a:spLocks noGrp="1"/>
          </p:cNvSpPr>
          <p:nvPr>
            <p:ph type="sldNum" idx="12"/>
          </p:nvPr>
        </p:nvSpPr>
        <p:spPr>
          <a:xfrm>
            <a:off x="7560593" y="4749851"/>
            <a:ext cx="411525" cy="39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193" name="Google Shape;193;p15"/>
          <p:cNvSpPr txBox="1"/>
          <p:nvPr/>
        </p:nvSpPr>
        <p:spPr>
          <a:xfrm>
            <a:off x="3962400" y="2360313"/>
            <a:ext cx="3428700" cy="149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Charley MIAO</a:t>
            </a:r>
            <a:endParaRPr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The ACSE </a:t>
            </a:r>
            <a:r>
              <a:rPr lang="en-US" sz="1800" b="1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&amp; </a:t>
            </a:r>
            <a:r>
              <a:rPr lang="en-US" sz="1800" b="1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TrendMD</a:t>
            </a:r>
            <a:endParaRPr sz="1800" b="1" dirty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charley.miao@trendmd.com</a:t>
            </a:r>
            <a:endParaRPr sz="1800" dirty="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+86 152 1015 5154</a:t>
            </a:r>
            <a:endParaRPr sz="1350" dirty="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94" name="Google Shape;19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62200" y="2266950"/>
            <a:ext cx="1369784" cy="16852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/>
        </p:nvSpPr>
        <p:spPr>
          <a:xfrm>
            <a:off x="254267" y="285750"/>
            <a:ext cx="6553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What Makes a Journal Successful?</a:t>
            </a:r>
            <a:endParaRPr sz="2000" b="1" i="0" u="none" strike="noStrike" cap="none">
              <a:solidFill>
                <a:srgbClr val="BFBFB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266700" y="1057275"/>
            <a:ext cx="8610600" cy="30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mbria"/>
              <a:buChar char="-"/>
            </a:pPr>
            <a:r>
              <a:rPr lang="en-US" sz="200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Strategic journal </a:t>
            </a:r>
            <a:r>
              <a:rPr lang="en-US" sz="200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development</a:t>
            </a:r>
          </a:p>
          <a:p>
            <a:pPr marL="3429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ingdings" charset="2"/>
              <a:buChar char="ü"/>
            </a:pPr>
            <a:r>
              <a:rPr lang="en-US" sz="200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good </a:t>
            </a:r>
            <a:r>
              <a:rPr lang="en-US" sz="200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content </a:t>
            </a:r>
            <a:r>
              <a:rPr lang="en-US" sz="200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acquisition</a:t>
            </a:r>
            <a:endParaRPr lang="en-US" altLang="zh-CN" sz="2000" i="0" u="none" strike="noStrike" cap="none" dirty="0" smtClean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ingdings" charset="2"/>
              <a:buChar char="ü"/>
            </a:pPr>
            <a:r>
              <a:rPr lang="en-US" sz="200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brand management </a:t>
            </a:r>
          </a:p>
          <a:p>
            <a:pPr marL="3429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Wingdings" charset="2"/>
              <a:buChar char="ü"/>
            </a:pPr>
            <a:r>
              <a:rPr lang="en-US" sz="200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financial projection</a:t>
            </a:r>
            <a:endParaRPr sz="2000" dirty="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200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mbria"/>
              <a:buChar char="-"/>
            </a:pPr>
            <a:r>
              <a:rPr lang="en-US" sz="200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Quality control, peer review and use of journal </a:t>
            </a:r>
            <a:r>
              <a:rPr lang="en-US" sz="2000" i="0" u="none" strike="noStrike" cap="none" dirty="0" smtClean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metrics</a:t>
            </a:r>
          </a:p>
          <a:p>
            <a:pPr marL="3429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mbria"/>
              <a:buChar char="-"/>
            </a:pPr>
            <a:endParaRPr lang="en-US" sz="20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indent="-381000">
              <a:buClr>
                <a:schemeClr val="dk1"/>
              </a:buClr>
              <a:buSzPts val="2000"/>
              <a:buFont typeface="Cambria"/>
              <a:buChar char="-"/>
            </a:pPr>
            <a:r>
              <a:rPr lang="en-US" altLang="zh-CN" sz="2000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Wide </a:t>
            </a:r>
            <a:r>
              <a:rPr lang="en-US" altLang="zh-CN" sz="2000" dirty="0" smtClean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visibility</a:t>
            </a:r>
            <a:endParaRPr sz="2000" dirty="0">
              <a:latin typeface="Cambria"/>
              <a:ea typeface="Cambria"/>
              <a:cs typeface="Cambria"/>
              <a:sym typeface="Cambria"/>
            </a:endParaRPr>
          </a:p>
          <a:p>
            <a:pPr marL="3429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2000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marR="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mbria"/>
              <a:buChar char="-"/>
            </a:pPr>
            <a:r>
              <a:rPr lang="en-US" sz="2000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Customer feedback/satisfaction</a:t>
            </a:r>
            <a:endParaRPr sz="2000" dirty="0">
              <a:latin typeface="Cambria"/>
              <a:ea typeface="Cambria"/>
              <a:cs typeface="Cambria"/>
              <a:sym typeface="Cambria"/>
            </a:endParaRPr>
          </a:p>
          <a:p>
            <a:pPr marL="342900" marR="0" lvl="0" indent="-2540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sz="1400" b="0" i="0" u="none" strike="noStrike" cap="none" dirty="0">
              <a:solidFill>
                <a:srgbClr val="BFBFB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marR="0" lvl="0" indent="-2667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rgbClr val="BFBFB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3" descr="图片 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451" y="759375"/>
            <a:ext cx="6656201" cy="3624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3"/>
          <p:cNvSpPr txBox="1"/>
          <p:nvPr/>
        </p:nvSpPr>
        <p:spPr>
          <a:xfrm>
            <a:off x="254267" y="285750"/>
            <a:ext cx="6553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-US" sz="2000" b="1" dirty="0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</a:rPr>
              <a:t>What Does Marketing Mean for Journal Development</a:t>
            </a:r>
            <a:endParaRPr sz="2000" b="1" dirty="0">
              <a:solidFill>
                <a:srgbClr val="7030A0"/>
              </a:solidFill>
              <a:latin typeface="SimSun"/>
              <a:ea typeface="SimSun"/>
              <a:cs typeface="SimSun"/>
              <a:sym typeface="SimSun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0000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" name="三角形 3"/>
          <p:cNvSpPr/>
          <p:nvPr/>
        </p:nvSpPr>
        <p:spPr>
          <a:xfrm>
            <a:off x="2582334" y="1744133"/>
            <a:ext cx="220133" cy="169333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0000"/>
              </a:solidFill>
            </a:endParaRPr>
          </a:p>
        </p:txBody>
      </p:sp>
      <p:sp>
        <p:nvSpPr>
          <p:cNvPr id="7" name="三角形 6"/>
          <p:cNvSpPr/>
          <p:nvPr/>
        </p:nvSpPr>
        <p:spPr>
          <a:xfrm>
            <a:off x="6096001" y="1744133"/>
            <a:ext cx="220133" cy="169333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0000"/>
              </a:solidFill>
            </a:endParaRPr>
          </a:p>
        </p:txBody>
      </p:sp>
      <p:sp>
        <p:nvSpPr>
          <p:cNvPr id="8" name="三角形 7"/>
          <p:cNvSpPr/>
          <p:nvPr/>
        </p:nvSpPr>
        <p:spPr>
          <a:xfrm>
            <a:off x="2387601" y="4179908"/>
            <a:ext cx="220133" cy="169333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0000"/>
              </a:solidFill>
            </a:endParaRPr>
          </a:p>
        </p:txBody>
      </p:sp>
      <p:sp>
        <p:nvSpPr>
          <p:cNvPr id="9" name="三角形 8"/>
          <p:cNvSpPr/>
          <p:nvPr/>
        </p:nvSpPr>
        <p:spPr>
          <a:xfrm>
            <a:off x="5935134" y="4010575"/>
            <a:ext cx="220133" cy="169333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0000"/>
              </a:solidFill>
            </a:endParaRPr>
          </a:p>
        </p:txBody>
      </p:sp>
      <p:sp>
        <p:nvSpPr>
          <p:cNvPr id="10" name="三角形 9"/>
          <p:cNvSpPr/>
          <p:nvPr/>
        </p:nvSpPr>
        <p:spPr>
          <a:xfrm>
            <a:off x="6045200" y="2894796"/>
            <a:ext cx="220133" cy="169333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0000"/>
              </a:solidFill>
            </a:endParaRPr>
          </a:p>
        </p:txBody>
      </p:sp>
      <p:sp>
        <p:nvSpPr>
          <p:cNvPr id="11" name="三角形 10"/>
          <p:cNvSpPr/>
          <p:nvPr/>
        </p:nvSpPr>
        <p:spPr>
          <a:xfrm>
            <a:off x="2472267" y="3064129"/>
            <a:ext cx="220133" cy="169333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>
            <a:spLocks noGrp="1"/>
          </p:cNvSpPr>
          <p:nvPr>
            <p:ph type="sldNum" idx="4294967295"/>
          </p:nvPr>
        </p:nvSpPr>
        <p:spPr>
          <a:xfrm>
            <a:off x="6813947" y="4205288"/>
            <a:ext cx="308372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sz="7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4"/>
          <p:cNvSpPr txBox="1"/>
          <p:nvPr/>
        </p:nvSpPr>
        <p:spPr>
          <a:xfrm>
            <a:off x="1227535" y="2959894"/>
            <a:ext cx="184731" cy="542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Arial"/>
              <a:buNone/>
            </a:pPr>
            <a:endParaRPr sz="97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Arial"/>
              <a:buNone/>
            </a:pPr>
            <a:endParaRPr sz="97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75"/>
              <a:buFont typeface="Arial"/>
              <a:buNone/>
            </a:pPr>
            <a:endParaRPr sz="975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99867" cy="4775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3776133" y="2328333"/>
            <a:ext cx="1032934" cy="372535"/>
          </a:xfrm>
          <a:prstGeom prst="rect">
            <a:avLst/>
          </a:prstGeom>
          <a:solidFill>
            <a:schemeClr val="accent6">
              <a:lumMod val="75000"/>
              <a:alpha val="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n>
                <a:solidFill>
                  <a:srgbClr val="FFFF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8600"/>
            <a:ext cx="4707467" cy="2006599"/>
          </a:xfrm>
          <a:prstGeom prst="rect">
            <a:avLst/>
          </a:prstGeom>
        </p:spPr>
      </p:pic>
      <p:cxnSp>
        <p:nvCxnSpPr>
          <p:cNvPr id="10" name="曲线连接符 9"/>
          <p:cNvCxnSpPr>
            <a:stCxn id="4" idx="3"/>
            <a:endCxn id="6" idx="3"/>
          </p:cNvCxnSpPr>
          <p:nvPr/>
        </p:nvCxnSpPr>
        <p:spPr>
          <a:xfrm flipH="1">
            <a:off x="4707467" y="2514601"/>
            <a:ext cx="101600" cy="1257299"/>
          </a:xfrm>
          <a:prstGeom prst="curvedConnector3">
            <a:avLst>
              <a:gd name="adj1" fmla="val -225000"/>
            </a:avLst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775199"/>
          </a:xfrm>
          <a:prstGeom prst="rect">
            <a:avLst/>
          </a:prstGeom>
        </p:spPr>
      </p:pic>
      <p:cxnSp>
        <p:nvCxnSpPr>
          <p:cNvPr id="7" name="直线箭头连接符 6"/>
          <p:cNvCxnSpPr/>
          <p:nvPr/>
        </p:nvCxnSpPr>
        <p:spPr>
          <a:xfrm flipH="1" flipV="1">
            <a:off x="3945468" y="414867"/>
            <a:ext cx="702732" cy="842434"/>
          </a:xfrm>
          <a:prstGeom prst="straightConnector1">
            <a:avLst/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185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"/>
          <p:cNvSpPr txBox="1"/>
          <p:nvPr/>
        </p:nvSpPr>
        <p:spPr>
          <a:xfrm>
            <a:off x="5261550" y="1759775"/>
            <a:ext cx="6553200" cy="4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20" name="Google Shape;120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6200" y="742950"/>
            <a:ext cx="6329351" cy="3754799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5"/>
          <p:cNvSpPr txBox="1"/>
          <p:nvPr/>
        </p:nvSpPr>
        <p:spPr>
          <a:xfrm>
            <a:off x="254267" y="285750"/>
            <a:ext cx="6553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</a:rPr>
              <a:t>Enhance Academic </a:t>
            </a:r>
            <a:r>
              <a:rPr lang="en-US" sz="2000" b="1" dirty="0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</a:rPr>
              <a:t>Social Networks</a:t>
            </a:r>
            <a:endParaRPr sz="25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hlink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0000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6"/>
          <p:cNvSpPr txBox="1"/>
          <p:nvPr/>
        </p:nvSpPr>
        <p:spPr>
          <a:xfrm>
            <a:off x="266700" y="1314450"/>
            <a:ext cx="8610600" cy="302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127" name="Google Shape;12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704850"/>
            <a:ext cx="7086600" cy="373380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6"/>
          <p:cNvSpPr txBox="1"/>
          <p:nvPr/>
        </p:nvSpPr>
        <p:spPr>
          <a:xfrm>
            <a:off x="5562600" y="89550"/>
            <a:ext cx="3429000" cy="31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50" tIns="68550" rIns="68550" bIns="685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Van Noorden R. Online collaboration: Scientists and the social network. </a:t>
            </a:r>
            <a:r>
              <a:rPr lang="en-US" sz="825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Nature</a:t>
            </a:r>
            <a:r>
              <a:rPr lang="en-US" sz="825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August 14, 2014:126-129.</a:t>
            </a:r>
            <a:endParaRPr sz="825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Google Shape;129;p6"/>
          <p:cNvSpPr txBox="1"/>
          <p:nvPr/>
        </p:nvSpPr>
        <p:spPr>
          <a:xfrm>
            <a:off x="254267" y="285750"/>
            <a:ext cx="6553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</a:rPr>
              <a:t>&lt;5% of Researchers Use Twitter Regularly</a:t>
            </a:r>
            <a:endParaRPr sz="2000" b="1">
              <a:solidFill>
                <a:srgbClr val="BFBFB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hlink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chemeClr val="hlink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>
              <a:solidFill>
                <a:srgbClr val="0000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 i="0" u="none" strike="noStrike" cap="non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7" descr="Image 2019-06-03 at 12.27.01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1575" y="742941"/>
            <a:ext cx="7162800" cy="3684658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7"/>
          <p:cNvSpPr txBox="1"/>
          <p:nvPr/>
        </p:nvSpPr>
        <p:spPr>
          <a:xfrm>
            <a:off x="254267" y="285750"/>
            <a:ext cx="6553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</a:rPr>
              <a:t>A Poster on the Scholarly Kitchen</a:t>
            </a:r>
            <a:endParaRPr sz="20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hlink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hlink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hlink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0000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7811682" y="742941"/>
            <a:ext cx="1179917" cy="203412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200" b="1" dirty="0">
                <a:solidFill>
                  <a:srgbClr val="FF0000"/>
                </a:solidFill>
              </a:rPr>
              <a:t>More </a:t>
            </a:r>
            <a:r>
              <a:rPr lang="en-US" altLang="zh-CN" sz="1200" b="1">
                <a:solidFill>
                  <a:srgbClr val="FF0000"/>
                </a:solidFill>
              </a:rPr>
              <a:t>rigorous </a:t>
            </a:r>
            <a:r>
              <a:rPr lang="en-US" altLang="zh-CN" sz="1200" b="1" smtClean="0">
                <a:solidFill>
                  <a:srgbClr val="FF0000"/>
                </a:solidFill>
              </a:rPr>
              <a:t>trials report </a:t>
            </a:r>
            <a:r>
              <a:rPr lang="en-US" altLang="zh-CN" sz="1200" b="1" dirty="0">
                <a:solidFill>
                  <a:srgbClr val="FF0000"/>
                </a:solidFill>
              </a:rPr>
              <a:t>little, if any, effect between social media interventions and </a:t>
            </a:r>
            <a:r>
              <a:rPr lang="en-US" altLang="zh-CN" sz="1200" b="1" dirty="0" smtClean="0">
                <a:solidFill>
                  <a:srgbClr val="FF0000"/>
                </a:solidFill>
              </a:rPr>
              <a:t>readership!!!</a:t>
            </a:r>
            <a:endParaRPr kumimoji="1" lang="zh-CN" altLang="en-US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7641" y="666750"/>
            <a:ext cx="7643359" cy="3538538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9"/>
          <p:cNvSpPr/>
          <p:nvPr/>
        </p:nvSpPr>
        <p:spPr>
          <a:xfrm>
            <a:off x="357641" y="4205288"/>
            <a:ext cx="4724399" cy="423861"/>
          </a:xfrm>
          <a:prstGeom prst="rect">
            <a:avLst/>
          </a:prstGeom>
          <a:solidFill>
            <a:srgbClr val="92D050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5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Reprint issue: Rethinking China’s Rise, published in Sep 2010</a:t>
            </a:r>
            <a:endParaRPr sz="1350">
              <a:solidFill>
                <a:srgbClr val="7030A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Google Shape;151;p9"/>
          <p:cNvSpPr txBox="1"/>
          <p:nvPr/>
        </p:nvSpPr>
        <p:spPr>
          <a:xfrm>
            <a:off x="254277" y="285750"/>
            <a:ext cx="8519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</a:rPr>
              <a:t>Case Study 1: </a:t>
            </a:r>
            <a:r>
              <a:rPr lang="en-US" sz="2000" b="1" i="1" dirty="0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</a:rPr>
              <a:t>The Chinese Journal of International Politics</a:t>
            </a:r>
            <a:endParaRPr i="1" dirty="0">
              <a:solidFill>
                <a:schemeClr val="dk1"/>
              </a:solidFill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hlink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hlink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hlink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hlink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0000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4" name="肘形连接符 3"/>
          <p:cNvCxnSpPr/>
          <p:nvPr/>
        </p:nvCxnSpPr>
        <p:spPr>
          <a:xfrm rot="16200000" flipH="1">
            <a:off x="4322062" y="1824396"/>
            <a:ext cx="1407848" cy="802293"/>
          </a:xfrm>
          <a:prstGeom prst="bentConnector3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>
            <a:spLocks noGrp="1"/>
          </p:cNvSpPr>
          <p:nvPr>
            <p:ph type="sldNum" idx="4294967295"/>
          </p:nvPr>
        </p:nvSpPr>
        <p:spPr>
          <a:xfrm>
            <a:off x="6813947" y="4205288"/>
            <a:ext cx="308372" cy="295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7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sz="75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10"/>
          <p:cNvSpPr txBox="1"/>
          <p:nvPr/>
        </p:nvSpPr>
        <p:spPr>
          <a:xfrm>
            <a:off x="254277" y="285750"/>
            <a:ext cx="8519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</a:rPr>
              <a:t>Case Study 2: </a:t>
            </a:r>
            <a:r>
              <a:rPr lang="en-US" sz="2000" b="1" i="1" dirty="0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</a:rPr>
              <a:t>Journal of Molecular Cell Biology</a:t>
            </a:r>
            <a:endParaRPr sz="2000" b="1" i="1" dirty="0">
              <a:solidFill>
                <a:schemeClr val="hlink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hlink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hlink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hlink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hlink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chemeClr val="hlink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1" dirty="0">
              <a:solidFill>
                <a:srgbClr val="0000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5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278" y="742950"/>
            <a:ext cx="7154055" cy="4015317"/>
          </a:xfrm>
          <a:prstGeom prst="rect">
            <a:avLst/>
          </a:prstGeom>
        </p:spPr>
      </p:pic>
      <p:cxnSp>
        <p:nvCxnSpPr>
          <p:cNvPr id="7" name="直线箭头连接符 6"/>
          <p:cNvCxnSpPr/>
          <p:nvPr/>
        </p:nvCxnSpPr>
        <p:spPr>
          <a:xfrm flipH="1">
            <a:off x="1185333" y="1557867"/>
            <a:ext cx="1583267" cy="59266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线箭头连接符 10"/>
          <p:cNvCxnSpPr/>
          <p:nvPr/>
        </p:nvCxnSpPr>
        <p:spPr>
          <a:xfrm>
            <a:off x="5291667" y="2861733"/>
            <a:ext cx="685800" cy="1413934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978</TotalTime>
  <Words>230</Words>
  <Application>Microsoft Macintosh PowerPoint</Application>
  <PresentationFormat>全屏显示(16:9)</PresentationFormat>
  <Paragraphs>82</Paragraphs>
  <Slides>14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2" baseType="lpstr">
      <vt:lpstr>Calibri</vt:lpstr>
      <vt:lpstr>Cambria</vt:lpstr>
      <vt:lpstr>Open Sans</vt:lpstr>
      <vt:lpstr>SimSun</vt:lpstr>
      <vt:lpstr>Wingdings</vt:lpstr>
      <vt:lpstr>宋体</vt:lpstr>
      <vt:lpstr>Arial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Thank you! </vt:lpstr>
    </vt:vector>
  </TitlesOfParts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Muhammad Afzaal</dc:creator>
  <cp:lastModifiedBy>Microsoft Office 用户</cp:lastModifiedBy>
  <cp:revision>64</cp:revision>
  <dcterms:created xsi:type="dcterms:W3CDTF">2006-08-16T00:00:00Z</dcterms:created>
  <dcterms:modified xsi:type="dcterms:W3CDTF">2021-08-17T23:32:22Z</dcterms:modified>
</cp:coreProperties>
</file>