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57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248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E87A-C2D9-493B-B99F-A41D1A2BEF7C}" type="datetimeFigureOut">
              <a:rPr lang="" smtClean="0"/>
              <a:pPr/>
              <a:t>08/16/2021</a:t>
            </a:fld>
            <a:endParaRPr lang="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5E200-7A63-4A7C-BE0B-EE602D2E29CE}" type="slidenum">
              <a:rPr lang="" smtClean="0"/>
              <a:pPr/>
              <a:t>‹#›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349903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5E200-7A63-4A7C-BE0B-EE602D2E29CE}" type="slidenum">
              <a:rPr lang="" smtClean="0"/>
              <a:pPr/>
              <a:t>1</a:t>
            </a:fld>
            <a:endParaRPr lang=""/>
          </a:p>
        </p:txBody>
      </p:sp>
    </p:spTree>
    <p:extLst>
      <p:ext uri="{BB962C8B-B14F-4D97-AF65-F5344CB8AC3E}">
        <p14:creationId xmlns="" xmlns:p14="http://schemas.microsoft.com/office/powerpoint/2010/main" val="46209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886"/>
            <a:ext cx="5334000" cy="2114550"/>
          </a:xfrm>
        </p:spPr>
        <p:txBody>
          <a:bodyPr>
            <a:normAutofit/>
          </a:bodyPr>
          <a:lstStyle/>
          <a:p>
            <a:pPr fontAlgn="base"/>
            <a:r>
              <a:rPr lang="en-IN" sz="2400" b="1" dirty="0" smtClean="0">
                <a:solidFill>
                  <a:srgbClr val="0000FF"/>
                </a:solidFill>
              </a:rPr>
              <a:t>Preserving Research Quality: What needs to be changed in Technical Journals?</a:t>
            </a:r>
            <a:endParaRPr lang="en-IN" sz="2400" dirty="0" smtClean="0">
              <a:solidFill>
                <a:srgbClr val="0000FF"/>
              </a:solidFill>
            </a:endParaRPr>
          </a:p>
          <a:p>
            <a:pPr algn="l">
              <a:spcBef>
                <a:spcPts val="0"/>
              </a:spcBef>
            </a:pPr>
            <a:endParaRPr lang="en-US" sz="2500" b="1" dirty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474" y="3619500"/>
            <a:ext cx="4724400" cy="952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defRPr/>
            </a:pPr>
            <a:r>
              <a:rPr lang="en-IN" sz="2000" b="1" dirty="0" smtClean="0">
                <a:solidFill>
                  <a:srgbClr val="0000FF"/>
                </a:solidFill>
              </a:rPr>
              <a:t>Dr. B. </a:t>
            </a:r>
            <a:r>
              <a:rPr lang="en-IN" sz="2000" b="1" dirty="0" err="1" smtClean="0">
                <a:solidFill>
                  <a:srgbClr val="0000FF"/>
                </a:solidFill>
              </a:rPr>
              <a:t>Nageswara</a:t>
            </a:r>
            <a:r>
              <a:rPr lang="en-IN" sz="2000" b="1" dirty="0" smtClean="0">
                <a:solidFill>
                  <a:srgbClr val="0000FF"/>
                </a:solidFill>
              </a:rPr>
              <a:t> </a:t>
            </a:r>
            <a:r>
              <a:rPr lang="en-IN" sz="2000" b="1" dirty="0" err="1" smtClean="0">
                <a:solidFill>
                  <a:srgbClr val="0000FF"/>
                </a:solidFill>
              </a:rPr>
              <a:t>Rao</a:t>
            </a:r>
            <a:endParaRPr lang="en-IN" sz="20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IN" sz="1500" b="1" dirty="0" smtClean="0">
                <a:solidFill>
                  <a:srgbClr val="0070C0"/>
                </a:solidFill>
                <a:latin typeface="Cambria" pitchFamily="18" charset="0"/>
              </a:rPr>
              <a:t>Professor in Mechanical Engineering, </a:t>
            </a:r>
            <a:r>
              <a:rPr lang="en-IN" sz="1500" b="1" dirty="0" err="1" smtClean="0">
                <a:solidFill>
                  <a:srgbClr val="0070C0"/>
                </a:solidFill>
                <a:latin typeface="Cambria" pitchFamily="18" charset="0"/>
              </a:rPr>
              <a:t>Koneru</a:t>
            </a:r>
            <a:r>
              <a:rPr lang="en-IN" sz="1500" b="1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r>
              <a:rPr lang="en-IN" sz="1500" b="1" dirty="0" err="1" smtClean="0">
                <a:solidFill>
                  <a:srgbClr val="0070C0"/>
                </a:solidFill>
                <a:latin typeface="Cambria" pitchFamily="18" charset="0"/>
              </a:rPr>
              <a:t>Lakshmaiah</a:t>
            </a:r>
            <a:r>
              <a:rPr lang="en-IN" sz="1500" b="1" dirty="0" smtClean="0">
                <a:solidFill>
                  <a:srgbClr val="0070C0"/>
                </a:solidFill>
                <a:latin typeface="Cambria" pitchFamily="18" charset="0"/>
              </a:rPr>
              <a:t> Education Foundation, India</a:t>
            </a:r>
            <a:endParaRPr lang="en-IN" sz="1500" dirty="0" smtClean="0">
              <a:solidFill>
                <a:srgbClr val="0070C0"/>
              </a:solidFill>
              <a:latin typeface="Cambria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98474" y="4000500"/>
            <a:ext cx="4724400" cy="628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kumimoji="0" lang="en-US" sz="15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en-IN" sz="2800" b="1" dirty="0" smtClean="0">
                <a:solidFill>
                  <a:srgbClr val="FF0000"/>
                </a:solidFill>
                <a:latin typeface="Cambria" pitchFamily="18" charset="0"/>
              </a:rPr>
              <a:t>Academia should create research environment to improve the quality of research and stop the activities of predatory journals. </a:t>
            </a:r>
            <a:endParaRPr lang="en-IN" sz="2800" dirty="0" smtClean="0">
              <a:solidFill>
                <a:srgbClr val="FF0000"/>
              </a:solidFill>
              <a:latin typeface="Cambria" pitchFamily="18" charset="0"/>
            </a:endParaRPr>
          </a:p>
          <a:p>
            <a:pPr marL="342900" lvl="0" indent="-342900" algn="ctr">
              <a:lnSpc>
                <a:spcPct val="150000"/>
              </a:lnSpc>
            </a:pPr>
            <a:endParaRPr lang="en-US" sz="2800" dirty="0" smtClean="0">
              <a:solidFill>
                <a:srgbClr val="FF0000"/>
              </a:solidFill>
              <a:latin typeface="Cambria" pitchFamily="18" charset="0"/>
            </a:endParaRP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fontAlgn="base"/>
            <a:r>
              <a:rPr lang="en-IN" sz="2400" b="1" dirty="0" smtClean="0">
                <a:solidFill>
                  <a:srgbClr val="7030A0"/>
                </a:solidFill>
              </a:rPr>
              <a:t>Abstracting and indexing </a:t>
            </a:r>
            <a:r>
              <a:rPr lang="en-IN" sz="2400" b="1" dirty="0" smtClean="0">
                <a:solidFill>
                  <a:srgbClr val="0000FF"/>
                </a:solidFill>
              </a:rPr>
              <a:t>of the journal articles should be done in separate </a:t>
            </a:r>
            <a:r>
              <a:rPr lang="en-IN" sz="2400" b="1" dirty="0" smtClean="0">
                <a:solidFill>
                  <a:srgbClr val="C00000"/>
                </a:solidFill>
              </a:rPr>
              <a:t>Review Journals </a:t>
            </a:r>
            <a:r>
              <a:rPr lang="en-IN" sz="2400" b="1" dirty="0" smtClean="0">
                <a:solidFill>
                  <a:srgbClr val="0000FF"/>
                </a:solidFill>
              </a:rPr>
              <a:t>after re-evaluation by subject experts. </a:t>
            </a:r>
            <a:endParaRPr lang="en-IN" sz="2400" dirty="0" smtClean="0">
              <a:solidFill>
                <a:srgbClr val="0000FF"/>
              </a:solidFill>
            </a:endParaRPr>
          </a:p>
          <a:p>
            <a:pPr fontAlgn="base"/>
            <a:endParaRPr lang="en-IN" sz="2800" b="1" dirty="0" smtClean="0"/>
          </a:p>
          <a:p>
            <a:pPr algn="ctr" fontAlgn="base"/>
            <a:r>
              <a:rPr lang="en-IN" sz="2800" b="1" dirty="0" smtClean="0">
                <a:solidFill>
                  <a:srgbClr val="00B050"/>
                </a:solidFill>
              </a:rPr>
              <a:t>Citations on such articles will deserve appreciation.</a:t>
            </a:r>
            <a:r>
              <a:rPr lang="en-IN" sz="2800" b="1" dirty="0" smtClean="0"/>
              <a:t>  </a:t>
            </a:r>
            <a:endParaRPr lang="en-IN" sz="2800" dirty="0" smtClean="0"/>
          </a:p>
          <a:p>
            <a:r>
              <a:rPr lang="en-IN" sz="2800" b="1" dirty="0" smtClean="0"/>
              <a:t/>
            </a:r>
            <a:br>
              <a:rPr lang="en-IN" sz="2800" b="1" dirty="0" smtClean="0"/>
            </a:br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500048"/>
            <a:ext cx="8610600" cy="3843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 algn="just"/>
            <a:r>
              <a:rPr lang="en-IN" sz="2800" b="1" dirty="0" smtClean="0">
                <a:solidFill>
                  <a:srgbClr val="C00000"/>
                </a:solidFill>
              </a:rPr>
              <a:t>Review articles </a:t>
            </a:r>
            <a:r>
              <a:rPr lang="en-IN" sz="2800" b="1" dirty="0" smtClean="0"/>
              <a:t>should not be limited to compilation of research articles. </a:t>
            </a:r>
          </a:p>
          <a:p>
            <a:pPr marL="342900" indent="-342900"/>
            <a:endParaRPr lang="en-IN" sz="2800" b="1" dirty="0" smtClean="0"/>
          </a:p>
          <a:p>
            <a:pPr marL="342900" indent="-342900" algn="just"/>
            <a:r>
              <a:rPr lang="en-IN" sz="2800" b="1" dirty="0" smtClean="0"/>
              <a:t>They should </a:t>
            </a:r>
            <a:r>
              <a:rPr lang="en-IN" sz="2800" b="1" dirty="0" smtClean="0">
                <a:solidFill>
                  <a:srgbClr val="C00000"/>
                </a:solidFill>
              </a:rPr>
              <a:t>focus</a:t>
            </a:r>
            <a:r>
              <a:rPr lang="en-IN" sz="2800" b="1" dirty="0" smtClean="0"/>
              <a:t> on the importance of the research topic, comments and suggestions on published articles. </a:t>
            </a:r>
          </a:p>
          <a:p>
            <a:pPr marL="342900" indent="-342900"/>
            <a:endParaRPr lang="en-IN" sz="2800" b="1" dirty="0" smtClean="0"/>
          </a:p>
          <a:p>
            <a:pPr marL="342900" indent="-342900" algn="just"/>
            <a:r>
              <a:rPr lang="en-IN" sz="2800" b="1" dirty="0" smtClean="0"/>
              <a:t>They should </a:t>
            </a:r>
            <a:r>
              <a:rPr lang="en-IN" sz="2800" b="1" dirty="0" smtClean="0">
                <a:solidFill>
                  <a:srgbClr val="C00000"/>
                </a:solidFill>
              </a:rPr>
              <a:t>motivate</a:t>
            </a:r>
            <a:r>
              <a:rPr lang="en-IN" sz="2800" b="1" dirty="0" smtClean="0"/>
              <a:t> the researchers to initiate and contribute.</a:t>
            </a:r>
            <a:endParaRPr lang="en-IN" sz="2800" dirty="0" smtClean="0"/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1185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Journals should encourage the articles which comment on recent or old journal articles. </a:t>
            </a:r>
            <a:endParaRPr lang="en-IN" sz="2800" dirty="0" smtClean="0">
              <a:solidFill>
                <a:srgbClr val="0000FF"/>
              </a:solidFill>
            </a:endParaRP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</a:pPr>
            <a:r>
              <a:rPr lang="en-IN" sz="2800" b="1" dirty="0" smtClean="0">
                <a:latin typeface="Cambria" pitchFamily="18" charset="0"/>
              </a:rPr>
              <a:t>     Journals should provide valuable </a:t>
            </a:r>
            <a:r>
              <a:rPr lang="en-IN" sz="2800" b="1" dirty="0" smtClean="0">
                <a:solidFill>
                  <a:srgbClr val="C00000"/>
                </a:solidFill>
                <a:latin typeface="Cambria" pitchFamily="18" charset="0"/>
              </a:rPr>
              <a:t>comments/suggestions </a:t>
            </a:r>
          </a:p>
          <a:p>
            <a:pPr marL="342900" indent="-342900">
              <a:lnSpc>
                <a:spcPct val="150000"/>
              </a:lnSpc>
            </a:pPr>
            <a:r>
              <a:rPr lang="en-IN" sz="2800" b="1" dirty="0" smtClean="0">
                <a:latin typeface="Cambria" pitchFamily="18" charset="0"/>
              </a:rPr>
              <a:t>    to improve the </a:t>
            </a:r>
            <a:r>
              <a:rPr lang="en-IN" sz="2800" b="1" dirty="0" smtClean="0">
                <a:solidFill>
                  <a:srgbClr val="7030A0"/>
                </a:solidFill>
                <a:latin typeface="Cambria" pitchFamily="18" charset="0"/>
              </a:rPr>
              <a:t>clarity and quality </a:t>
            </a:r>
            <a:r>
              <a:rPr lang="en-IN" sz="2800" b="1" dirty="0" smtClean="0">
                <a:latin typeface="Cambria" pitchFamily="18" charset="0"/>
              </a:rPr>
              <a:t>of the research articles </a:t>
            </a:r>
            <a:r>
              <a:rPr lang="en-IN" sz="2800" b="1" dirty="0" smtClean="0">
                <a:solidFill>
                  <a:srgbClr val="F82248"/>
                </a:solidFill>
                <a:latin typeface="Cambria" pitchFamily="18" charset="0"/>
              </a:rPr>
              <a:t>prior to rejection</a:t>
            </a:r>
            <a:r>
              <a:rPr lang="en-IN" sz="2800" b="1" dirty="0" smtClean="0">
                <a:latin typeface="Cambria" pitchFamily="18" charset="0"/>
              </a:rPr>
              <a:t>.</a:t>
            </a:r>
            <a:endParaRPr lang="en-IN" sz="2800" dirty="0" smtClean="0">
              <a:latin typeface="Cambria" pitchFamily="18" charset="0"/>
            </a:endParaRPr>
          </a:p>
          <a:p>
            <a:pPr marL="342900" lvl="0" indent="-342900">
              <a:lnSpc>
                <a:spcPct val="150000"/>
              </a:lnSpc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marL="342900" lvl="0" indent="-342900"/>
            <a:endParaRPr lang="en-US" sz="28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642924"/>
            <a:ext cx="8610600" cy="3000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/>
            <a:r>
              <a:rPr lang="en-IN" sz="3600" b="1" dirty="0" smtClean="0">
                <a:solidFill>
                  <a:srgbClr val="0070C0"/>
                </a:solidFill>
                <a:latin typeface="Cambria" pitchFamily="18" charset="0"/>
              </a:rPr>
              <a:t>Questions &amp; Clarifications</a:t>
            </a:r>
          </a:p>
          <a:p>
            <a:pPr marL="342900" lvl="0" indent="-342900" algn="ctr"/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643056"/>
            <a:ext cx="4143404" cy="212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228600" y="928676"/>
            <a:ext cx="8701118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fontAlgn="base"/>
            <a:r>
              <a:rPr lang="en-IN" sz="2800" b="1" dirty="0" smtClean="0">
                <a:solidFill>
                  <a:srgbClr val="0000FF"/>
                </a:solidFill>
              </a:rPr>
              <a:t>Journals are spreading the knowledge among scientific community through their technical articles 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/>
            <a:endParaRPr lang="en-IN" sz="2000" dirty="0" smtClean="0"/>
          </a:p>
          <a:p>
            <a:pPr marL="342900" indent="-342900" algn="ctr"/>
            <a:endParaRPr lang="en-IN" sz="2000" dirty="0" smtClean="0"/>
          </a:p>
          <a:p>
            <a:pPr marL="342900" indent="-342900" algn="ctr"/>
            <a:endParaRPr lang="en-IN" sz="2000" dirty="0" smtClean="0"/>
          </a:p>
          <a:p>
            <a:pPr marL="342900" indent="-342900" algn="ctr"/>
            <a:endParaRPr lang="en-IN" sz="2000" dirty="0" smtClean="0"/>
          </a:p>
          <a:p>
            <a:pPr marL="342900" indent="-342900" algn="ctr"/>
            <a:r>
              <a:rPr lang="en-IN" sz="2800" b="1" dirty="0" smtClean="0">
                <a:solidFill>
                  <a:srgbClr val="C00000"/>
                </a:solidFill>
              </a:rPr>
              <a:t>How far they are true in the current situation?  </a:t>
            </a:r>
          </a:p>
          <a:p>
            <a:pPr marL="342900" lvl="0" indent="-342900"/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571486"/>
            <a:ext cx="8610600" cy="3771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The dilution of academic standards and poor quality publications has become </a:t>
            </a:r>
          </a:p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</a:t>
            </a:r>
            <a:r>
              <a:rPr lang="en-IN" sz="2800" b="1" dirty="0" smtClean="0">
                <a:solidFill>
                  <a:srgbClr val="FF0000"/>
                </a:solidFill>
              </a:rPr>
              <a:t>a global concern </a:t>
            </a:r>
            <a:r>
              <a:rPr lang="en-IN" sz="2800" b="1" dirty="0" smtClean="0">
                <a:solidFill>
                  <a:srgbClr val="C00000"/>
                </a:solidFill>
              </a:rPr>
              <a:t>due to compulsions on</a:t>
            </a:r>
            <a:r>
              <a:rPr lang="en-IN" sz="2800" b="1" dirty="0" smtClean="0">
                <a:solidFill>
                  <a:srgbClr val="0000FF"/>
                </a:solidFill>
              </a:rPr>
              <a:t> securing </a:t>
            </a:r>
          </a:p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</a:t>
            </a:r>
          </a:p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project funding, </a:t>
            </a:r>
          </a:p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career advancement, </a:t>
            </a:r>
          </a:p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promotions for teachers, </a:t>
            </a:r>
          </a:p>
          <a:p>
            <a:pPr marL="342900" indent="-342900"/>
            <a:r>
              <a:rPr lang="en-IN" sz="2800" b="1" dirty="0" smtClean="0">
                <a:solidFill>
                  <a:srgbClr val="0000FF"/>
                </a:solidFill>
              </a:rPr>
              <a:t>    mandatory publications for PhD students</a:t>
            </a:r>
            <a:r>
              <a:rPr lang="en-IN" sz="2800" b="1" dirty="0" smtClean="0"/>
              <a:t>. </a:t>
            </a:r>
            <a:endParaRPr lang="en-IN" sz="2800" dirty="0" smtClean="0"/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IN" sz="2800" b="1" dirty="0" smtClean="0">
                <a:solidFill>
                  <a:srgbClr val="7030A0"/>
                </a:solidFill>
              </a:rPr>
              <a:t>Many agencies have started predatory commercial open access, online or e-journals for biomedical sciences, engineering and management disciplines. Why?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642924"/>
            <a:ext cx="8610600" cy="3700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fontAlgn="base">
              <a:lnSpc>
                <a:spcPct val="150000"/>
              </a:lnSpc>
            </a:pPr>
            <a:r>
              <a:rPr lang="en-IN" sz="2800" b="1" dirty="0" smtClean="0">
                <a:solidFill>
                  <a:srgbClr val="0070C0"/>
                </a:solidFill>
                <a:latin typeface="Cambria" pitchFamily="18" charset="0"/>
              </a:rPr>
              <a:t>They publish any manuscript for costs, which has given a simple way to show improved performance.  </a:t>
            </a:r>
          </a:p>
          <a:p>
            <a:pPr algn="ctr" fontAlgn="base">
              <a:lnSpc>
                <a:spcPct val="150000"/>
              </a:lnSpc>
            </a:pPr>
            <a:r>
              <a:rPr lang="en-IN" sz="2800" b="1" dirty="0" smtClean="0">
                <a:solidFill>
                  <a:srgbClr val="F82248"/>
                </a:solidFill>
                <a:latin typeface="Cambria" pitchFamily="18" charset="0"/>
              </a:rPr>
              <a:t>Is this approach a healthy practice?</a:t>
            </a:r>
          </a:p>
          <a:p>
            <a:pPr marL="342900" lvl="0" indent="-342900" algn="ctr">
              <a:lnSpc>
                <a:spcPct val="150000"/>
              </a:lnSpc>
            </a:pPr>
            <a:endParaRPr lang="en-US" sz="2800" b="1" dirty="0" smtClean="0">
              <a:solidFill>
                <a:srgbClr val="0070C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571472" y="714362"/>
            <a:ext cx="8305828" cy="3629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/>
            <a:r>
              <a:rPr lang="en-IN" sz="2800" b="1" dirty="0" smtClean="0"/>
              <a:t>    </a:t>
            </a:r>
            <a:r>
              <a:rPr lang="en-IN" sz="2800" b="1" dirty="0" smtClean="0">
                <a:solidFill>
                  <a:srgbClr val="C00000"/>
                </a:solidFill>
              </a:rPr>
              <a:t>There is a need to focus on quality </a:t>
            </a:r>
            <a:r>
              <a:rPr lang="en-IN" sz="2800" b="1" dirty="0" smtClean="0"/>
              <a:t>through </a:t>
            </a:r>
          </a:p>
          <a:p>
            <a:pPr marL="342900" indent="-342900"/>
            <a:r>
              <a:rPr lang="en-IN" sz="2800" b="1" dirty="0" smtClean="0"/>
              <a:t>    selection of a </a:t>
            </a:r>
            <a:r>
              <a:rPr lang="en-IN" sz="2800" b="1" dirty="0" smtClean="0">
                <a:solidFill>
                  <a:srgbClr val="00B050"/>
                </a:solidFill>
              </a:rPr>
              <a:t>good research topic</a:t>
            </a:r>
            <a:r>
              <a:rPr lang="en-IN" sz="2800" b="1" dirty="0" smtClean="0"/>
              <a:t>, </a:t>
            </a:r>
          </a:p>
          <a:p>
            <a:pPr marL="342900" indent="-342900"/>
            <a:r>
              <a:rPr lang="en-IN" sz="2800" b="1" dirty="0" smtClean="0"/>
              <a:t>    conducting tests,  data collection, </a:t>
            </a:r>
          </a:p>
          <a:p>
            <a:pPr marL="342900" indent="-342900"/>
            <a:r>
              <a:rPr lang="en-IN" sz="2800" b="1" dirty="0" smtClean="0"/>
              <a:t>    model development and its validation, </a:t>
            </a:r>
          </a:p>
          <a:p>
            <a:pPr marL="342900" indent="-342900"/>
            <a:r>
              <a:rPr lang="en-IN" sz="2800" b="1" dirty="0" smtClean="0"/>
              <a:t>    article preparation, and </a:t>
            </a:r>
          </a:p>
          <a:p>
            <a:pPr marL="342900" indent="-342900"/>
            <a:r>
              <a:rPr lang="en-IN" sz="2800" b="1" dirty="0" smtClean="0"/>
              <a:t>    identification of a suitable journal for publication.</a:t>
            </a:r>
          </a:p>
          <a:p>
            <a:pPr marL="342900" indent="-342900"/>
            <a:r>
              <a:rPr lang="en-IN" sz="2800" b="1" dirty="0" smtClean="0"/>
              <a:t>    </a:t>
            </a:r>
            <a:r>
              <a:rPr lang="en-IN" sz="2800" b="1" dirty="0" smtClean="0">
                <a:solidFill>
                  <a:srgbClr val="F82248"/>
                </a:solidFill>
              </a:rPr>
              <a:t>    What need to be done?</a:t>
            </a:r>
            <a:r>
              <a:rPr lang="en-IN" sz="2800" b="1" dirty="0" smtClean="0"/>
              <a:t> 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1185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/>
            <a:r>
              <a:rPr lang="en-IN" sz="2800" b="1" dirty="0" smtClean="0">
                <a:solidFill>
                  <a:srgbClr val="C00000"/>
                </a:solidFill>
              </a:rPr>
              <a:t>Researchers should have collaboration with industries to identify the problem areas. </a:t>
            </a:r>
          </a:p>
          <a:p>
            <a:pPr marL="342900" indent="-342900" algn="ctr"/>
            <a:endParaRPr lang="en-IN" sz="2800" b="1" dirty="0" smtClean="0"/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1328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/>
            <a:r>
              <a:rPr lang="en-IN" sz="2800" b="1" dirty="0" smtClean="0">
                <a:solidFill>
                  <a:srgbClr val="7030A0"/>
                </a:solidFill>
              </a:rPr>
              <a:t>There is a possibility to improve the quality in research by collaborating with excellent researchers. </a:t>
            </a:r>
            <a:endParaRPr lang="en-IN" sz="2800" dirty="0" smtClean="0">
              <a:solidFill>
                <a:srgbClr val="7030A0"/>
              </a:solidFill>
            </a:endParaRP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266700" y="1314450"/>
            <a:ext cx="8610600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en-IN" sz="2800" b="1" dirty="0" smtClean="0">
                <a:solidFill>
                  <a:srgbClr val="002060"/>
                </a:solidFill>
                <a:latin typeface="Cambria" pitchFamily="18" charset="0"/>
              </a:rPr>
              <a:t>Good publications are possible through good research, which will happen with a systematic investigation, innovation, and hard work. </a:t>
            </a:r>
          </a:p>
          <a:p>
            <a:pPr marL="342900" lvl="0" indent="-342900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 marL="342900" lvl="0" indent="-342900"/>
            <a:endParaRPr lang="en-US" sz="2500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322</Words>
  <Application>Microsoft Office PowerPoint</Application>
  <PresentationFormat>On-screen Show (16:9)</PresentationFormat>
  <Paragraphs>48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DR BNRAO</cp:lastModifiedBy>
  <cp:revision>33</cp:revision>
  <dcterms:created xsi:type="dcterms:W3CDTF">2006-08-16T00:00:00Z</dcterms:created>
  <dcterms:modified xsi:type="dcterms:W3CDTF">2021-08-15T23:45:29Z</dcterms:modified>
</cp:coreProperties>
</file>