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0" r:id="rId4"/>
    <p:sldId id="259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1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000"/>
    <a:srgbClr val="008000"/>
    <a:srgbClr val="666633"/>
    <a:srgbClr val="BDFF5B"/>
    <a:srgbClr val="003300"/>
    <a:srgbClr val="808000"/>
    <a:srgbClr val="CC9900"/>
    <a:srgbClr val="669900"/>
    <a:srgbClr val="008080"/>
    <a:srgbClr val="719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FE87A-C2D9-493B-B99F-A41D1A2BEF7C}" type="datetimeFigureOut">
              <a:rPr lang="" smtClean="0"/>
              <a:pPr/>
              <a:t>02/19/2025</a:t>
            </a:fld>
            <a:endParaRPr lang="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5E200-7A63-4A7C-BE0B-EE602D2E29CE}" type="slidenum">
              <a:rPr lang="" smtClean="0"/>
              <a:pPr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49903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5E200-7A63-4A7C-BE0B-EE602D2E29CE}" type="slidenum">
              <a:rPr lang="" smtClean="0"/>
              <a:pPr/>
              <a:t>1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6209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5E200-7A63-4A7C-BE0B-EE602D2E29CE}" type="slidenum">
              <a:rPr lang="" smtClean="0"/>
              <a:pPr/>
              <a:t>13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43957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degruyter-my.sharepoint.com/:b:/g/personal/magdalena_cal_sciendo_com/ESR5pS3jCDNAtHGB5wqPOJ4BR_IfX3M_2M4gusECHfV6YA?e=FPQsj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gruyter.sharepoint.com/:b:/s/Collaterals-sources/EZBi9CEnzEhApCeIVNenEDEBZFm15Xhe3g0kE3CF_5O2RA?e=U0Zk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14450"/>
            <a:ext cx="3888432" cy="97155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009900"/>
                </a:solidFill>
                <a:latin typeface="Cambria" pitchFamily="18" charset="0"/>
              </a:rPr>
              <a:t>Path to Academic Excellence and Global Reach</a:t>
            </a:r>
            <a:endParaRPr lang="en-US" sz="2500" b="1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625038" y="2895228"/>
            <a:ext cx="4724400" cy="285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Alexandru Barbu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25038" y="3282340"/>
            <a:ext cx="472440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1500" dirty="0">
                <a:latin typeface="Cambria" pitchFamily="18" charset="0"/>
              </a:rPr>
              <a:t>Sales &amp; Business Development Manage</a:t>
            </a:r>
            <a:r>
              <a:rPr lang="pl-PL" sz="1500" dirty="0">
                <a:latin typeface="Cambria" pitchFamily="18" charset="0"/>
              </a:rPr>
              <a:t>r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A219AB-0D35-1E8F-B757-075F2E539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14392"/>
            <a:ext cx="2755673" cy="83909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A650EDE-D64D-C214-6582-63B57E015727}"/>
              </a:ext>
            </a:extLst>
          </p:cNvPr>
          <p:cNvSpPr txBox="1">
            <a:spLocks/>
          </p:cNvSpPr>
          <p:nvPr/>
        </p:nvSpPr>
        <p:spPr>
          <a:xfrm>
            <a:off x="1625038" y="3639148"/>
            <a:ext cx="4724400" cy="285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Iga Serafin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52FA371-08F5-22B7-361A-AEE3FC180CFD}"/>
              </a:ext>
            </a:extLst>
          </p:cNvPr>
          <p:cNvSpPr txBox="1">
            <a:spLocks/>
          </p:cNvSpPr>
          <p:nvPr/>
        </p:nvSpPr>
        <p:spPr>
          <a:xfrm>
            <a:off x="1619789" y="4039011"/>
            <a:ext cx="472440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1500" dirty="0">
                <a:latin typeface="Cambria" pitchFamily="18" charset="0"/>
              </a:rPr>
              <a:t>Abstracting &amp; Indexing Manager</a:t>
            </a: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6E702CD-BF34-19CE-4E21-981E5FB06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38" y="2251502"/>
            <a:ext cx="1102075" cy="110512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B529BF6-8057-A9C9-935B-80219040B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98" y="3504456"/>
            <a:ext cx="1115891" cy="110512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Folia </a:t>
            </a:r>
            <a:r>
              <a:rPr lang="en-US" sz="2000" b="1" dirty="0" err="1">
                <a:solidFill>
                  <a:srgbClr val="009900"/>
                </a:solidFill>
                <a:latin typeface="Cambria" pitchFamily="18" charset="0"/>
              </a:rPr>
              <a:t>Horticulturae</a:t>
            </a:r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 – Case Study</a:t>
            </a:r>
            <a:r>
              <a:rPr lang="pl-PL" sz="2000" b="1" dirty="0">
                <a:solidFill>
                  <a:srgbClr val="009900"/>
                </a:solidFill>
                <a:latin typeface="Cambria" pitchFamily="18" charset="0"/>
              </a:rPr>
              <a:t> </a:t>
            </a:r>
          </a:p>
          <a:p>
            <a:pPr marL="342900" lvl="0" indent="-342900"/>
            <a:r>
              <a:rPr lang="en-US" b="1" dirty="0">
                <a:solidFill>
                  <a:srgbClr val="008000"/>
                </a:solidFill>
                <a:latin typeface="Cambria" pitchFamily="18" charset="0"/>
              </a:rPr>
              <a:t>Partnering with Sciendo since 2012</a:t>
            </a:r>
            <a:endParaRPr lang="pl-PL" b="1" dirty="0">
              <a:solidFill>
                <a:srgbClr val="008000"/>
              </a:solidFill>
              <a:latin typeface="Cambria" pitchFamily="18" charset="0"/>
            </a:endParaRPr>
          </a:p>
          <a:p>
            <a:pPr marL="342900" lvl="0" indent="-342900"/>
            <a:endParaRPr lang="en-US" sz="2500" b="1" dirty="0">
              <a:latin typeface="Cambria" pitchFamily="18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887226" y="1560884"/>
            <a:ext cx="5595420" cy="491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Indexed in Scopus (2016) and Clarivate (2017)</a:t>
            </a:r>
          </a:p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Expanded indexing coverage from 7 services (2012) to 41 (2023)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7699E2D-5885-7005-0B55-D5607F00C6E5}"/>
              </a:ext>
            </a:extLst>
          </p:cNvPr>
          <p:cNvSpPr/>
          <p:nvPr/>
        </p:nvSpPr>
        <p:spPr>
          <a:xfrm>
            <a:off x="887226" y="1180282"/>
            <a:ext cx="4330912" cy="328360"/>
          </a:xfrm>
          <a:prstGeom prst="rect">
            <a:avLst/>
          </a:prstGeom>
          <a:solidFill>
            <a:srgbClr val="BDF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6BFD561-8DC3-2CFC-9F6E-6C80851BFE94}"/>
              </a:ext>
            </a:extLst>
          </p:cNvPr>
          <p:cNvSpPr txBox="1">
            <a:spLocks/>
          </p:cNvSpPr>
          <p:nvPr/>
        </p:nvSpPr>
        <p:spPr>
          <a:xfrm>
            <a:off x="1043608" y="1203598"/>
            <a:ext cx="4030513" cy="305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/>
            <a:r>
              <a:rPr lang="en-US" sz="2000" b="1" dirty="0">
                <a:solidFill>
                  <a:srgbClr val="008000"/>
                </a:solidFill>
                <a:latin typeface="Cambria" pitchFamily="18" charset="0"/>
              </a:rPr>
              <a:t>Recognition and Indexing Milestones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00771E9-8E37-C726-8188-92982183A861}"/>
              </a:ext>
            </a:extLst>
          </p:cNvPr>
          <p:cNvSpPr/>
          <p:nvPr/>
        </p:nvSpPr>
        <p:spPr>
          <a:xfrm>
            <a:off x="901556" y="2237526"/>
            <a:ext cx="4330912" cy="328360"/>
          </a:xfrm>
          <a:prstGeom prst="rect">
            <a:avLst/>
          </a:prstGeom>
          <a:solidFill>
            <a:srgbClr val="BDF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53D859E-5A73-DCAC-0FB6-4FB98CC3D182}"/>
              </a:ext>
            </a:extLst>
          </p:cNvPr>
          <p:cNvSpPr txBox="1">
            <a:spLocks/>
          </p:cNvSpPr>
          <p:nvPr/>
        </p:nvSpPr>
        <p:spPr>
          <a:xfrm>
            <a:off x="1057938" y="2260842"/>
            <a:ext cx="4030513" cy="305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/>
            <a:r>
              <a:rPr lang="en-US" sz="2000" b="1" dirty="0">
                <a:solidFill>
                  <a:srgbClr val="008000"/>
                </a:solidFill>
                <a:latin typeface="Cambria" pitchFamily="18" charset="0"/>
              </a:rPr>
              <a:t>Impact Metrics Progression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EEEE9A-3004-BA3B-6907-E80EEEC63500}"/>
              </a:ext>
            </a:extLst>
          </p:cNvPr>
          <p:cNvSpPr txBox="1">
            <a:spLocks/>
          </p:cNvSpPr>
          <p:nvPr/>
        </p:nvSpPr>
        <p:spPr>
          <a:xfrm>
            <a:off x="830765" y="2653174"/>
            <a:ext cx="4504769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Achieved first Impact Factor in 2020 at 1.873</a:t>
            </a:r>
          </a:p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Current Impact Factor: 2.2</a:t>
            </a:r>
          </a:p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Received first </a:t>
            </a:r>
            <a:r>
              <a:rPr lang="en-US" sz="1400" dirty="0" err="1">
                <a:latin typeface="Cambria" pitchFamily="18" charset="0"/>
              </a:rPr>
              <a:t>CiteScore</a:t>
            </a:r>
            <a:r>
              <a:rPr lang="en-US" sz="1400" dirty="0">
                <a:latin typeface="Cambria" pitchFamily="18" charset="0"/>
              </a:rPr>
              <a:t> in 2016 at 0.0 (2016)</a:t>
            </a:r>
          </a:p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Current </a:t>
            </a:r>
            <a:r>
              <a:rPr lang="en-US" sz="1400" dirty="0" err="1">
                <a:latin typeface="Cambria" pitchFamily="18" charset="0"/>
              </a:rPr>
              <a:t>CiteScore</a:t>
            </a:r>
            <a:r>
              <a:rPr lang="en-US" sz="1400" dirty="0">
                <a:latin typeface="Cambria" pitchFamily="18" charset="0"/>
              </a:rPr>
              <a:t>: 3.4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65403C2-BA60-4C95-3310-66B968DD86F0}"/>
              </a:ext>
            </a:extLst>
          </p:cNvPr>
          <p:cNvSpPr/>
          <p:nvPr/>
        </p:nvSpPr>
        <p:spPr>
          <a:xfrm>
            <a:off x="870849" y="3615440"/>
            <a:ext cx="4330912" cy="328360"/>
          </a:xfrm>
          <a:prstGeom prst="rect">
            <a:avLst/>
          </a:prstGeom>
          <a:solidFill>
            <a:srgbClr val="BDF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47ADC3B-1A4F-90C9-79C1-EE19920182E7}"/>
              </a:ext>
            </a:extLst>
          </p:cNvPr>
          <p:cNvSpPr txBox="1">
            <a:spLocks/>
          </p:cNvSpPr>
          <p:nvPr/>
        </p:nvSpPr>
        <p:spPr>
          <a:xfrm>
            <a:off x="1027231" y="3638756"/>
            <a:ext cx="4030513" cy="305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/>
            <a:r>
              <a:rPr lang="en-US" sz="2000" b="1" dirty="0">
                <a:solidFill>
                  <a:srgbClr val="008000"/>
                </a:solidFill>
                <a:latin typeface="Cambria" pitchFamily="18" charset="0"/>
              </a:rPr>
              <a:t>Recognition and Indexing Milestones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2921257-8FE6-2E55-ED2F-AB9D1EA1D73B}"/>
              </a:ext>
            </a:extLst>
          </p:cNvPr>
          <p:cNvSpPr txBox="1">
            <a:spLocks/>
          </p:cNvSpPr>
          <p:nvPr/>
        </p:nvSpPr>
        <p:spPr>
          <a:xfrm>
            <a:off x="901556" y="4073466"/>
            <a:ext cx="6190724" cy="328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Annual Web of Science citations increased from 2 in 2012 to 424 in 2023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B15416C8-693A-7175-946D-78DED51825D3}"/>
              </a:ext>
            </a:extLst>
          </p:cNvPr>
          <p:cNvGrpSpPr/>
          <p:nvPr/>
        </p:nvGrpSpPr>
        <p:grpSpPr>
          <a:xfrm>
            <a:off x="383894" y="1151146"/>
            <a:ext cx="421475" cy="2803512"/>
            <a:chOff x="314099" y="3582836"/>
            <a:chExt cx="319604" cy="2261717"/>
          </a:xfrm>
        </p:grpSpPr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17C9A9B0-9A90-80C7-A749-227AB8C82B7E}"/>
                </a:ext>
              </a:extLst>
            </p:cNvPr>
            <p:cNvGrpSpPr/>
            <p:nvPr/>
          </p:nvGrpSpPr>
          <p:grpSpPr>
            <a:xfrm>
              <a:off x="336840" y="3582836"/>
              <a:ext cx="296863" cy="296863"/>
              <a:chOff x="336840" y="3582836"/>
              <a:chExt cx="296863" cy="296863"/>
            </a:xfrm>
          </p:grpSpPr>
          <p:sp>
            <p:nvSpPr>
              <p:cNvPr id="33" name="Prostokąt 32">
                <a:extLst>
                  <a:ext uri="{FF2B5EF4-FFF2-40B4-BE49-F238E27FC236}">
                    <a16:creationId xmlns:a16="http://schemas.microsoft.com/office/drawing/2014/main" id="{711BD47D-F79C-8F26-08DF-B7C24479B7DC}"/>
                  </a:ext>
                </a:extLst>
              </p:cNvPr>
              <p:cNvSpPr/>
              <p:nvPr/>
            </p:nvSpPr>
            <p:spPr>
              <a:xfrm>
                <a:off x="336840" y="3582836"/>
                <a:ext cx="296863" cy="296863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pl-PL" dirty="0">
                  <a:solidFill>
                    <a:srgbClr val="252525"/>
                  </a:solidFill>
                </a:endParaRPr>
              </a:p>
            </p:txBody>
          </p:sp>
          <p:pic>
            <p:nvPicPr>
              <p:cNvPr id="34" name="Grafika 33">
                <a:extLst>
                  <a:ext uri="{FF2B5EF4-FFF2-40B4-BE49-F238E27FC236}">
                    <a16:creationId xmlns:a16="http://schemas.microsoft.com/office/drawing/2014/main" id="{F2A02FB5-8196-54EB-08F6-24AABB4D2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01578" y="3652629"/>
                <a:ext cx="167385" cy="167385"/>
              </a:xfrm>
              <a:prstGeom prst="rect">
                <a:avLst/>
              </a:prstGeom>
            </p:spPr>
          </p:pic>
        </p:grpSp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7394C3B5-1863-F59D-9E69-49445A66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2373" y="4238506"/>
              <a:ext cx="167385" cy="167385"/>
            </a:xfrm>
            <a:prstGeom prst="rect">
              <a:avLst/>
            </a:prstGeom>
          </p:spPr>
        </p:pic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213AE0E5-6403-C55A-8D2B-7C206682B03B}"/>
                </a:ext>
              </a:extLst>
            </p:cNvPr>
            <p:cNvGrpSpPr/>
            <p:nvPr/>
          </p:nvGrpSpPr>
          <p:grpSpPr>
            <a:xfrm>
              <a:off x="336838" y="4443288"/>
              <a:ext cx="296863" cy="296863"/>
              <a:chOff x="336838" y="4443288"/>
              <a:chExt cx="296863" cy="296863"/>
            </a:xfrm>
          </p:grpSpPr>
          <p:sp>
            <p:nvSpPr>
              <p:cNvPr id="31" name="Prostokąt 30">
                <a:extLst>
                  <a:ext uri="{FF2B5EF4-FFF2-40B4-BE49-F238E27FC236}">
                    <a16:creationId xmlns:a16="http://schemas.microsoft.com/office/drawing/2014/main" id="{821C2254-6E68-B076-6002-721E087FF7B3}"/>
                  </a:ext>
                </a:extLst>
              </p:cNvPr>
              <p:cNvSpPr/>
              <p:nvPr/>
            </p:nvSpPr>
            <p:spPr>
              <a:xfrm>
                <a:off x="336838" y="4443288"/>
                <a:ext cx="296863" cy="296863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pl-PL" dirty="0">
                  <a:solidFill>
                    <a:srgbClr val="252525"/>
                  </a:solidFill>
                </a:endParaRPr>
              </a:p>
            </p:txBody>
          </p:sp>
          <p:pic>
            <p:nvPicPr>
              <p:cNvPr id="32" name="Grafika 31">
                <a:extLst>
                  <a:ext uri="{FF2B5EF4-FFF2-40B4-BE49-F238E27FC236}">
                    <a16:creationId xmlns:a16="http://schemas.microsoft.com/office/drawing/2014/main" id="{8CFF255B-BC0F-3A29-6BFE-07F2A69DC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03365" y="4512743"/>
                <a:ext cx="167385" cy="167385"/>
              </a:xfrm>
              <a:prstGeom prst="rect">
                <a:avLst/>
              </a:prstGeom>
            </p:spPr>
          </p:pic>
        </p:grpSp>
        <p:grpSp>
          <p:nvGrpSpPr>
            <p:cNvPr id="28" name="Grupa 27">
              <a:extLst>
                <a:ext uri="{FF2B5EF4-FFF2-40B4-BE49-F238E27FC236}">
                  <a16:creationId xmlns:a16="http://schemas.microsoft.com/office/drawing/2014/main" id="{A2CB3D74-BB55-4A44-E1DA-EF3D4D7833C4}"/>
                </a:ext>
              </a:extLst>
            </p:cNvPr>
            <p:cNvGrpSpPr/>
            <p:nvPr/>
          </p:nvGrpSpPr>
          <p:grpSpPr>
            <a:xfrm>
              <a:off x="314099" y="5003287"/>
              <a:ext cx="296863" cy="841266"/>
              <a:chOff x="314099" y="5003287"/>
              <a:chExt cx="296863" cy="841266"/>
            </a:xfrm>
          </p:grpSpPr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id="{C26CCE77-B47C-92AC-3733-12A5C627BD0D}"/>
                  </a:ext>
                </a:extLst>
              </p:cNvPr>
              <p:cNvSpPr/>
              <p:nvPr/>
            </p:nvSpPr>
            <p:spPr>
              <a:xfrm>
                <a:off x="314099" y="5547690"/>
                <a:ext cx="296863" cy="296863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/>
                <a:endParaRPr lang="pl-PL" dirty="0">
                  <a:solidFill>
                    <a:srgbClr val="252525"/>
                  </a:solidFill>
                </a:endParaRPr>
              </a:p>
            </p:txBody>
          </p:sp>
          <p:pic>
            <p:nvPicPr>
              <p:cNvPr id="30" name="Grafika 29">
                <a:extLst>
                  <a:ext uri="{FF2B5EF4-FFF2-40B4-BE49-F238E27FC236}">
                    <a16:creationId xmlns:a16="http://schemas.microsoft.com/office/drawing/2014/main" id="{07470462-1FF7-4EFA-F13A-CD698479F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01578" y="5003287"/>
                <a:ext cx="167385" cy="167385"/>
              </a:xfrm>
              <a:prstGeom prst="rect">
                <a:avLst/>
              </a:prstGeom>
            </p:spPr>
          </p:pic>
        </p:grpSp>
      </p:grpSp>
      <p:pic>
        <p:nvPicPr>
          <p:cNvPr id="35" name="Grafika 34">
            <a:extLst>
              <a:ext uri="{FF2B5EF4-FFF2-40B4-BE49-F238E27FC236}">
                <a16:creationId xmlns:a16="http://schemas.microsoft.com/office/drawing/2014/main" id="{071EB5E5-8709-60B5-6C14-10EFA5189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011" y="3666928"/>
            <a:ext cx="220737" cy="207482"/>
          </a:xfrm>
          <a:prstGeom prst="rect">
            <a:avLst/>
          </a:prstGeom>
        </p:spPr>
      </p:pic>
      <p:sp>
        <p:nvSpPr>
          <p:cNvPr id="36" name="Prostokąt 35">
            <a:extLst>
              <a:ext uri="{FF2B5EF4-FFF2-40B4-BE49-F238E27FC236}">
                <a16:creationId xmlns:a16="http://schemas.microsoft.com/office/drawing/2014/main" id="{DDBAE707-5C93-7D5A-5CB8-25BA133D8C34}"/>
              </a:ext>
            </a:extLst>
          </p:cNvPr>
          <p:cNvSpPr/>
          <p:nvPr/>
        </p:nvSpPr>
        <p:spPr>
          <a:xfrm>
            <a:off x="6300192" y="207521"/>
            <a:ext cx="2597619" cy="32836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2D31E67D-195F-1314-9497-E91B8A711233}"/>
              </a:ext>
            </a:extLst>
          </p:cNvPr>
          <p:cNvSpPr txBox="1">
            <a:spLocks/>
          </p:cNvSpPr>
          <p:nvPr/>
        </p:nvSpPr>
        <p:spPr>
          <a:xfrm>
            <a:off x="6516214" y="230837"/>
            <a:ext cx="2237579" cy="305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/>
            <a:r>
              <a:rPr lang="pl-PL" sz="2000" b="1" dirty="0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</a:t>
            </a:r>
            <a:r>
              <a:rPr lang="pl-PL" sz="2000" b="1" dirty="0" err="1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Study</a:t>
            </a:r>
            <a:r>
              <a:rPr lang="pl-PL" sz="2000" b="1" dirty="0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pl-PL" sz="2000" b="1" dirty="0" err="1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</a:t>
            </a:r>
            <a:r>
              <a:rPr lang="pl-PL" sz="2000" b="1" dirty="0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836DDB2-62A6-1ADD-9631-FF6B3887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465" y="764320"/>
            <a:ext cx="2316700" cy="31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161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9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New In Our Offer</a:t>
            </a:r>
            <a:endParaRPr lang="en-US" sz="2500" b="1" dirty="0"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189680"/>
            <a:ext cx="985089" cy="29995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6896" y="1647627"/>
            <a:ext cx="9137104" cy="730303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788059" y="1747089"/>
            <a:ext cx="7885148" cy="47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At Paradigm, we are </a:t>
            </a:r>
            <a:r>
              <a:rPr lang="pl-PL" sz="1600" dirty="0" err="1">
                <a:solidFill>
                  <a:schemeClr val="bg1"/>
                </a:solidFill>
                <a:latin typeface="Cambria" pitchFamily="18" charset="0"/>
              </a:rPr>
              <a:t>honoured</a:t>
            </a:r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 to collaborate with some of the </a:t>
            </a:r>
            <a:r>
              <a:rPr lang="en-US" sz="1600" b="1" dirty="0">
                <a:solidFill>
                  <a:schemeClr val="bg1"/>
                </a:solidFill>
                <a:latin typeface="Cambria" pitchFamily="18" charset="0"/>
              </a:rPr>
              <a:t>most prestigious university presses</a:t>
            </a:r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, delivering their eBook collections to a global audience</a:t>
            </a:r>
            <a:endParaRPr lang="en-U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430646" y="2527424"/>
            <a:ext cx="8101172" cy="1659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1300" dirty="0">
                <a:latin typeface="Cambria" pitchFamily="18" charset="0"/>
              </a:rPr>
              <a:t>This comprehensive portfolio encompasses over </a:t>
            </a:r>
            <a:r>
              <a:rPr lang="en-US" sz="1300" b="1" dirty="0">
                <a:latin typeface="Cambria" pitchFamily="18" charset="0"/>
              </a:rPr>
              <a:t>100,000 titles from 49 distinguished partners</a:t>
            </a:r>
            <a:r>
              <a:rPr lang="en-US" sz="1300" dirty="0">
                <a:latin typeface="Cambria" pitchFamily="18" charset="0"/>
              </a:rPr>
              <a:t>, including:</a:t>
            </a:r>
          </a:p>
          <a:p>
            <a:pPr lvl="0"/>
            <a:r>
              <a:rPr lang="en-US" sz="1300" b="1" dirty="0">
                <a:latin typeface="Cambria" pitchFamily="18" charset="0"/>
              </a:rPr>
              <a:t>Cornell University Press | Harvard University Press | University of California Press | Yale University Press</a:t>
            </a:r>
            <a:endParaRPr lang="pl-PL" sz="1300" b="1" dirty="0">
              <a:latin typeface="Cambria" pitchFamily="18" charset="0"/>
            </a:endParaRPr>
          </a:p>
          <a:p>
            <a:pPr lvl="0"/>
            <a:endParaRPr lang="en-US" sz="1300" b="1" dirty="0">
              <a:latin typeface="Cambria" pitchFamily="18" charset="0"/>
            </a:endParaRPr>
          </a:p>
          <a:p>
            <a:pPr lvl="0"/>
            <a:r>
              <a:rPr lang="en-US" sz="1300" dirty="0">
                <a:latin typeface="Cambria" pitchFamily="18" charset="0"/>
              </a:rPr>
              <a:t>We invite libraries worldwide to join the UPL program, gaining access to this unparalleled academic resource.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Comprehensive Metadata</a:t>
            </a:r>
            <a:r>
              <a:rPr lang="en-US" sz="1300" dirty="0">
                <a:latin typeface="Cambria" pitchFamily="18" charset="0"/>
              </a:rPr>
              <a:t>: MARC Records and DOIs supplied for all eBooks to simplify </a:t>
            </a:r>
            <a:r>
              <a:rPr lang="pl-PL" sz="1300" dirty="0" err="1">
                <a:latin typeface="Cambria" pitchFamily="18" charset="0"/>
              </a:rPr>
              <a:t>cataloguing</a:t>
            </a:r>
            <a:endParaRPr lang="pl-PL" sz="1300" dirty="0">
              <a:latin typeface="Cambria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DRM-Free Access</a:t>
            </a:r>
            <a:r>
              <a:rPr lang="en-US" sz="1300" dirty="0">
                <a:latin typeface="Cambria" pitchFamily="18" charset="0"/>
              </a:rPr>
              <a:t>: Users can download, print, and save content for their personal use without restrictions</a:t>
            </a:r>
            <a:endParaRPr lang="pl-PL" sz="1300" dirty="0">
              <a:latin typeface="Cambria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Ownership Model</a:t>
            </a:r>
            <a:r>
              <a:rPr lang="en-US" sz="1300" dirty="0">
                <a:latin typeface="Cambria" pitchFamily="18" charset="0"/>
              </a:rPr>
              <a:t>: Libraries purchase and own the content, eliminating recurring access fees.</a:t>
            </a:r>
          </a:p>
        </p:txBody>
      </p:sp>
      <p:pic>
        <p:nvPicPr>
          <p:cNvPr id="9" name="Obraz 8" descr="Obraz zawierający Czcionka, Grafika, projekt graficzny, logo">
            <a:extLst>
              <a:ext uri="{FF2B5EF4-FFF2-40B4-BE49-F238E27FC236}">
                <a16:creationId xmlns:a16="http://schemas.microsoft.com/office/drawing/2014/main" id="{D131793A-2053-047D-1144-F954BA27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" y="4291916"/>
            <a:ext cx="879425" cy="170081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6EF74E5A-26D2-1BBD-F72F-96F67E70CF68}"/>
              </a:ext>
            </a:extLst>
          </p:cNvPr>
          <p:cNvGrpSpPr/>
          <p:nvPr/>
        </p:nvGrpSpPr>
        <p:grpSpPr>
          <a:xfrm>
            <a:off x="337443" y="836126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88A6A01-E028-A1BB-439F-972DDA49C00E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462F711F-1C91-31E9-5440-B59C59A8B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pic>
        <p:nvPicPr>
          <p:cNvPr id="18" name="Obraz 17" descr="Obraz zawierający Czcionka, Grafika, projekt graficzny, logo">
            <a:extLst>
              <a:ext uri="{FF2B5EF4-FFF2-40B4-BE49-F238E27FC236}">
                <a16:creationId xmlns:a16="http://schemas.microsoft.com/office/drawing/2014/main" id="{EA93EB13-CC29-6DDC-D552-B4E0FE0E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040" y="123478"/>
            <a:ext cx="879425" cy="17008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F5CED67-67D9-DF8C-17A2-102752CD90CA}"/>
              </a:ext>
            </a:extLst>
          </p:cNvPr>
          <p:cNvSpPr/>
          <p:nvPr/>
        </p:nvSpPr>
        <p:spPr>
          <a:xfrm>
            <a:off x="1316273" y="902860"/>
            <a:ext cx="5328592" cy="513441"/>
          </a:xfrm>
          <a:prstGeom prst="rect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2F84F8B-3D4A-9B9E-8F52-6B7AB9B9D7A1}"/>
              </a:ext>
            </a:extLst>
          </p:cNvPr>
          <p:cNvSpPr txBox="1">
            <a:spLocks/>
          </p:cNvSpPr>
          <p:nvPr/>
        </p:nvSpPr>
        <p:spPr>
          <a:xfrm>
            <a:off x="2368419" y="933963"/>
            <a:ext cx="3096344" cy="51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University Press Library</a:t>
            </a:r>
          </a:p>
        </p:txBody>
      </p:sp>
    </p:spTree>
    <p:extLst>
      <p:ext uri="{BB962C8B-B14F-4D97-AF65-F5344CB8AC3E}">
        <p14:creationId xmlns:p14="http://schemas.microsoft.com/office/powerpoint/2010/main" val="537157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New In Our Offer</a:t>
            </a:r>
            <a:endParaRPr lang="en-US" sz="2500" b="1" dirty="0"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189680"/>
            <a:ext cx="985089" cy="29995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6896" y="1647627"/>
            <a:ext cx="9137104" cy="730303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1026739" y="1728324"/>
            <a:ext cx="7146930" cy="541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/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In addition to the UPL program, Sciendo is proud to offer access to a dedicated </a:t>
            </a:r>
            <a:r>
              <a:rPr lang="en-US" sz="1600" b="1" dirty="0">
                <a:solidFill>
                  <a:schemeClr val="bg1"/>
                </a:solidFill>
                <a:latin typeface="Cambria" pitchFamily="18" charset="0"/>
              </a:rPr>
              <a:t>collection of professional eBooks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433333" y="2454132"/>
            <a:ext cx="8101172" cy="1659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1300" dirty="0">
                <a:latin typeface="Cambria" pitchFamily="18" charset="0"/>
              </a:rPr>
              <a:t>Our mission is to revolutionize </a:t>
            </a:r>
            <a:r>
              <a:rPr lang="pl-PL" sz="1300" dirty="0" err="1">
                <a:latin typeface="Cambria" pitchFamily="18" charset="0"/>
              </a:rPr>
              <a:t>how</a:t>
            </a:r>
            <a:r>
              <a:rPr lang="en-US" sz="1300" dirty="0">
                <a:latin typeface="Cambria" pitchFamily="18" charset="0"/>
              </a:rPr>
              <a:t> academic libraries access and deliver </a:t>
            </a:r>
            <a:r>
              <a:rPr lang="en-US" sz="1300" b="1" dirty="0">
                <a:latin typeface="Cambria" pitchFamily="18" charset="0"/>
              </a:rPr>
              <a:t>professional knowledge</a:t>
            </a:r>
            <a:r>
              <a:rPr lang="en-US" sz="1300" dirty="0">
                <a:latin typeface="Cambria" pitchFamily="18" charset="0"/>
              </a:rPr>
              <a:t>, empowering educators and learners to stay at the forefront of their fields.</a:t>
            </a:r>
            <a:endParaRPr lang="pl-PL" sz="1300" dirty="0">
              <a:latin typeface="Cambria" pitchFamily="18" charset="0"/>
            </a:endParaRPr>
          </a:p>
          <a:p>
            <a:pPr lvl="0"/>
            <a:endParaRPr lang="en-US" sz="1300" dirty="0">
              <a:latin typeface="Cambria" pitchFamily="18" charset="0"/>
            </a:endParaRPr>
          </a:p>
          <a:p>
            <a:pPr lvl="0"/>
            <a:r>
              <a:rPr lang="en-US" sz="1300" dirty="0">
                <a:latin typeface="Cambria" pitchFamily="18" charset="0"/>
              </a:rPr>
              <a:t>The collection highlights some of the most in-demand disciplines, offering resources in </a:t>
            </a:r>
            <a:r>
              <a:rPr lang="en-US" sz="1300" b="1" dirty="0">
                <a:latin typeface="Cambria" pitchFamily="18" charset="0"/>
              </a:rPr>
              <a:t>rapidly evolving fields</a:t>
            </a:r>
            <a:r>
              <a:rPr lang="en-US" sz="1300" dirty="0">
                <a:latin typeface="Cambria" pitchFamily="18" charset="0"/>
              </a:rPr>
              <a:t>. These materials bridge the gap between theoretical foundations and practical applications, equipping students with hands-on knowledge to address real-world challenges in their future careers.</a:t>
            </a:r>
            <a:endParaRPr lang="pl-PL" sz="1300" dirty="0">
              <a:latin typeface="Cambria" pitchFamily="18" charset="0"/>
            </a:endParaRPr>
          </a:p>
          <a:p>
            <a:pPr lvl="0"/>
            <a:endParaRPr lang="en-US" sz="1300" dirty="0">
              <a:latin typeface="Cambria" pitchFamily="18" charset="0"/>
            </a:endParaRPr>
          </a:p>
          <a:p>
            <a:pPr lvl="0"/>
            <a:r>
              <a:rPr lang="en-US" sz="1300" dirty="0">
                <a:latin typeface="Cambria" pitchFamily="18" charset="0"/>
              </a:rPr>
              <a:t>Our partners include leading publishers such as </a:t>
            </a:r>
            <a:r>
              <a:rPr lang="en-US" sz="1300" b="1" dirty="0" err="1">
                <a:latin typeface="Cambria" pitchFamily="18" charset="0"/>
              </a:rPr>
              <a:t>Packt</a:t>
            </a:r>
            <a:r>
              <a:rPr lang="en-US" sz="1300" b="1" dirty="0">
                <a:latin typeface="Cambria" pitchFamily="18" charset="0"/>
              </a:rPr>
              <a:t> </a:t>
            </a:r>
            <a:r>
              <a:rPr lang="en-US" sz="1300" dirty="0">
                <a:latin typeface="Cambria" pitchFamily="18" charset="0"/>
              </a:rPr>
              <a:t>and </a:t>
            </a:r>
            <a:r>
              <a:rPr lang="en-US" sz="1300" b="1" dirty="0">
                <a:latin typeface="Cambria" pitchFamily="18" charset="0"/>
              </a:rPr>
              <a:t>IT Governance</a:t>
            </a:r>
            <a:r>
              <a:rPr lang="en-US" sz="1300" dirty="0">
                <a:latin typeface="Cambria" pitchFamily="18" charset="0"/>
              </a:rPr>
              <a:t>, among many others.</a:t>
            </a:r>
          </a:p>
        </p:txBody>
      </p:sp>
      <p:pic>
        <p:nvPicPr>
          <p:cNvPr id="9" name="Obraz 8" descr="Obraz zawierający Czcionka, Grafika, projekt graficzny, logo">
            <a:extLst>
              <a:ext uri="{FF2B5EF4-FFF2-40B4-BE49-F238E27FC236}">
                <a16:creationId xmlns:a16="http://schemas.microsoft.com/office/drawing/2014/main" id="{D131793A-2053-047D-1144-F954BA27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" y="4291916"/>
            <a:ext cx="879425" cy="170081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6EF74E5A-26D2-1BBD-F72F-96F67E70CF68}"/>
              </a:ext>
            </a:extLst>
          </p:cNvPr>
          <p:cNvGrpSpPr/>
          <p:nvPr/>
        </p:nvGrpSpPr>
        <p:grpSpPr>
          <a:xfrm>
            <a:off x="337443" y="836126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88A6A01-E028-A1BB-439F-972DDA49C00E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462F711F-1C91-31E9-5440-B59C59A8B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pic>
        <p:nvPicPr>
          <p:cNvPr id="18" name="Obraz 17" descr="Obraz zawierający Czcionka, Grafika, projekt graficzny, logo">
            <a:extLst>
              <a:ext uri="{FF2B5EF4-FFF2-40B4-BE49-F238E27FC236}">
                <a16:creationId xmlns:a16="http://schemas.microsoft.com/office/drawing/2014/main" id="{EA93EB13-CC29-6DDC-D552-B4E0FE0E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040" y="123478"/>
            <a:ext cx="879425" cy="17008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F5CED67-67D9-DF8C-17A2-102752CD90CA}"/>
              </a:ext>
            </a:extLst>
          </p:cNvPr>
          <p:cNvSpPr/>
          <p:nvPr/>
        </p:nvSpPr>
        <p:spPr>
          <a:xfrm>
            <a:off x="1316273" y="902860"/>
            <a:ext cx="5328592" cy="513441"/>
          </a:xfrm>
          <a:prstGeom prst="rect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2F84F8B-3D4A-9B9E-8F52-6B7AB9B9D7A1}"/>
              </a:ext>
            </a:extLst>
          </p:cNvPr>
          <p:cNvSpPr txBox="1">
            <a:spLocks/>
          </p:cNvSpPr>
          <p:nvPr/>
        </p:nvSpPr>
        <p:spPr>
          <a:xfrm>
            <a:off x="2368419" y="933963"/>
            <a:ext cx="3096344" cy="51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Professional Collection</a:t>
            </a:r>
          </a:p>
        </p:txBody>
      </p:sp>
    </p:spTree>
    <p:extLst>
      <p:ext uri="{BB962C8B-B14F-4D97-AF65-F5344CB8AC3E}">
        <p14:creationId xmlns:p14="http://schemas.microsoft.com/office/powerpoint/2010/main" val="40546940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211710"/>
            <a:ext cx="3888432" cy="971550"/>
          </a:xfrm>
        </p:spPr>
        <p:txBody>
          <a:bodyPr>
            <a:normAutofit fontScale="250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sz="15000" b="1" dirty="0">
                <a:solidFill>
                  <a:srgbClr val="009900"/>
                </a:solidFill>
                <a:latin typeface="Cambria" pitchFamily="18" charset="0"/>
              </a:rPr>
              <a:t>Thank you for your attention</a:t>
            </a:r>
            <a:endParaRPr lang="en-US" sz="120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A219AB-0D35-1E8F-B757-075F2E539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84145"/>
            <a:ext cx="2755673" cy="83909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5879EA4-1DD1-FA3A-CB53-0BEE23267C76}"/>
              </a:ext>
            </a:extLst>
          </p:cNvPr>
          <p:cNvSpPr txBox="1">
            <a:spLocks/>
          </p:cNvSpPr>
          <p:nvPr/>
        </p:nvSpPr>
        <p:spPr>
          <a:xfrm>
            <a:off x="539552" y="3363838"/>
            <a:ext cx="4368555" cy="971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2200" b="1" dirty="0">
              <a:solidFill>
                <a:srgbClr val="082000"/>
              </a:solidFill>
              <a:latin typeface="Cambria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12000" b="1" dirty="0">
                <a:solidFill>
                  <a:srgbClr val="082000"/>
                </a:solidFill>
                <a:latin typeface="Cambria" pitchFamily="18" charset="0"/>
              </a:rPr>
              <a:t>Join us to discuss how we can help enhance your publication!</a:t>
            </a:r>
          </a:p>
        </p:txBody>
      </p:sp>
    </p:spTree>
    <p:extLst>
      <p:ext uri="{BB962C8B-B14F-4D97-AF65-F5344CB8AC3E}">
        <p14:creationId xmlns:p14="http://schemas.microsoft.com/office/powerpoint/2010/main" val="4279284779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DD0E6AE3-D056-ED9F-D9B4-DAE141F3A804}"/>
              </a:ext>
            </a:extLst>
          </p:cNvPr>
          <p:cNvSpPr/>
          <p:nvPr/>
        </p:nvSpPr>
        <p:spPr>
          <a:xfrm>
            <a:off x="395536" y="2571750"/>
            <a:ext cx="8352928" cy="1530915"/>
          </a:xfrm>
          <a:prstGeom prst="roundRect">
            <a:avLst>
              <a:gd name="adj" fmla="val 0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F0A03FC-FA47-BBCF-1482-A701AD82A8ED}"/>
              </a:ext>
            </a:extLst>
          </p:cNvPr>
          <p:cNvSpPr/>
          <p:nvPr/>
        </p:nvSpPr>
        <p:spPr>
          <a:xfrm>
            <a:off x="395536" y="214234"/>
            <a:ext cx="8352928" cy="3888432"/>
          </a:xfrm>
          <a:prstGeom prst="rect">
            <a:avLst/>
          </a:prstGeom>
          <a:noFill/>
          <a:ln>
            <a:gradFill>
              <a:gsLst>
                <a:gs pos="10000">
                  <a:schemeClr val="accent2"/>
                </a:gs>
                <a:gs pos="93000">
                  <a:schemeClr val="accent4"/>
                </a:gs>
              </a:gsLst>
              <a:lin ang="15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dirty="0">
              <a:solidFill>
                <a:schemeClr val="bg1"/>
              </a:solidFill>
              <a:latin typeface="Raleway" pitchFamily="2" charset="-18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F945F4-0932-D610-5B08-9C4BE7057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623833"/>
            <a:ext cx="5227321" cy="543641"/>
          </a:xfrm>
          <a:prstGeom prst="rect">
            <a:avLst/>
          </a:prstGeom>
        </p:spPr>
      </p:pic>
      <p:pic>
        <p:nvPicPr>
          <p:cNvPr id="7" name="Obraz 6" descr="Obraz zawierający Czcionka, Grafika, projekt graficzny, logo">
            <a:extLst>
              <a:ext uri="{FF2B5EF4-FFF2-40B4-BE49-F238E27FC236}">
                <a16:creationId xmlns:a16="http://schemas.microsoft.com/office/drawing/2014/main" id="{BB5F733E-3757-BBB4-EC92-9E5190DD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898" y="1614789"/>
            <a:ext cx="3484204" cy="673845"/>
          </a:xfrm>
          <a:prstGeom prst="rect">
            <a:avLst/>
          </a:prstGeom>
        </p:spPr>
      </p:pic>
      <p:grpSp>
        <p:nvGrpSpPr>
          <p:cNvPr id="8" name="Group 1047">
            <a:extLst>
              <a:ext uri="{FF2B5EF4-FFF2-40B4-BE49-F238E27FC236}">
                <a16:creationId xmlns:a16="http://schemas.microsoft.com/office/drawing/2014/main" id="{B8C7CF7A-120E-5355-F062-D1C3FC2A9D67}"/>
              </a:ext>
            </a:extLst>
          </p:cNvPr>
          <p:cNvGrpSpPr/>
          <p:nvPr/>
        </p:nvGrpSpPr>
        <p:grpSpPr>
          <a:xfrm>
            <a:off x="1646905" y="2725387"/>
            <a:ext cx="1124731" cy="1163385"/>
            <a:chOff x="7472972" y="3651753"/>
            <a:chExt cx="1549128" cy="1549128"/>
          </a:xfrm>
        </p:grpSpPr>
        <p:sp>
          <p:nvSpPr>
            <p:cNvPr id="9" name="Oval 21">
              <a:extLst>
                <a:ext uri="{FF2B5EF4-FFF2-40B4-BE49-F238E27FC236}">
                  <a16:creationId xmlns:a16="http://schemas.microsoft.com/office/drawing/2014/main" id="{27F4CE8C-4B87-C028-D58A-18C08E51E286}"/>
                </a:ext>
              </a:extLst>
            </p:cNvPr>
            <p:cNvSpPr/>
            <p:nvPr/>
          </p:nvSpPr>
          <p:spPr>
            <a:xfrm>
              <a:off x="7472972" y="3651753"/>
              <a:ext cx="1549128" cy="1549128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GB" dirty="0">
                <a:solidFill>
                  <a:schemeClr val="bg1"/>
                </a:solidFill>
                <a:latin typeface="Raleway" pitchFamily="2" charset="-18"/>
              </a:endParaRPr>
            </a:p>
          </p:txBody>
        </p:sp>
        <p:pic>
          <p:nvPicPr>
            <p:cNvPr id="10" name="Graphic 35">
              <a:extLst>
                <a:ext uri="{FF2B5EF4-FFF2-40B4-BE49-F238E27FC236}">
                  <a16:creationId xmlns:a16="http://schemas.microsoft.com/office/drawing/2014/main" id="{F028F8F7-D169-F780-F0CD-1591D1F84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5764" y="4296950"/>
              <a:ext cx="1223546" cy="258733"/>
            </a:xfrm>
            <a:prstGeom prst="rect">
              <a:avLst/>
            </a:prstGeom>
          </p:spPr>
        </p:pic>
      </p:grpSp>
      <p:grpSp>
        <p:nvGrpSpPr>
          <p:cNvPr id="11" name="Group 1045">
            <a:extLst>
              <a:ext uri="{FF2B5EF4-FFF2-40B4-BE49-F238E27FC236}">
                <a16:creationId xmlns:a16="http://schemas.microsoft.com/office/drawing/2014/main" id="{57B6C8C5-7E94-DF05-C89A-74A5EC5BBFC8}"/>
              </a:ext>
            </a:extLst>
          </p:cNvPr>
          <p:cNvGrpSpPr/>
          <p:nvPr/>
        </p:nvGrpSpPr>
        <p:grpSpPr>
          <a:xfrm>
            <a:off x="6372366" y="2725386"/>
            <a:ext cx="1124731" cy="1163385"/>
            <a:chOff x="8425155" y="1873337"/>
            <a:chExt cx="1549128" cy="1549128"/>
          </a:xfrm>
        </p:grpSpPr>
        <p:sp>
          <p:nvSpPr>
            <p:cNvPr id="12" name="Oval 19">
              <a:extLst>
                <a:ext uri="{FF2B5EF4-FFF2-40B4-BE49-F238E27FC236}">
                  <a16:creationId xmlns:a16="http://schemas.microsoft.com/office/drawing/2014/main" id="{73052663-78C8-21CF-5813-E41415856CEE}"/>
                </a:ext>
              </a:extLst>
            </p:cNvPr>
            <p:cNvSpPr/>
            <p:nvPr/>
          </p:nvSpPr>
          <p:spPr>
            <a:xfrm>
              <a:off x="8425155" y="1873337"/>
              <a:ext cx="1549128" cy="1549128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GB" dirty="0">
                <a:solidFill>
                  <a:schemeClr val="bg1"/>
                </a:solidFill>
                <a:latin typeface="Raleway" pitchFamily="2" charset="-18"/>
              </a:endParaRPr>
            </a:p>
          </p:txBody>
        </p:sp>
        <p:pic>
          <p:nvPicPr>
            <p:cNvPr id="13" name="Picture 47">
              <a:extLst>
                <a:ext uri="{FF2B5EF4-FFF2-40B4-BE49-F238E27FC236}">
                  <a16:creationId xmlns:a16="http://schemas.microsoft.com/office/drawing/2014/main" id="{0F5CDFDB-8370-1512-4581-2A2CCBCD6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8434559" y="1969700"/>
              <a:ext cx="1530321" cy="1322289"/>
            </a:xfrm>
            <a:prstGeom prst="rect">
              <a:avLst/>
            </a:prstGeom>
          </p:spPr>
        </p:pic>
      </p:grpSp>
      <p:grpSp>
        <p:nvGrpSpPr>
          <p:cNvPr id="14" name="Group 1046">
            <a:extLst>
              <a:ext uri="{FF2B5EF4-FFF2-40B4-BE49-F238E27FC236}">
                <a16:creationId xmlns:a16="http://schemas.microsoft.com/office/drawing/2014/main" id="{B791BA73-A372-2AAD-8776-8C1E0C05518C}"/>
              </a:ext>
            </a:extLst>
          </p:cNvPr>
          <p:cNvGrpSpPr/>
          <p:nvPr/>
        </p:nvGrpSpPr>
        <p:grpSpPr>
          <a:xfrm>
            <a:off x="3981298" y="2731565"/>
            <a:ext cx="1124731" cy="1163385"/>
            <a:chOff x="9417211" y="3651753"/>
            <a:chExt cx="1549128" cy="1549128"/>
          </a:xfrm>
        </p:grpSpPr>
        <p:sp>
          <p:nvSpPr>
            <p:cNvPr id="15" name="Oval 20">
              <a:extLst>
                <a:ext uri="{FF2B5EF4-FFF2-40B4-BE49-F238E27FC236}">
                  <a16:creationId xmlns:a16="http://schemas.microsoft.com/office/drawing/2014/main" id="{27D4662F-83C5-0841-CDB3-3F507B8A8B1C}"/>
                </a:ext>
              </a:extLst>
            </p:cNvPr>
            <p:cNvSpPr/>
            <p:nvPr/>
          </p:nvSpPr>
          <p:spPr>
            <a:xfrm>
              <a:off x="9417211" y="3651753"/>
              <a:ext cx="1549128" cy="1549128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GB" dirty="0">
                <a:solidFill>
                  <a:schemeClr val="bg1"/>
                </a:solidFill>
                <a:latin typeface="Raleway" pitchFamily="2" charset="-18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F3544D1-53A1-A1EA-070A-A2FE11A43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834762" y="3934069"/>
              <a:ext cx="714028" cy="98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14014B66-2F3A-C0C5-71AB-EB4F76034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152" y="4208871"/>
            <a:ext cx="985089" cy="2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598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DD0E6AE3-D056-ED9F-D9B4-DAE141F3A804}"/>
              </a:ext>
            </a:extLst>
          </p:cNvPr>
          <p:cNvSpPr/>
          <p:nvPr/>
        </p:nvSpPr>
        <p:spPr>
          <a:xfrm>
            <a:off x="395536" y="2849833"/>
            <a:ext cx="8352928" cy="1252832"/>
          </a:xfrm>
          <a:prstGeom prst="roundRect">
            <a:avLst>
              <a:gd name="adj" fmla="val 0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dirty="0">
              <a:solidFill>
                <a:schemeClr val="bg1"/>
              </a:solidFill>
              <a:latin typeface="Raleway" pitchFamily="2" charset="-18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152" y="4208871"/>
            <a:ext cx="985089" cy="299958"/>
          </a:xfrm>
          <a:prstGeom prst="rect">
            <a:avLst/>
          </a:prstGeom>
        </p:spPr>
      </p:pic>
      <p:sp>
        <p:nvSpPr>
          <p:cNvPr id="3" name="Rectangle 55">
            <a:extLst>
              <a:ext uri="{FF2B5EF4-FFF2-40B4-BE49-F238E27FC236}">
                <a16:creationId xmlns:a16="http://schemas.microsoft.com/office/drawing/2014/main" id="{9F0A03FC-FA47-BBCF-1482-A701AD82A8ED}"/>
              </a:ext>
            </a:extLst>
          </p:cNvPr>
          <p:cNvSpPr/>
          <p:nvPr/>
        </p:nvSpPr>
        <p:spPr>
          <a:xfrm>
            <a:off x="395536" y="214234"/>
            <a:ext cx="8352928" cy="3888432"/>
          </a:xfrm>
          <a:prstGeom prst="rect">
            <a:avLst/>
          </a:prstGeom>
          <a:noFill/>
          <a:ln>
            <a:gradFill>
              <a:gsLst>
                <a:gs pos="10000">
                  <a:schemeClr val="accent2"/>
                </a:gs>
                <a:gs pos="93000">
                  <a:schemeClr val="accent4"/>
                </a:gs>
              </a:gsLst>
              <a:lin ang="15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dirty="0">
              <a:solidFill>
                <a:schemeClr val="bg1"/>
              </a:solidFill>
              <a:latin typeface="Raleway" pitchFamily="2" charset="-18"/>
            </a:endParaRPr>
          </a:p>
        </p:txBody>
      </p:sp>
      <p:pic>
        <p:nvPicPr>
          <p:cNvPr id="5" name="Obraz 4" descr="Obraz zawierający Czcionka, Grafika, projekt graficzny, logo">
            <a:extLst>
              <a:ext uri="{FF2B5EF4-FFF2-40B4-BE49-F238E27FC236}">
                <a16:creationId xmlns:a16="http://schemas.microsoft.com/office/drawing/2014/main" id="{9E6635D3-6187-74BF-78BE-5693DD0DA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95" y="4281673"/>
            <a:ext cx="879425" cy="1700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0F44405-C000-EEEE-CA71-A67C984DD31F}"/>
              </a:ext>
            </a:extLst>
          </p:cNvPr>
          <p:cNvSpPr txBox="1">
            <a:spLocks/>
          </p:cNvSpPr>
          <p:nvPr/>
        </p:nvSpPr>
        <p:spPr>
          <a:xfrm>
            <a:off x="2483768" y="436652"/>
            <a:ext cx="6080780" cy="1421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/>
            <a:r>
              <a:rPr lang="en-US" sz="1400" b="1" dirty="0">
                <a:latin typeface="Cambria" pitchFamily="18" charset="0"/>
              </a:rPr>
              <a:t>Paradigm Publishing Services</a:t>
            </a:r>
            <a:r>
              <a:rPr lang="en-US" sz="1400" dirty="0">
                <a:latin typeface="Cambria" pitchFamily="18" charset="0"/>
              </a:rPr>
              <a:t>, a division of De Gruyter Brill,</a:t>
            </a:r>
            <a:r>
              <a:rPr lang="pl-PL" sz="1400" dirty="0">
                <a:latin typeface="Cambria" pitchFamily="18" charset="0"/>
              </a:rPr>
              <a:t> </a:t>
            </a:r>
            <a:r>
              <a:rPr lang="en-US" sz="1400" dirty="0">
                <a:latin typeface="Cambria" pitchFamily="18" charset="0"/>
              </a:rPr>
              <a:t>enables a scholarly publishing ecosystem that benefits all. </a:t>
            </a:r>
            <a:endParaRPr lang="pl-PL" sz="1400" dirty="0">
              <a:latin typeface="Cambria" pitchFamily="18" charset="0"/>
            </a:endParaRPr>
          </a:p>
          <a:p>
            <a:pPr lvl="0" indent="-342900"/>
            <a:endParaRPr lang="en-US" sz="1400" dirty="0">
              <a:latin typeface="Cambria" pitchFamily="18" charset="0"/>
            </a:endParaRPr>
          </a:p>
          <a:p>
            <a:pPr lvl="0" indent="-342900"/>
            <a:r>
              <a:rPr lang="en-US" sz="1400" dirty="0">
                <a:latin typeface="Cambria" pitchFamily="18" charset="0"/>
              </a:rPr>
              <a:t>We provide </a:t>
            </a:r>
            <a:r>
              <a:rPr lang="en-US" sz="1400" b="1" dirty="0">
                <a:latin typeface="Cambria" pitchFamily="18" charset="0"/>
              </a:rPr>
              <a:t>open, closed, and hybrid solutions </a:t>
            </a:r>
            <a:r>
              <a:rPr lang="en-US" sz="1400" dirty="0">
                <a:latin typeface="Cambria" pitchFamily="18" charset="0"/>
              </a:rPr>
              <a:t>to societies, associations, publishers, and libraries in all disciplines and areas of the world. </a:t>
            </a:r>
          </a:p>
          <a:p>
            <a:pPr lvl="0" indent="-342900"/>
            <a:r>
              <a:rPr lang="en-US" sz="1400" dirty="0">
                <a:latin typeface="Cambria" pitchFamily="18" charset="0"/>
              </a:rPr>
              <a:t>We empower our partners to enhance their operations, extend global distribution, drive research integrity, and ensure financial sustainability. 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A0A601A-B784-1162-F2F9-6182E949A72F}"/>
              </a:ext>
            </a:extLst>
          </p:cNvPr>
          <p:cNvSpPr txBox="1">
            <a:spLocks/>
          </p:cNvSpPr>
          <p:nvPr/>
        </p:nvSpPr>
        <p:spPr>
          <a:xfrm>
            <a:off x="636104" y="731806"/>
            <a:ext cx="160709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pl-PL" sz="2000" b="1" dirty="0" err="1">
                <a:solidFill>
                  <a:srgbClr val="009900"/>
                </a:solidFill>
                <a:latin typeface="Cambria" pitchFamily="18" charset="0"/>
              </a:rPr>
              <a:t>Our</a:t>
            </a:r>
            <a:r>
              <a:rPr lang="pl-PL" sz="2000" b="1" dirty="0">
                <a:solidFill>
                  <a:srgbClr val="009900"/>
                </a:solidFill>
                <a:latin typeface="Cambria" pitchFamily="18" charset="0"/>
              </a:rPr>
              <a:t> </a:t>
            </a:r>
            <a:r>
              <a:rPr lang="pl-PL" sz="2000" b="1" dirty="0" err="1">
                <a:solidFill>
                  <a:srgbClr val="009900"/>
                </a:solidFill>
                <a:latin typeface="Cambria" pitchFamily="18" charset="0"/>
              </a:rPr>
              <a:t>Mission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0966D7C-DC9C-3B90-ACC6-5CCF2254E3D3}"/>
              </a:ext>
            </a:extLst>
          </p:cNvPr>
          <p:cNvSpPr txBox="1">
            <a:spLocks/>
          </p:cNvSpPr>
          <p:nvPr/>
        </p:nvSpPr>
        <p:spPr>
          <a:xfrm>
            <a:off x="655934" y="2205162"/>
            <a:ext cx="160709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pl-PL" sz="2000" b="1" dirty="0" err="1">
                <a:solidFill>
                  <a:srgbClr val="009900"/>
                </a:solidFill>
                <a:latin typeface="Cambria" pitchFamily="18" charset="0"/>
              </a:rPr>
              <a:t>Our</a:t>
            </a:r>
            <a:r>
              <a:rPr lang="pl-PL" sz="2000" b="1" dirty="0">
                <a:solidFill>
                  <a:srgbClr val="009900"/>
                </a:solidFill>
                <a:latin typeface="Cambria" pitchFamily="18" charset="0"/>
              </a:rPr>
              <a:t> </a:t>
            </a:r>
            <a:r>
              <a:rPr lang="pl-PL" sz="2000" b="1" dirty="0" err="1">
                <a:solidFill>
                  <a:srgbClr val="009900"/>
                </a:solidFill>
                <a:latin typeface="Cambria" pitchFamily="18" charset="0"/>
              </a:rPr>
              <a:t>Values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74CF2BF-6011-8037-5561-1272CAFEB164}"/>
              </a:ext>
            </a:extLst>
          </p:cNvPr>
          <p:cNvSpPr txBox="1">
            <a:spLocks/>
          </p:cNvSpPr>
          <p:nvPr/>
        </p:nvSpPr>
        <p:spPr>
          <a:xfrm>
            <a:off x="2483768" y="2148499"/>
            <a:ext cx="6080780" cy="701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/>
            <a:r>
              <a:rPr lang="en-US" sz="1400" dirty="0">
                <a:latin typeface="Cambria" pitchFamily="18" charset="0"/>
              </a:rPr>
              <a:t>We tailor our services to meet our partners where they are and to provide the tools and knowledge to help them achieve their desired outcomes through: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A7689F12-4916-CB14-CB80-25147DC8C5EE}"/>
              </a:ext>
            </a:extLst>
          </p:cNvPr>
          <p:cNvSpPr/>
          <p:nvPr/>
        </p:nvSpPr>
        <p:spPr>
          <a:xfrm>
            <a:off x="6713145" y="3311914"/>
            <a:ext cx="1836299" cy="384798"/>
          </a:xfrm>
          <a:prstGeom prst="rect">
            <a:avLst/>
          </a:prstGeom>
          <a:gradFill flip="none" rotWithShape="1">
            <a:gsLst>
              <a:gs pos="0">
                <a:srgbClr val="009900"/>
              </a:gs>
              <a:gs pos="100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900" dirty="0" err="1">
                <a:solidFill>
                  <a:schemeClr val="bg1"/>
                </a:solidFill>
                <a:latin typeface="Raleway" pitchFamily="2" charset="-18"/>
              </a:rPr>
              <a:t>Independence</a:t>
            </a:r>
            <a:endParaRPr lang="pl-PL" sz="1900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D979C300-220A-5763-943D-0CD4AF173DC7}"/>
              </a:ext>
            </a:extLst>
          </p:cNvPr>
          <p:cNvSpPr/>
          <p:nvPr/>
        </p:nvSpPr>
        <p:spPr>
          <a:xfrm>
            <a:off x="4724707" y="3319913"/>
            <a:ext cx="1836299" cy="384798"/>
          </a:xfrm>
          <a:prstGeom prst="rect">
            <a:avLst/>
          </a:prstGeom>
          <a:gradFill flip="none" rotWithShape="1">
            <a:gsLst>
              <a:gs pos="0">
                <a:srgbClr val="009900"/>
              </a:gs>
              <a:gs pos="100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900" dirty="0">
                <a:solidFill>
                  <a:schemeClr val="bg1"/>
                </a:solidFill>
                <a:latin typeface="Raleway" pitchFamily="2" charset="-18"/>
              </a:rPr>
              <a:t>Impact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DD8AFBC-94E6-A276-BC9E-C0E1B2D49F68}"/>
              </a:ext>
            </a:extLst>
          </p:cNvPr>
          <p:cNvSpPr/>
          <p:nvPr/>
        </p:nvSpPr>
        <p:spPr>
          <a:xfrm>
            <a:off x="2663876" y="3311914"/>
            <a:ext cx="1836299" cy="384798"/>
          </a:xfrm>
          <a:prstGeom prst="rect">
            <a:avLst/>
          </a:prstGeom>
          <a:gradFill flip="none" rotWithShape="1">
            <a:gsLst>
              <a:gs pos="0">
                <a:srgbClr val="009900"/>
              </a:gs>
              <a:gs pos="100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Raleway" pitchFamily="2" charset="-18"/>
              </a:rPr>
              <a:t>Sustainability</a:t>
            </a:r>
            <a:endParaRPr lang="pl-PL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B5A7B1CF-6535-B973-F272-5F24CAB4446B}"/>
              </a:ext>
            </a:extLst>
          </p:cNvPr>
          <p:cNvSpPr/>
          <p:nvPr/>
        </p:nvSpPr>
        <p:spPr>
          <a:xfrm>
            <a:off x="627802" y="3297273"/>
            <a:ext cx="1836299" cy="384798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Raleway" pitchFamily="2" charset="-18"/>
              </a:rPr>
              <a:t>Partnership</a:t>
            </a:r>
            <a:endParaRPr lang="pl-PL" dirty="0">
              <a:solidFill>
                <a:schemeClr val="bg1"/>
              </a:solidFill>
              <a:latin typeface="Raleway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311429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Expert Insights to Elevate Your Publishing Strategy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  <a:p>
            <a:pPr marL="342900" lvl="0" indent="-342900"/>
            <a:endParaRPr lang="en-US" sz="2500" b="1" dirty="0"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189680"/>
            <a:ext cx="985089" cy="29995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6896" y="3147814"/>
            <a:ext cx="9137104" cy="685800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1043608" y="3174259"/>
            <a:ext cx="7056784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en-US" sz="1700" dirty="0">
                <a:solidFill>
                  <a:schemeClr val="bg1"/>
                </a:solidFill>
                <a:latin typeface="Cambria" pitchFamily="18" charset="0"/>
              </a:rPr>
              <a:t>Achieving this milestone requires a strategic development plan and strict adherence to best publishing practices—</a:t>
            </a:r>
            <a:r>
              <a:rPr lang="en-US" sz="1700" b="1" dirty="0">
                <a:solidFill>
                  <a:schemeClr val="bg1"/>
                </a:solidFill>
                <a:latin typeface="Cambria" pitchFamily="18" charset="0"/>
              </a:rPr>
              <a:t>are you on the right path?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470491" y="1978575"/>
            <a:ext cx="6209108" cy="98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Are you striving to obtain an Impact Factor for your journal?</a:t>
            </a:r>
            <a:endParaRPr lang="pl-PL" sz="1400" dirty="0">
              <a:latin typeface="Cambria" pitchFamily="18" charset="0"/>
            </a:endParaRPr>
          </a:p>
          <a:p>
            <a:pPr marL="342000" lvl="0" indent="-342900">
              <a:buFont typeface="Arial" panose="020B0604020202020204" pitchFamily="34" charset="0"/>
              <a:buChar char="•"/>
            </a:pPr>
            <a:endParaRPr lang="en-US" sz="1400" dirty="0">
              <a:latin typeface="Cambria" pitchFamily="18" charset="0"/>
            </a:endParaRPr>
          </a:p>
          <a:p>
            <a:pPr marL="342000" lvl="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itchFamily="18" charset="0"/>
              </a:rPr>
              <a:t>Do you wonder what steps to take to meet the rigorous editorial standards of the Clarivate database?</a:t>
            </a:r>
          </a:p>
        </p:txBody>
      </p:sp>
      <p:pic>
        <p:nvPicPr>
          <p:cNvPr id="9" name="Obraz 8" descr="Obraz zawierający Czcionka, Grafika, projekt graficzny, logo">
            <a:extLst>
              <a:ext uri="{FF2B5EF4-FFF2-40B4-BE49-F238E27FC236}">
                <a16:creationId xmlns:a16="http://schemas.microsoft.com/office/drawing/2014/main" id="{D131793A-2053-047D-1144-F954BA27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" y="4291916"/>
            <a:ext cx="879425" cy="170081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77699E2D-5885-7005-0B55-D5607F00C6E5}"/>
              </a:ext>
            </a:extLst>
          </p:cNvPr>
          <p:cNvSpPr/>
          <p:nvPr/>
        </p:nvSpPr>
        <p:spPr>
          <a:xfrm>
            <a:off x="1287606" y="1194281"/>
            <a:ext cx="5328592" cy="513441"/>
          </a:xfrm>
          <a:prstGeom prst="rect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6BFD561-8DC3-2CFC-9F6E-6C80851BFE94}"/>
              </a:ext>
            </a:extLst>
          </p:cNvPr>
          <p:cNvSpPr txBox="1">
            <a:spLocks/>
          </p:cNvSpPr>
          <p:nvPr/>
        </p:nvSpPr>
        <p:spPr>
          <a:xfrm>
            <a:off x="2339752" y="1225384"/>
            <a:ext cx="3096344" cy="51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Publishing </a:t>
            </a:r>
            <a:r>
              <a:rPr lang="pl-PL" sz="2000" b="1" dirty="0" err="1">
                <a:solidFill>
                  <a:schemeClr val="bg1"/>
                </a:solidFill>
                <a:latin typeface="Cambria" pitchFamily="18" charset="0"/>
              </a:rPr>
              <a:t>Expertise</a:t>
            </a:r>
            <a:endParaRPr lang="en-U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6EF74E5A-26D2-1BBD-F72F-96F67E70CF68}"/>
              </a:ext>
            </a:extLst>
          </p:cNvPr>
          <p:cNvGrpSpPr/>
          <p:nvPr/>
        </p:nvGrpSpPr>
        <p:grpSpPr>
          <a:xfrm>
            <a:off x="326475" y="1068396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88A6A01-E028-A1BB-439F-972DDA49C00E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462F711F-1C91-31E9-5440-B59C59A8B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pic>
        <p:nvPicPr>
          <p:cNvPr id="18" name="Obraz 17" descr="Obraz zawierający Czcionka, Grafika, projekt graficzny, logo">
            <a:extLst>
              <a:ext uri="{FF2B5EF4-FFF2-40B4-BE49-F238E27FC236}">
                <a16:creationId xmlns:a16="http://schemas.microsoft.com/office/drawing/2014/main" id="{EA93EB13-CC29-6DDC-D552-B4E0FE0E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040" y="123478"/>
            <a:ext cx="879425" cy="1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84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Expert Insights to Elevate Your Publishing Strategy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  <a:p>
            <a:pPr marL="342900" lvl="0" indent="-342900"/>
            <a:endParaRPr lang="en-US" sz="2500" b="1" dirty="0">
              <a:latin typeface="Cambria" pitchFamily="18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0" y="1991280"/>
            <a:ext cx="9137104" cy="90957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431268" y="2017724"/>
            <a:ext cx="6184930" cy="959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We are proud to publish over 120 journals with </a:t>
            </a:r>
            <a:r>
              <a:rPr lang="en-US" sz="1600" b="1" u="sng" dirty="0">
                <a:solidFill>
                  <a:schemeClr val="bg1"/>
                </a:solidFill>
                <a:latin typeface="Cambria" pitchFamily="18" charset="0"/>
              </a:rPr>
              <a:t>Impact Factors</a:t>
            </a:r>
          </a:p>
          <a:p>
            <a:pPr marL="342900" lvl="0" indent="-342900"/>
            <a:endParaRPr lang="en-US" sz="1600" dirty="0">
              <a:solidFill>
                <a:schemeClr val="bg1"/>
              </a:solidFill>
              <a:latin typeface="Cambria" pitchFamily="18" charset="0"/>
            </a:endParaRPr>
          </a:p>
          <a:p>
            <a:pPr marL="342900" lvl="0" indent="-342900"/>
            <a:r>
              <a:rPr lang="en-US" sz="1600" b="1" u="sng" dirty="0">
                <a:solidFill>
                  <a:schemeClr val="bg1"/>
                </a:solidFill>
                <a:latin typeface="Cambria" pitchFamily="18" charset="0"/>
              </a:rPr>
              <a:t>70% of them </a:t>
            </a:r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achieved this milestone through our support</a:t>
            </a:r>
            <a:endParaRPr lang="en-U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367284" y="3097392"/>
            <a:ext cx="6064628" cy="112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z="1400" dirty="0">
                <a:latin typeface="Cambria" pitchFamily="18" charset="0"/>
              </a:rPr>
              <a:t>Our portfolio demonstrates a track record of helping journals achieve measurable success</a:t>
            </a:r>
            <a:endParaRPr lang="pl-PL" sz="1400" dirty="0">
              <a:latin typeface="Cambria" pitchFamily="18" charset="0"/>
            </a:endParaRPr>
          </a:p>
          <a:p>
            <a:pPr lvl="0"/>
            <a:endParaRPr lang="en-US" sz="1400" dirty="0">
              <a:latin typeface="Cambria" pitchFamily="18" charset="0"/>
            </a:endParaRPr>
          </a:p>
          <a:p>
            <a:pPr lvl="0"/>
            <a:r>
              <a:rPr lang="en-US" sz="1400" dirty="0">
                <a:latin typeface="Cambria" pitchFamily="18" charset="0"/>
              </a:rPr>
              <a:t>We </a:t>
            </a:r>
            <a:r>
              <a:rPr lang="en-US" sz="1400" dirty="0" err="1">
                <a:latin typeface="Cambria" pitchFamily="18" charset="0"/>
              </a:rPr>
              <a:t>specialise</a:t>
            </a:r>
            <a:r>
              <a:rPr lang="en-US" sz="1400" dirty="0">
                <a:latin typeface="Cambria" pitchFamily="18" charset="0"/>
              </a:rPr>
              <a:t> in helping journals </a:t>
            </a:r>
            <a:r>
              <a:rPr lang="en-US" sz="1400" b="1" dirty="0">
                <a:latin typeface="Cambria" pitchFamily="18" charset="0"/>
              </a:rPr>
              <a:t>thrive, gain recognition</a:t>
            </a:r>
            <a:r>
              <a:rPr lang="en-US" sz="1400" dirty="0">
                <a:latin typeface="Cambria" pitchFamily="18" charset="0"/>
              </a:rPr>
              <a:t>, and reach their </a:t>
            </a:r>
            <a:r>
              <a:rPr lang="en-US" sz="1400" b="1" dirty="0">
                <a:latin typeface="Cambria" pitchFamily="18" charset="0"/>
              </a:rPr>
              <a:t>full potentia</a:t>
            </a:r>
            <a:r>
              <a:rPr lang="en-US" sz="1400" dirty="0">
                <a:latin typeface="Cambria" pitchFamily="18" charset="0"/>
              </a:rPr>
              <a:t>l in the academic publishing landscape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42904BE-D149-D054-D3C2-C03B43F647C8}"/>
              </a:ext>
            </a:extLst>
          </p:cNvPr>
          <p:cNvSpPr/>
          <p:nvPr/>
        </p:nvSpPr>
        <p:spPr>
          <a:xfrm>
            <a:off x="6837963" y="1491630"/>
            <a:ext cx="2148757" cy="1989765"/>
          </a:xfrm>
          <a:prstGeom prst="rect">
            <a:avLst/>
          </a:prstGeom>
          <a:gradFill flip="none" rotWithShape="1">
            <a:gsLst>
              <a:gs pos="0">
                <a:srgbClr val="BDFF5B"/>
              </a:gs>
              <a:gs pos="43000">
                <a:srgbClr val="7ACC00"/>
              </a:gs>
              <a:gs pos="100000">
                <a:srgbClr val="BDFF5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pl-PL" dirty="0">
              <a:solidFill>
                <a:srgbClr val="252525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2EDD33B-4B0C-4C1B-F19B-9F766505CDE5}"/>
              </a:ext>
            </a:extLst>
          </p:cNvPr>
          <p:cNvGrpSpPr/>
          <p:nvPr/>
        </p:nvGrpSpPr>
        <p:grpSpPr>
          <a:xfrm>
            <a:off x="6817147" y="1783200"/>
            <a:ext cx="2225472" cy="1342464"/>
            <a:chOff x="4474378" y="3290713"/>
            <a:chExt cx="3243242" cy="1895810"/>
          </a:xfrm>
        </p:grpSpPr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D7656232-0409-8308-3ECD-04815826B891}"/>
                </a:ext>
              </a:extLst>
            </p:cNvPr>
            <p:cNvSpPr txBox="1"/>
            <p:nvPr/>
          </p:nvSpPr>
          <p:spPr>
            <a:xfrm>
              <a:off x="4836000" y="3290713"/>
              <a:ext cx="2520000" cy="1251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55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123</a:t>
              </a:r>
              <a:endParaRPr lang="en-GB" sz="55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AFE27BC7-6361-BF1B-8F99-A7C2F9AF54F2}"/>
                </a:ext>
              </a:extLst>
            </p:cNvPr>
            <p:cNvSpPr txBox="1"/>
            <p:nvPr/>
          </p:nvSpPr>
          <p:spPr>
            <a:xfrm>
              <a:off x="4474378" y="4242622"/>
              <a:ext cx="3243242" cy="943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Titles</a:t>
              </a:r>
              <a:r>
                <a:rPr lang="pl-PL" sz="20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with </a:t>
              </a:r>
              <a:r>
                <a:rPr lang="en-US" sz="20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Impact Factor</a:t>
              </a:r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6608B351-F478-2C6F-661C-ACA605C5B505}"/>
              </a:ext>
            </a:extLst>
          </p:cNvPr>
          <p:cNvSpPr/>
          <p:nvPr/>
        </p:nvSpPr>
        <p:spPr>
          <a:xfrm>
            <a:off x="1305305" y="1135130"/>
            <a:ext cx="5328592" cy="513441"/>
          </a:xfrm>
          <a:prstGeom prst="rect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5A88BE7-499E-27A7-8E1F-6984F5FCC12D}"/>
              </a:ext>
            </a:extLst>
          </p:cNvPr>
          <p:cNvSpPr txBox="1">
            <a:spLocks/>
          </p:cNvSpPr>
          <p:nvPr/>
        </p:nvSpPr>
        <p:spPr>
          <a:xfrm>
            <a:off x="2357451" y="1166233"/>
            <a:ext cx="3096344" cy="51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Publishing </a:t>
            </a:r>
            <a:r>
              <a:rPr lang="pl-PL" sz="2000" b="1" dirty="0" err="1">
                <a:solidFill>
                  <a:schemeClr val="bg1"/>
                </a:solidFill>
                <a:latin typeface="Cambria" pitchFamily="18" charset="0"/>
              </a:rPr>
              <a:t>Expertise</a:t>
            </a:r>
            <a:endParaRPr lang="en-U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15E97F1B-8BE6-196C-9E87-9678E5688C80}"/>
              </a:ext>
            </a:extLst>
          </p:cNvPr>
          <p:cNvGrpSpPr/>
          <p:nvPr/>
        </p:nvGrpSpPr>
        <p:grpSpPr>
          <a:xfrm>
            <a:off x="344174" y="1009245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451C944B-630F-AD76-A525-517D2E001C36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DEA93CD2-1935-0C1D-C755-8B80BD525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sp>
        <p:nvSpPr>
          <p:cNvPr id="23" name="Prostokąt 22">
            <a:extLst>
              <a:ext uri="{FF2B5EF4-FFF2-40B4-BE49-F238E27FC236}">
                <a16:creationId xmlns:a16="http://schemas.microsoft.com/office/drawing/2014/main" id="{074C22F5-675C-C210-AB35-1349CE5877DC}"/>
              </a:ext>
            </a:extLst>
          </p:cNvPr>
          <p:cNvSpPr/>
          <p:nvPr/>
        </p:nvSpPr>
        <p:spPr>
          <a:xfrm>
            <a:off x="6665547" y="4029215"/>
            <a:ext cx="2426421" cy="382088"/>
          </a:xfrm>
          <a:prstGeom prst="rect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FA7E4BE-E324-D566-1D83-31AE55A44D21}"/>
              </a:ext>
            </a:extLst>
          </p:cNvPr>
          <p:cNvSpPr txBox="1">
            <a:spLocks/>
          </p:cNvSpPr>
          <p:nvPr/>
        </p:nvSpPr>
        <p:spPr>
          <a:xfrm>
            <a:off x="6722321" y="4060137"/>
            <a:ext cx="2312874" cy="320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pl-PL" sz="1500" b="1" dirty="0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</a:t>
            </a:r>
            <a:r>
              <a:rPr lang="pl-PL" sz="1500" b="1" dirty="0" err="1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Factor</a:t>
            </a:r>
            <a:r>
              <a:rPr lang="pl-PL" sz="1500" b="1" dirty="0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500" b="1" dirty="0" err="1">
                <a:solidFill>
                  <a:schemeClr val="bg1"/>
                </a:solidFill>
                <a:latin typeface="Cambr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Catalogue</a:t>
            </a:r>
            <a:endParaRPr lang="en-US" sz="15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669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Comprehensive Title Evaluation</a:t>
            </a:r>
            <a:endParaRPr lang="en-US" sz="2500" b="1" dirty="0"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189680"/>
            <a:ext cx="985089" cy="29995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16724" y="1154808"/>
            <a:ext cx="9137104" cy="552914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1130702" y="1229529"/>
            <a:ext cx="7056784" cy="47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en-US" sz="1700" dirty="0">
                <a:solidFill>
                  <a:schemeClr val="bg1"/>
                </a:solidFill>
                <a:latin typeface="Cambria" pitchFamily="18" charset="0"/>
              </a:rPr>
              <a:t>We assess </a:t>
            </a:r>
            <a:r>
              <a:rPr lang="en-US" sz="1700" b="1" dirty="0">
                <a:solidFill>
                  <a:schemeClr val="bg1"/>
                </a:solidFill>
                <a:latin typeface="Cambria" pitchFamily="18" charset="0"/>
              </a:rPr>
              <a:t>key journal elements </a:t>
            </a:r>
            <a:r>
              <a:rPr lang="en-US" sz="1700" dirty="0">
                <a:solidFill>
                  <a:schemeClr val="bg1"/>
                </a:solidFill>
                <a:latin typeface="Cambria" pitchFamily="18" charset="0"/>
              </a:rPr>
              <a:t>to ensure quality and competitiveness</a:t>
            </a:r>
            <a:endParaRPr lang="en-US" sz="17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539552" y="1974476"/>
            <a:ext cx="7128792" cy="17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Cambria" pitchFamily="18" charset="0"/>
              </a:rPr>
              <a:t>Publishing Frequency </a:t>
            </a:r>
            <a:r>
              <a:rPr lang="en-US" sz="1400" dirty="0">
                <a:latin typeface="Cambria" pitchFamily="18" charset="0"/>
              </a:rPr>
              <a:t>– Ensuring consistency and alignment with stated guidelines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Cambria" pitchFamily="18" charset="0"/>
              </a:rPr>
              <a:t>Authorship</a:t>
            </a:r>
            <a:r>
              <a:rPr lang="en-US" sz="1400" dirty="0">
                <a:latin typeface="Cambria" pitchFamily="18" charset="0"/>
              </a:rPr>
              <a:t> – Assessing diversity, expertise, and reputation of contributing authors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Cambria" pitchFamily="18" charset="0"/>
              </a:rPr>
              <a:t>Citation Levels </a:t>
            </a:r>
            <a:r>
              <a:rPr lang="en-US" sz="1400" dirty="0">
                <a:latin typeface="Cambria" pitchFamily="18" charset="0"/>
              </a:rPr>
              <a:t>– Monitoring impact and influence within the academic community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Cambria" pitchFamily="18" charset="0"/>
              </a:rPr>
              <a:t>Licensing Terms </a:t>
            </a:r>
            <a:r>
              <a:rPr lang="en-US" sz="1400" dirty="0">
                <a:latin typeface="Cambria" pitchFamily="18" charset="0"/>
              </a:rPr>
              <a:t>– Ensuring clarity and compliance with industry standards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Cambria" pitchFamily="18" charset="0"/>
              </a:rPr>
              <a:t>Publishing Ethics </a:t>
            </a:r>
            <a:r>
              <a:rPr lang="en-US" sz="1400" dirty="0">
                <a:latin typeface="Cambria" pitchFamily="18" charset="0"/>
              </a:rPr>
              <a:t>– Assessing documents and policies to ensure compliance with requirements and essential ethical principles</a:t>
            </a:r>
          </a:p>
          <a:p>
            <a:pPr marL="342000" lvl="0" indent="-342900">
              <a:buFont typeface="Arial" panose="020B0604020202020204" pitchFamily="34" charset="0"/>
              <a:buChar char="•"/>
            </a:pPr>
            <a:endParaRPr lang="en-US" sz="1400" dirty="0">
              <a:latin typeface="Cambria" pitchFamily="18" charset="0"/>
            </a:endParaRPr>
          </a:p>
        </p:txBody>
      </p:sp>
      <p:pic>
        <p:nvPicPr>
          <p:cNvPr id="9" name="Obraz 8" descr="Obraz zawierający Czcionka, Grafika, projekt graficzny, logo">
            <a:extLst>
              <a:ext uri="{FF2B5EF4-FFF2-40B4-BE49-F238E27FC236}">
                <a16:creationId xmlns:a16="http://schemas.microsoft.com/office/drawing/2014/main" id="{D131793A-2053-047D-1144-F954BA27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" y="4291916"/>
            <a:ext cx="879425" cy="170081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6EF74E5A-26D2-1BBD-F72F-96F67E70CF68}"/>
              </a:ext>
            </a:extLst>
          </p:cNvPr>
          <p:cNvGrpSpPr/>
          <p:nvPr/>
        </p:nvGrpSpPr>
        <p:grpSpPr>
          <a:xfrm>
            <a:off x="326475" y="1068396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88A6A01-E028-A1BB-439F-972DDA49C00E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462F711F-1C91-31E9-5440-B59C59A8B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pic>
        <p:nvPicPr>
          <p:cNvPr id="18" name="Obraz 17" descr="Obraz zawierający Czcionka, Grafika, projekt graficzny, logo">
            <a:extLst>
              <a:ext uri="{FF2B5EF4-FFF2-40B4-BE49-F238E27FC236}">
                <a16:creationId xmlns:a16="http://schemas.microsoft.com/office/drawing/2014/main" id="{EA93EB13-CC29-6DDC-D552-B4E0FE0E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040" y="123478"/>
            <a:ext cx="879425" cy="170081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7122D0DC-DB08-0F65-7CCB-456FA77FE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6256" y="2653492"/>
            <a:ext cx="1355304" cy="13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56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Best Practices for Sustainable Growth</a:t>
            </a:r>
            <a:endParaRPr lang="en-US" sz="2500" b="1" dirty="0"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189680"/>
            <a:ext cx="985089" cy="29995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16724" y="1154808"/>
            <a:ext cx="9137104" cy="552914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1130702" y="1229529"/>
            <a:ext cx="7056784" cy="47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en-US" sz="1700" dirty="0">
                <a:solidFill>
                  <a:schemeClr val="bg1"/>
                </a:solidFill>
                <a:latin typeface="Cambria" pitchFamily="18" charset="0"/>
              </a:rPr>
              <a:t>Practical steps to </a:t>
            </a:r>
            <a:r>
              <a:rPr lang="en-US" sz="1700" b="1" dirty="0">
                <a:solidFill>
                  <a:schemeClr val="bg1"/>
                </a:solidFill>
                <a:latin typeface="Cambria" pitchFamily="18" charset="0"/>
              </a:rPr>
              <a:t>elevate your journal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417698" y="1885110"/>
            <a:ext cx="7250646" cy="2304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1300" b="1" dirty="0">
                <a:latin typeface="Cambria" pitchFamily="18" charset="0"/>
              </a:rPr>
              <a:t>Maintain Consistency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itchFamily="18" charset="0"/>
              </a:rPr>
              <a:t>Publish on time and adhere to your stated frequency. If challenges arise, consider flexible publishing models like Open Volume. strengthen the journal’s presence and impact</a:t>
            </a:r>
            <a:endParaRPr lang="pl-PL" sz="1300" dirty="0">
              <a:latin typeface="Cambria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1300" b="1" dirty="0">
                <a:latin typeface="Cambria" pitchFamily="18" charset="0"/>
              </a:rPr>
              <a:t>Uphold Quality &amp; Compliance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itchFamily="18" charset="0"/>
              </a:rPr>
              <a:t>Maintain high language standards for clarity and readability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itchFamily="18" charset="0"/>
              </a:rPr>
              <a:t>Ensure precise typesetting; include DOI numbers, correct volume and issue numbering, and all required statements (especially critical for medical and biomedical publications)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itchFamily="18" charset="0"/>
              </a:rPr>
              <a:t>Clearly define licensing terms for open access journals to ensure transparency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6EF74E5A-26D2-1BBD-F72F-96F67E70CF68}"/>
              </a:ext>
            </a:extLst>
          </p:cNvPr>
          <p:cNvGrpSpPr/>
          <p:nvPr/>
        </p:nvGrpSpPr>
        <p:grpSpPr>
          <a:xfrm>
            <a:off x="326475" y="1068396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88A6A01-E028-A1BB-439F-972DDA49C00E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462F711F-1C91-31E9-5440-B59C59A8B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pic>
        <p:nvPicPr>
          <p:cNvPr id="4" name="Grafika 3">
            <a:extLst>
              <a:ext uri="{FF2B5EF4-FFF2-40B4-BE49-F238E27FC236}">
                <a16:creationId xmlns:a16="http://schemas.microsoft.com/office/drawing/2014/main" id="{75831D0C-8EFA-77D8-F9C4-AB558657C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8485" y="2339554"/>
            <a:ext cx="1296403" cy="12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584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Best Practices for Sustainable Growth</a:t>
            </a:r>
            <a:endParaRPr lang="en-US" sz="2500" b="1" dirty="0"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189680"/>
            <a:ext cx="985089" cy="29995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16724" y="1154808"/>
            <a:ext cx="9137104" cy="552914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1130702" y="1229529"/>
            <a:ext cx="7056784" cy="47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en-US" sz="1700" dirty="0">
                <a:solidFill>
                  <a:schemeClr val="bg1"/>
                </a:solidFill>
                <a:latin typeface="Cambria" pitchFamily="18" charset="0"/>
              </a:rPr>
              <a:t>Practical steps to </a:t>
            </a:r>
            <a:r>
              <a:rPr lang="en-US" sz="1700" b="1" dirty="0">
                <a:solidFill>
                  <a:schemeClr val="bg1"/>
                </a:solidFill>
                <a:latin typeface="Cambria" pitchFamily="18" charset="0"/>
              </a:rPr>
              <a:t>elevate your journal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417698" y="1885110"/>
            <a:ext cx="7250646" cy="2304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1300" b="1" dirty="0">
                <a:latin typeface="Cambria" pitchFamily="18" charset="0"/>
              </a:rPr>
              <a:t>Maximize Visibility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itchFamily="18" charset="0"/>
              </a:rPr>
              <a:t>Promote top articles on social media and distribute regular call-for-papers to boost engagement</a:t>
            </a:r>
          </a:p>
          <a:p>
            <a:pPr marL="3420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Cambria" pitchFamily="18" charset="0"/>
              </a:rPr>
              <a:t>Engage Editors &amp; Authors – Encourage active promotion to strengthen the journal’s presence and impact</a:t>
            </a:r>
          </a:p>
        </p:txBody>
      </p:sp>
      <p:pic>
        <p:nvPicPr>
          <p:cNvPr id="9" name="Obraz 8" descr="Obraz zawierający Czcionka, Grafika, projekt graficzny, logo">
            <a:extLst>
              <a:ext uri="{FF2B5EF4-FFF2-40B4-BE49-F238E27FC236}">
                <a16:creationId xmlns:a16="http://schemas.microsoft.com/office/drawing/2014/main" id="{D131793A-2053-047D-1144-F954BA27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" y="4291916"/>
            <a:ext cx="879425" cy="170081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6EF74E5A-26D2-1BBD-F72F-96F67E70CF68}"/>
              </a:ext>
            </a:extLst>
          </p:cNvPr>
          <p:cNvGrpSpPr/>
          <p:nvPr/>
        </p:nvGrpSpPr>
        <p:grpSpPr>
          <a:xfrm>
            <a:off x="326475" y="1068396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88A6A01-E028-A1BB-439F-972DDA49C00E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462F711F-1C91-31E9-5440-B59C59A8B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pic>
        <p:nvPicPr>
          <p:cNvPr id="4" name="Grafika 3">
            <a:extLst>
              <a:ext uri="{FF2B5EF4-FFF2-40B4-BE49-F238E27FC236}">
                <a16:creationId xmlns:a16="http://schemas.microsoft.com/office/drawing/2014/main" id="{75831D0C-8EFA-77D8-F9C4-AB558657C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8344" y="2657484"/>
            <a:ext cx="1296403" cy="12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84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41088" y="345717"/>
            <a:ext cx="6553200" cy="56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/>
            <a:r>
              <a:rPr lang="en-US" sz="2000" b="1" dirty="0">
                <a:solidFill>
                  <a:srgbClr val="009900"/>
                </a:solidFill>
                <a:latin typeface="Cambria" pitchFamily="18" charset="0"/>
              </a:rPr>
              <a:t>Customized Solutions for Your Journal’s Success</a:t>
            </a:r>
            <a:endParaRPr lang="en-US" sz="2500" b="1" dirty="0"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5917B-75A7-669B-1CDB-8E1B5D61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189680"/>
            <a:ext cx="985089" cy="29995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A4BC685-ADAC-810B-7FB9-FFCC583A3A82}"/>
              </a:ext>
            </a:extLst>
          </p:cNvPr>
          <p:cNvSpPr/>
          <p:nvPr/>
        </p:nvSpPr>
        <p:spPr>
          <a:xfrm>
            <a:off x="16724" y="1154808"/>
            <a:ext cx="9137104" cy="552914"/>
          </a:xfrm>
          <a:prstGeom prst="rect">
            <a:avLst/>
          </a:prstGeom>
          <a:gradFill flip="none" rotWithShape="1">
            <a:gsLst>
              <a:gs pos="99237">
                <a:srgbClr val="7ACC00"/>
              </a:gs>
              <a:gs pos="0">
                <a:srgbClr val="009900"/>
              </a:gs>
              <a:gs pos="99000">
                <a:srgbClr val="7ACC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bg1"/>
              </a:solidFill>
              <a:latin typeface="Raleway" pitchFamily="2" charset="-1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EB6856-512A-7ABB-D7EA-337014479BD4}"/>
              </a:ext>
            </a:extLst>
          </p:cNvPr>
          <p:cNvSpPr txBox="1">
            <a:spLocks/>
          </p:cNvSpPr>
          <p:nvPr/>
        </p:nvSpPr>
        <p:spPr>
          <a:xfrm>
            <a:off x="1130702" y="1229529"/>
            <a:ext cx="7056784" cy="47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/>
            <a:r>
              <a:rPr lang="en-US" sz="1700" dirty="0">
                <a:solidFill>
                  <a:schemeClr val="bg1"/>
                </a:solidFill>
                <a:latin typeface="Cambria" pitchFamily="18" charset="0"/>
              </a:rPr>
              <a:t>Get a </a:t>
            </a:r>
            <a:r>
              <a:rPr lang="en-US" sz="1700" b="1" dirty="0">
                <a:solidFill>
                  <a:schemeClr val="bg1"/>
                </a:solidFill>
                <a:latin typeface="Cambria" pitchFamily="18" charset="0"/>
              </a:rPr>
              <a:t>Journal Development Plan </a:t>
            </a:r>
            <a:r>
              <a:rPr lang="en-US" sz="1700" dirty="0">
                <a:solidFill>
                  <a:schemeClr val="bg1"/>
                </a:solidFill>
                <a:latin typeface="Cambria" pitchFamily="18" charset="0"/>
              </a:rPr>
              <a:t>designed for your specific goals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A24DA44-CBAB-6F9C-2FA3-C7E98AB43C31}"/>
              </a:ext>
            </a:extLst>
          </p:cNvPr>
          <p:cNvSpPr txBox="1">
            <a:spLocks/>
          </p:cNvSpPr>
          <p:nvPr/>
        </p:nvSpPr>
        <p:spPr>
          <a:xfrm>
            <a:off x="417698" y="1885110"/>
            <a:ext cx="7250646" cy="2304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1300" b="1" dirty="0">
                <a:latin typeface="Cambria" pitchFamily="18" charset="0"/>
              </a:rPr>
              <a:t>Who Can Benefit?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Emerging Journals </a:t>
            </a:r>
            <a:r>
              <a:rPr lang="en-US" sz="1300" dirty="0">
                <a:latin typeface="Cambria" pitchFamily="18" charset="0"/>
              </a:rPr>
              <a:t>– Working toward indexing, first metrics, and Impact Factor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Developing Titles </a:t>
            </a:r>
            <a:r>
              <a:rPr lang="en-US" sz="1300" dirty="0">
                <a:latin typeface="Cambria" pitchFamily="18" charset="0"/>
              </a:rPr>
              <a:t>– Looking to enhance performance and readership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Established Journals </a:t>
            </a:r>
            <a:r>
              <a:rPr lang="en-US" sz="1300" dirty="0">
                <a:latin typeface="Cambria" pitchFamily="18" charset="0"/>
              </a:rPr>
              <a:t>– Strengthening their market position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Editors</a:t>
            </a:r>
            <a:r>
              <a:rPr lang="en-US" sz="1300" dirty="0">
                <a:latin typeface="Cambria" pitchFamily="18" charset="0"/>
              </a:rPr>
              <a:t> – Balancing heavy workloads while seeking guidance and effective solutions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Publishers</a:t>
            </a:r>
            <a:r>
              <a:rPr lang="en-US" sz="1300" dirty="0">
                <a:latin typeface="Cambria" pitchFamily="18" charset="0"/>
              </a:rPr>
              <a:t> – Expanding global reach and brand visibility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Cambria" pitchFamily="18" charset="0"/>
              </a:rPr>
              <a:t>Press Directors </a:t>
            </a:r>
            <a:r>
              <a:rPr lang="en-US" sz="1300" dirty="0">
                <a:latin typeface="Cambria" pitchFamily="18" charset="0"/>
              </a:rPr>
              <a:t>– Showcasing research internationally and strengthening portfolios</a:t>
            </a:r>
          </a:p>
        </p:txBody>
      </p:sp>
      <p:pic>
        <p:nvPicPr>
          <p:cNvPr id="9" name="Obraz 8" descr="Obraz zawierający Czcionka, Grafika, projekt graficzny, logo">
            <a:extLst>
              <a:ext uri="{FF2B5EF4-FFF2-40B4-BE49-F238E27FC236}">
                <a16:creationId xmlns:a16="http://schemas.microsoft.com/office/drawing/2014/main" id="{D131793A-2053-047D-1144-F954BA27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" y="4291916"/>
            <a:ext cx="879425" cy="170081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6EF74E5A-26D2-1BBD-F72F-96F67E70CF68}"/>
              </a:ext>
            </a:extLst>
          </p:cNvPr>
          <p:cNvGrpSpPr/>
          <p:nvPr/>
        </p:nvGrpSpPr>
        <p:grpSpPr>
          <a:xfrm>
            <a:off x="326475" y="1068396"/>
            <a:ext cx="717133" cy="730303"/>
            <a:chOff x="334963" y="1478531"/>
            <a:chExt cx="717133" cy="717133"/>
          </a:xfrm>
          <a:solidFill>
            <a:srgbClr val="BDFF5B"/>
          </a:solidFill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388A6A01-E028-A1BB-439F-972DDA49C00E}"/>
                </a:ext>
              </a:extLst>
            </p:cNvPr>
            <p:cNvSpPr/>
            <p:nvPr/>
          </p:nvSpPr>
          <p:spPr>
            <a:xfrm>
              <a:off x="334963" y="1478531"/>
              <a:ext cx="717133" cy="717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pl-PL" dirty="0">
                <a:solidFill>
                  <a:srgbClr val="252525"/>
                </a:solidFill>
              </a:endParaRPr>
            </a:p>
          </p:txBody>
        </p: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462F711F-1C91-31E9-5440-B59C59A8B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057" y="1563385"/>
              <a:ext cx="542943" cy="542943"/>
            </a:xfrm>
            <a:prstGeom prst="rect">
              <a:avLst/>
            </a:prstGeom>
          </p:spPr>
        </p:pic>
      </p:grpSp>
      <p:pic>
        <p:nvPicPr>
          <p:cNvPr id="3" name="Grafika 2">
            <a:extLst>
              <a:ext uri="{FF2B5EF4-FFF2-40B4-BE49-F238E27FC236}">
                <a16:creationId xmlns:a16="http://schemas.microsoft.com/office/drawing/2014/main" id="{338514F6-3414-7DF6-533C-5329FAF58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544" y="1946964"/>
            <a:ext cx="1628991" cy="20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388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887</Words>
  <Application>Microsoft Office PowerPoint</Application>
  <PresentationFormat>Pokaz na ekranie (16:9)</PresentationFormat>
  <Paragraphs>98</Paragraphs>
  <Slides>13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Raleway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Muhammad Afzaal</dc:creator>
  <cp:lastModifiedBy>Cal, Magdalena</cp:lastModifiedBy>
  <cp:revision>64</cp:revision>
  <dcterms:created xsi:type="dcterms:W3CDTF">2006-08-16T00:00:00Z</dcterms:created>
  <dcterms:modified xsi:type="dcterms:W3CDTF">2025-02-19T09:22:24Z</dcterms:modified>
</cp:coreProperties>
</file>