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2" r:id="rId6"/>
    <p:sldId id="260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ACC00"/>
    <a:srgbClr val="2BAAD3"/>
    <a:srgbClr val="076D8B"/>
    <a:srgbClr val="F8224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87A-C2D9-493B-B99F-A41D1A2BEF7C}" type="datetimeFigureOut">
              <a:rPr lang="" smtClean="0"/>
              <a:pPr/>
              <a:t>02/18/2025</a:t>
            </a:fld>
            <a:endParaRPr lang="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200-7A63-4A7C-BE0B-EE602D2E29CE}" type="slidenum">
              <a:rPr lang="" smtClean="0"/>
              <a:pPr/>
              <a:t>‹Nr.›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9903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209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anderson@reviewercredits.com" TargetMode="External"/><Relationship Id="rId2" Type="http://schemas.openxmlformats.org/officeDocument/2006/relationships/hyperlink" Target="https://www.reviewercredits.com/journal-sign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linkedin.com/company/10976749/admin/dashboard/" TargetMode="External"/><Relationship Id="rId4" Type="http://schemas.openxmlformats.org/officeDocument/2006/relationships/hyperlink" Target="http://www.reviewercredit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5334000" cy="211455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009900"/>
                </a:solidFill>
                <a:latin typeface="Cambria" pitchFamily="18" charset="0"/>
              </a:rPr>
              <a:t>Rewarding Reviewers, Accelerating Publications, and Safeguarding Research Integrity with Reviewer Credits</a:t>
            </a:r>
            <a:endParaRPr lang="en-US" sz="25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8474" y="3867150"/>
            <a:ext cx="4724400" cy="28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Catherine Anderson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8474" y="4248150"/>
            <a:ext cx="4724400" cy="6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1500" dirty="0">
                <a:latin typeface="Cambria" pitchFamily="18" charset="0"/>
              </a:rPr>
              <a:t>Reviewer Credits / Head of Sales</a:t>
            </a: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What do we do at Reviewer Credits?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72ED48F-DE02-03C7-7181-A167248F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58" y="822649"/>
            <a:ext cx="4745542" cy="361354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Benefits to Reviewers</a:t>
            </a: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Recognition and visibility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Tangible rewards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Tailored review opportunities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Workload management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Professional development</a:t>
            </a: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7" name="Grafik 6" descr="Ein Bild, das Text, Computer, Person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A4A395AD-B9E6-6287-0DFE-D89AA5D87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56712"/>
            <a:ext cx="2299048" cy="1815038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9" name="Grafik 8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BBF97B3B-FF34-819C-E438-F46CFEACA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56711"/>
            <a:ext cx="2326122" cy="3301709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1" name="Grafik 10" descr="Ein Bild, das Text, Grafikdesign, Clipart, Grafiken enthält.&#10;&#10;KI-generierte Inhalte können fehlerhaft sein.">
            <a:extLst>
              <a:ext uri="{FF2B5EF4-FFF2-40B4-BE49-F238E27FC236}">
                <a16:creationId xmlns:a16="http://schemas.microsoft.com/office/drawing/2014/main" id="{A36CCCC6-E390-0C47-B27A-FAFE551426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86050"/>
            <a:ext cx="2299049" cy="1372371"/>
          </a:xfrm>
          <a:prstGeom prst="rect">
            <a:avLst/>
          </a:prstGeom>
          <a:ln>
            <a:solidFill>
              <a:srgbClr val="009900"/>
            </a:solidFill>
          </a:ln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22E04-A49C-92E0-A258-1D277B2B6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2188C39F-4C2B-BC5A-E736-8BB64E2B1AE9}"/>
              </a:ext>
            </a:extLst>
          </p:cNvPr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Benefits </a:t>
            </a:r>
            <a:r>
              <a:rPr lang="en-US" sz="2000" b="1">
                <a:solidFill>
                  <a:srgbClr val="009900"/>
                </a:solidFill>
                <a:latin typeface="Cambria" pitchFamily="18" charset="0"/>
              </a:rPr>
              <a:t>to Editors</a:t>
            </a:r>
            <a:endParaRPr lang="en-US" sz="2000" b="1" dirty="0">
              <a:solidFill>
                <a:srgbClr val="009900"/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E61C01-C095-D9B4-74D7-237A163F2100}"/>
              </a:ext>
            </a:extLst>
          </p:cNvPr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Access to a verified expert network</a:t>
            </a:r>
          </a:p>
          <a:p>
            <a:pPr marL="342900" indent="-3429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Efficient reviewer search and matching with an AI-powered tool</a:t>
            </a:r>
          </a:p>
          <a:p>
            <a:pPr marL="342900" indent="-3429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Build a diverse reviewer pool</a:t>
            </a:r>
          </a:p>
          <a:p>
            <a:pPr marL="342900" indent="-3429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Accelerate publication times</a:t>
            </a:r>
          </a:p>
          <a:p>
            <a:pPr marL="342900" indent="-3429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Reward reviewers</a:t>
            </a:r>
          </a:p>
          <a:p>
            <a:pPr marL="342900" indent="-3429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Integration with existing systems</a:t>
            </a:r>
          </a:p>
          <a:p>
            <a:pPr marL="342900" indent="-3429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Enhanced journal reputation</a:t>
            </a: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057EE6-67DC-9424-8277-DA3215DD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907" y="514350"/>
            <a:ext cx="2787926" cy="1877673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1ABFEA9-4074-E89D-3E00-8683A502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767" y="2827836"/>
            <a:ext cx="3710066" cy="15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87793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09C1E-203B-ED85-8651-C70DACD9A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0598DCF3-9F1F-5EA0-2371-8632E6645C44}"/>
              </a:ext>
            </a:extLst>
          </p:cNvPr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To learn more…</a:t>
            </a: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8040E2E-E0C6-FC8D-A1C8-748BCFDE4695}"/>
              </a:ext>
            </a:extLst>
          </p:cNvPr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3" name="Grafik 2" descr="Ein Bild, das Text, Menschliches Gesicht, Screenshot, Mann enthält.&#10;&#10;KI-generierte Inhalte können fehlerhaft sein.">
            <a:extLst>
              <a:ext uri="{FF2B5EF4-FFF2-40B4-BE49-F238E27FC236}">
                <a16:creationId xmlns:a16="http://schemas.microsoft.com/office/drawing/2014/main" id="{5D00F4D6-264C-7112-D102-565CA3663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4848"/>
            <a:ext cx="5529808" cy="31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09182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519E3-A94F-16A2-17C1-918900988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39F8000-1C21-E226-46B9-43E083F23765}"/>
              </a:ext>
            </a:extLst>
          </p:cNvPr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How to get involved</a:t>
            </a: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A093AC8-12C7-BB59-D78C-C8B9B938951F}"/>
              </a:ext>
            </a:extLst>
          </p:cNvPr>
          <p:cNvSpPr txBox="1">
            <a:spLocks/>
          </p:cNvSpPr>
          <p:nvPr/>
        </p:nvSpPr>
        <p:spPr>
          <a:xfrm>
            <a:off x="228600" y="1220427"/>
            <a:ext cx="6215608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Cambria" pitchFamily="18" charset="0"/>
              </a:rPr>
              <a:t>Sign up for free here: </a:t>
            </a:r>
            <a:r>
              <a:rPr lang="en-US" sz="1400" dirty="0">
                <a:latin typeface="Cambria" pitchFamily="18" charset="0"/>
                <a:hlinkClick r:id="rId2"/>
              </a:rPr>
              <a:t>https://www.reviewercredits.com/journal-signup/</a:t>
            </a:r>
            <a:endParaRPr lang="en-US" sz="1400" dirty="0">
              <a:latin typeface="Cambria" pitchFamily="18" charset="0"/>
            </a:endParaRPr>
          </a:p>
          <a:p>
            <a:pPr marL="342900" lvl="0" indent="-342900">
              <a:buClr>
                <a:srgbClr val="009900"/>
              </a:buCl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Cambria" pitchFamily="18" charset="0"/>
              </a:rPr>
              <a:t>Enjoy the benefits of the free subscription</a:t>
            </a:r>
          </a:p>
          <a:p>
            <a:pPr marL="342900" lvl="0" indent="-342900">
              <a:buClr>
                <a:srgbClr val="009900"/>
              </a:buClr>
              <a:buFont typeface="Wingdings" panose="05000000000000000000" pitchFamily="2" charset="2"/>
              <a:buChar char="Ø"/>
            </a:pPr>
            <a:endParaRPr lang="en-US" sz="1400" dirty="0">
              <a:latin typeface="Cambria" pitchFamily="18" charset="0"/>
            </a:endParaRPr>
          </a:p>
          <a:p>
            <a:pPr marL="342900" lvl="0" indent="-342900"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Cambria" pitchFamily="18" charset="0"/>
              </a:rPr>
              <a:t>Contact us for a tailored offer for your journal for the Premium features</a:t>
            </a:r>
          </a:p>
          <a:p>
            <a:pPr marL="342900" lvl="0" indent="-342900">
              <a:buClr>
                <a:srgbClr val="009900"/>
              </a:buClr>
              <a:buFont typeface="Wingdings" panose="05000000000000000000" pitchFamily="2" charset="2"/>
              <a:buChar char="Ø"/>
            </a:pPr>
            <a:endParaRPr lang="en-US" sz="1400" dirty="0">
              <a:latin typeface="Cambria" pitchFamily="18" charset="0"/>
            </a:endParaRPr>
          </a:p>
          <a:p>
            <a:pPr marL="342900" lvl="0" indent="-342900"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Cambria" pitchFamily="18" charset="0"/>
              </a:rPr>
              <a:t>Together we can help to improve the recognition of peer review, reward reviewers for their valuable review work, accelerate publications, improve the quality of reviews, and safeguard research integrity</a:t>
            </a:r>
          </a:p>
          <a:p>
            <a:pPr marL="342900" lvl="0" indent="-342900">
              <a:buClr>
                <a:srgbClr val="009900"/>
              </a:buClr>
              <a:buFont typeface="Wingdings" panose="05000000000000000000" pitchFamily="2" charset="2"/>
              <a:buChar char="Ø"/>
            </a:pPr>
            <a:endParaRPr lang="en-US" sz="1400" dirty="0">
              <a:latin typeface="Cambria" pitchFamily="18" charset="0"/>
            </a:endParaRPr>
          </a:p>
          <a:p>
            <a:pPr marL="342900" lvl="0" indent="-342900">
              <a:buClr>
                <a:srgbClr val="009900"/>
              </a:buClr>
              <a:buFont typeface="Wingdings" panose="05000000000000000000" pitchFamily="2" charset="2"/>
              <a:buChar char="Ø"/>
            </a:pPr>
            <a:endParaRPr lang="en-US" sz="1400" dirty="0">
              <a:latin typeface="Cambria" pitchFamily="18" charset="0"/>
            </a:endParaRPr>
          </a:p>
          <a:p>
            <a:pPr lvl="0">
              <a:buClr>
                <a:srgbClr val="009900"/>
              </a:buClr>
            </a:pPr>
            <a:r>
              <a:rPr lang="en-US" sz="1200" dirty="0">
                <a:solidFill>
                  <a:srgbClr val="009900"/>
                </a:solidFill>
                <a:latin typeface="Cambria" pitchFamily="18" charset="0"/>
              </a:rPr>
              <a:t>Email: </a:t>
            </a:r>
            <a:r>
              <a:rPr lang="en-US" sz="1200" dirty="0">
                <a:solidFill>
                  <a:srgbClr val="009900"/>
                </a:solidFill>
                <a:latin typeface="Cambria" pitchFamily="18" charset="0"/>
                <a:hlinkClick r:id="rId3"/>
              </a:rPr>
              <a:t>catherine.anderson@reviewercredits.com</a:t>
            </a:r>
            <a:endParaRPr lang="en-US" sz="1200" dirty="0">
              <a:solidFill>
                <a:srgbClr val="009900"/>
              </a:solidFill>
              <a:latin typeface="Cambria" pitchFamily="18" charset="0"/>
            </a:endParaRPr>
          </a:p>
          <a:p>
            <a:pPr lvl="0">
              <a:buClr>
                <a:srgbClr val="009900"/>
              </a:buClr>
            </a:pPr>
            <a:r>
              <a:rPr lang="en-US" sz="1200" dirty="0">
                <a:solidFill>
                  <a:srgbClr val="009900"/>
                </a:solidFill>
                <a:latin typeface="Cambria" pitchFamily="18" charset="0"/>
              </a:rPr>
              <a:t>Web: </a:t>
            </a:r>
            <a:r>
              <a:rPr lang="en-US" sz="1200" dirty="0">
                <a:solidFill>
                  <a:srgbClr val="009900"/>
                </a:solidFill>
                <a:latin typeface="Cambria" pitchFamily="18" charset="0"/>
                <a:hlinkClick r:id="rId4"/>
              </a:rPr>
              <a:t>www.reviewercredits.com</a:t>
            </a:r>
            <a:endParaRPr lang="en-US" sz="1200" dirty="0">
              <a:solidFill>
                <a:srgbClr val="009900"/>
              </a:solidFill>
              <a:latin typeface="Cambria" pitchFamily="18" charset="0"/>
            </a:endParaRPr>
          </a:p>
          <a:p>
            <a:pPr lvl="0">
              <a:buClr>
                <a:srgbClr val="009900"/>
              </a:buClr>
            </a:pPr>
            <a:r>
              <a:rPr lang="en-US" sz="1200" dirty="0">
                <a:solidFill>
                  <a:srgbClr val="009900"/>
                </a:solidFill>
                <a:latin typeface="Cambria" pitchFamily="18" charset="0"/>
              </a:rPr>
              <a:t>LinkedIn: </a:t>
            </a:r>
            <a:r>
              <a:rPr lang="en-US" sz="1200" dirty="0">
                <a:solidFill>
                  <a:srgbClr val="009900"/>
                </a:solidFill>
                <a:latin typeface="Cambria" pitchFamily="18" charset="0"/>
                <a:hlinkClick r:id="rId5"/>
              </a:rPr>
              <a:t>https://www.linkedin.com/company/10976749/admin/dashboard/</a:t>
            </a:r>
            <a:endParaRPr lang="en-US" sz="1200" dirty="0">
              <a:solidFill>
                <a:srgbClr val="009900"/>
              </a:solidFill>
              <a:latin typeface="Cambria" pitchFamily="18" charset="0"/>
            </a:endParaRPr>
          </a:p>
          <a:p>
            <a:pPr lvl="0">
              <a:buClr>
                <a:srgbClr val="009900"/>
              </a:buClr>
            </a:pPr>
            <a:endParaRPr lang="en-US" sz="1200" dirty="0">
              <a:solidFill>
                <a:srgbClr val="009900"/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11766BF-9AD1-ED5F-676C-6B76508EB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843742"/>
            <a:ext cx="2170364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69173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Bildschirmpräsentation (16:9)</PresentationFormat>
  <Paragraphs>33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Catherine Anderson</cp:lastModifiedBy>
  <cp:revision>50</cp:revision>
  <dcterms:created xsi:type="dcterms:W3CDTF">2006-08-16T00:00:00Z</dcterms:created>
  <dcterms:modified xsi:type="dcterms:W3CDTF">2025-02-18T16:45:00Z</dcterms:modified>
</cp:coreProperties>
</file>