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58" r:id="rId5"/>
    <p:sldId id="259" r:id="rId6"/>
    <p:sldId id="268" r:id="rId7"/>
    <p:sldId id="261" r:id="rId8"/>
    <p:sldId id="266" r:id="rId9"/>
    <p:sldId id="264" r:id="rId10"/>
    <p:sldId id="263" r:id="rId11"/>
    <p:sldId id="262" r:id="rId12"/>
    <p:sldId id="267" r:id="rId13"/>
    <p:sldId id="26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ACC00"/>
    <a:srgbClr val="2BAAD3"/>
    <a:srgbClr val="076D8B"/>
    <a:srgbClr val="F8224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36B13-66F9-4EDC-A2AC-A0A0842BFBCE}" v="1" dt="2025-02-18T17:16:52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6005" autoAdjust="0"/>
  </p:normalViewPr>
  <p:slideViewPr>
    <p:cSldViewPr>
      <p:cViewPr>
        <p:scale>
          <a:sx n="150" d="100"/>
          <a:sy n="150" d="100"/>
        </p:scale>
        <p:origin x="582" y="3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kran TOROSER" userId="8e0650acc79ded5a" providerId="LiveId" clId="{8E836B13-66F9-4EDC-A2AC-A0A0842BFBCE}"/>
    <pc:docChg chg="modSld">
      <pc:chgData name="Dikran TOROSER" userId="8e0650acc79ded5a" providerId="LiveId" clId="{8E836B13-66F9-4EDC-A2AC-A0A0842BFBCE}" dt="2025-02-18T17:22:02.779" v="13" actId="113"/>
      <pc:docMkLst>
        <pc:docMk/>
      </pc:docMkLst>
      <pc:sldChg chg="modSp mod">
        <pc:chgData name="Dikran TOROSER" userId="8e0650acc79ded5a" providerId="LiveId" clId="{8E836B13-66F9-4EDC-A2AC-A0A0842BFBCE}" dt="2025-02-18T17:15:42.841" v="3" actId="1076"/>
        <pc:sldMkLst>
          <pc:docMk/>
          <pc:sldMk cId="3607197034" sldId="258"/>
        </pc:sldMkLst>
        <pc:spChg chg="mod">
          <ac:chgData name="Dikran TOROSER" userId="8e0650acc79ded5a" providerId="LiveId" clId="{8E836B13-66F9-4EDC-A2AC-A0A0842BFBCE}" dt="2025-02-18T17:15:42.841" v="3" actId="1076"/>
          <ac:spMkLst>
            <pc:docMk/>
            <pc:sldMk cId="3607197034" sldId="258"/>
            <ac:spMk id="2" creationId="{6FBD6A31-B11A-0F22-5E5A-2E6DCB0A9BB2}"/>
          </ac:spMkLst>
        </pc:spChg>
        <pc:spChg chg="mod">
          <ac:chgData name="Dikran TOROSER" userId="8e0650acc79ded5a" providerId="LiveId" clId="{8E836B13-66F9-4EDC-A2AC-A0A0842BFBCE}" dt="2025-02-18T17:15:37.953" v="1" actId="1076"/>
          <ac:spMkLst>
            <pc:docMk/>
            <pc:sldMk cId="3607197034" sldId="258"/>
            <ac:spMk id="6" creationId="{BD843A5B-3F9F-E154-9568-823297F92D87}"/>
          </ac:spMkLst>
        </pc:spChg>
        <pc:cxnChg chg="mod">
          <ac:chgData name="Dikran TOROSER" userId="8e0650acc79ded5a" providerId="LiveId" clId="{8E836B13-66F9-4EDC-A2AC-A0A0842BFBCE}" dt="2025-02-18T17:15:40.126" v="2" actId="1076"/>
          <ac:cxnSpMkLst>
            <pc:docMk/>
            <pc:sldMk cId="3607197034" sldId="258"/>
            <ac:cxnSpMk id="5" creationId="{21EF3E2A-C8FB-6299-93EC-FD8AEF7DC374}"/>
          </ac:cxnSpMkLst>
        </pc:cxnChg>
      </pc:sldChg>
      <pc:sldChg chg="modSp mod">
        <pc:chgData name="Dikran TOROSER" userId="8e0650acc79ded5a" providerId="LiveId" clId="{8E836B13-66F9-4EDC-A2AC-A0A0842BFBCE}" dt="2025-02-18T17:22:02.779" v="13" actId="113"/>
        <pc:sldMkLst>
          <pc:docMk/>
          <pc:sldMk cId="1087981243" sldId="265"/>
        </pc:sldMkLst>
        <pc:spChg chg="mod">
          <ac:chgData name="Dikran TOROSER" userId="8e0650acc79ded5a" providerId="LiveId" clId="{8E836B13-66F9-4EDC-A2AC-A0A0842BFBCE}" dt="2025-02-18T17:22:02.779" v="13" actId="113"/>
          <ac:spMkLst>
            <pc:docMk/>
            <pc:sldMk cId="1087981243" sldId="265"/>
            <ac:spMk id="2" creationId="{9B86CC8F-BDF3-80A1-716F-6DCF8C30CAEB}"/>
          </ac:spMkLst>
        </pc:spChg>
      </pc:sldChg>
      <pc:sldChg chg="modSp mod">
        <pc:chgData name="Dikran TOROSER" userId="8e0650acc79ded5a" providerId="LiveId" clId="{8E836B13-66F9-4EDC-A2AC-A0A0842BFBCE}" dt="2025-02-18T17:16:03.188" v="5" actId="20577"/>
        <pc:sldMkLst>
          <pc:docMk/>
          <pc:sldMk cId="480473545" sldId="268"/>
        </pc:sldMkLst>
        <pc:spChg chg="mod">
          <ac:chgData name="Dikran TOROSER" userId="8e0650acc79ded5a" providerId="LiveId" clId="{8E836B13-66F9-4EDC-A2AC-A0A0842BFBCE}" dt="2025-02-18T17:16:03.188" v="5" actId="20577"/>
          <ac:spMkLst>
            <pc:docMk/>
            <pc:sldMk cId="480473545" sldId="268"/>
            <ac:spMk id="7" creationId="{17EF534E-83FF-41E7-AB09-4BF4BD88D3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87A-C2D9-493B-B99F-A41D1A2BEF7C}" type="datetimeFigureOut">
              <a:rPr lang="" smtClean="0"/>
              <a:pPr/>
              <a:t>02/18/2025</a:t>
            </a:fld>
            <a:endParaRPr lang="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E200-7A63-4A7C-BE0B-EE602D2E29CE}" type="slidenum">
              <a:rPr lang="" smtClean="0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9903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1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62099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10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821037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11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72851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12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125878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13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34700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2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4643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3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12353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4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1801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5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191786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6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69778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7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584797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8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650591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9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60786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toroser@ucsd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linkedin.com/in/dikrantoros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comgroup.com/wp-content/uploads/2024/12/Worldcom_PharmaMonitor_2023-compressed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27045519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5334000" cy="1979662"/>
          </a:xfrm>
        </p:spPr>
        <p:txBody>
          <a:bodyPr>
            <a:noAutofit/>
          </a:bodyPr>
          <a:lstStyle/>
          <a:p>
            <a:pPr marL="123825" marR="0" indent="-123825" algn="l">
              <a:spcBef>
                <a:spcPts val="0"/>
              </a:spcBef>
            </a:pPr>
            <a:r>
              <a:rPr lang="en-US" sz="2800" b="1" i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Understanding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Local Insights </a:t>
            </a:r>
          </a:p>
          <a:p>
            <a:pPr marL="123825" marR="0" indent="-123825" algn="l">
              <a:spcBef>
                <a:spcPts val="0"/>
              </a:spcBef>
            </a:pPr>
            <a:r>
              <a:rPr lang="en-US" sz="2800" b="1" i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&amp;Global Impact: </a:t>
            </a:r>
          </a:p>
          <a:p>
            <a:pPr marL="123825" marR="0" indent="-123825" algn="l">
              <a:spcBef>
                <a:spcPts val="0"/>
              </a:spcBef>
            </a:pPr>
            <a:r>
              <a:rPr lang="en-US" sz="2800" b="1" i="1" dirty="0">
                <a:solidFill>
                  <a:schemeClr val="tx1"/>
                </a:solidFill>
                <a:latin typeface="Aptos" panose="020B0004020202020204" pitchFamily="34" charset="0"/>
              </a:rPr>
              <a:t>Strategies for Inclusivity in Research and Publications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8474" y="3867150"/>
            <a:ext cx="4724400" cy="1152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Dikran Toroser PhD</a:t>
            </a:r>
          </a:p>
          <a:p>
            <a:pPr>
              <a:defRPr/>
            </a:pPr>
            <a:r>
              <a:rPr lang="en-US" sz="2000" dirty="0">
                <a:latin typeface="Cambria" pitchFamily="18" charset="0"/>
              </a:rPr>
              <a:t>University California San Diego</a:t>
            </a:r>
          </a:p>
          <a:p>
            <a:pPr>
              <a:defRPr/>
            </a:pPr>
            <a:r>
              <a:rPr lang="en-US" sz="2000" dirty="0">
                <a:latin typeface="Cambria" pitchFamily="18" charset="0"/>
              </a:rPr>
              <a:t>Feb 25</a:t>
            </a:r>
            <a:r>
              <a:rPr lang="en-US" sz="2000" baseline="30000" dirty="0">
                <a:latin typeface="Cambria" pitchFamily="18" charset="0"/>
              </a:rPr>
              <a:t>th</a:t>
            </a:r>
            <a:r>
              <a:rPr lang="en-US" sz="2000" dirty="0">
                <a:latin typeface="Cambria" pitchFamily="18" charset="0"/>
              </a:rPr>
              <a:t>, 2025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8474" y="4443958"/>
            <a:ext cx="4724400" cy="339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kumimoji="0" lang="en-US" sz="15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E1A36-C20E-E525-A363-5A643C77E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E831EC-F681-583C-4BC5-5E0690086592}"/>
              </a:ext>
            </a:extLst>
          </p:cNvPr>
          <p:cNvSpPr txBox="1"/>
          <p:nvPr/>
        </p:nvSpPr>
        <p:spPr>
          <a:xfrm>
            <a:off x="395536" y="1362966"/>
            <a:ext cx="7776864" cy="2254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3825" marR="0" indent="-123825">
              <a:lnSpc>
                <a:spcPct val="150000"/>
              </a:lnSpc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Strategies for Effective Collaboration</a:t>
            </a:r>
            <a:r>
              <a:rPr lang="en-US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123825" marR="0" indent="-123825">
              <a:lnSpc>
                <a:spcPct val="150000"/>
              </a:lnSpc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Examples: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Knowledge-sharing (sessions) across regions.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Cultural competency as a core team value.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83C234-54A5-DC21-F206-282BE6C855C5}"/>
              </a:ext>
            </a:extLst>
          </p:cNvPr>
          <p:cNvSpPr txBox="1"/>
          <p:nvPr/>
        </p:nvSpPr>
        <p:spPr>
          <a:xfrm>
            <a:off x="467544" y="613152"/>
            <a:ext cx="7776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4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B</a:t>
            </a:r>
            <a:r>
              <a:rPr lang="en-US" sz="2400" b="1" dirty="0">
                <a:solidFill>
                  <a:srgbClr val="111111"/>
                </a:solidFill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EST PRACTRICES IN COLLABORATION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821128-F822-B2F1-CEF1-3F2800B778C7}"/>
              </a:ext>
            </a:extLst>
          </p:cNvPr>
          <p:cNvCxnSpPr/>
          <p:nvPr/>
        </p:nvCxnSpPr>
        <p:spPr>
          <a:xfrm>
            <a:off x="467544" y="1131590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F0A4E1-2062-79B8-C4F1-A433B8CE3C86}"/>
              </a:ext>
            </a:extLst>
          </p:cNvPr>
          <p:cNvCxnSpPr/>
          <p:nvPr/>
        </p:nvCxnSpPr>
        <p:spPr>
          <a:xfrm>
            <a:off x="395536" y="4155926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1E7724-C651-8B2F-97A1-6E0531814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95487"/>
            <a:ext cx="1978308" cy="135485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2953482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8B808-0328-6F79-2DB3-2D7D43885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51EE5-93C9-82FA-CFDA-39FC43FDEB24}"/>
              </a:ext>
            </a:extLst>
          </p:cNvPr>
          <p:cNvSpPr txBox="1"/>
          <p:nvPr/>
        </p:nvSpPr>
        <p:spPr>
          <a:xfrm>
            <a:off x="553868" y="1355811"/>
            <a:ext cx="7992888" cy="2254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3825" marR="0" indent="-123825">
              <a:lnSpc>
                <a:spcPct val="150000"/>
              </a:lnSpc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Real-World Examples of Inclusive Collaboration</a:t>
            </a:r>
            <a:r>
              <a:rPr lang="en-US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123825" marR="0" indent="-123825">
              <a:lnSpc>
                <a:spcPct val="150000"/>
              </a:lnSpc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Pharmaceutical clinical trials recruiting diverse populations.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14325" marR="0" indent="-314325">
              <a:lnSpc>
                <a:spcPct val="150000"/>
              </a:lnSpc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Product design leveraging cultural insights for regional adoption.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BD392C-DE06-5599-14DC-6AC8CA0B7B84}"/>
              </a:ext>
            </a:extLst>
          </p:cNvPr>
          <p:cNvSpPr txBox="1"/>
          <p:nvPr/>
        </p:nvSpPr>
        <p:spPr>
          <a:xfrm>
            <a:off x="539552" y="592130"/>
            <a:ext cx="3780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4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INDUSTRY SUCCESS STORIES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5528E4-09D9-E040-4F04-62CE6212E922}"/>
              </a:ext>
            </a:extLst>
          </p:cNvPr>
          <p:cNvCxnSpPr/>
          <p:nvPr/>
        </p:nvCxnSpPr>
        <p:spPr>
          <a:xfrm>
            <a:off x="501386" y="1293648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941580-8447-40E3-E0C8-CC52E96CF5F2}"/>
              </a:ext>
            </a:extLst>
          </p:cNvPr>
          <p:cNvCxnSpPr/>
          <p:nvPr/>
        </p:nvCxnSpPr>
        <p:spPr>
          <a:xfrm>
            <a:off x="719572" y="3795886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929EE7B-1484-CD47-87D5-580AF84B5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10506"/>
            <a:ext cx="1777278" cy="11965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166056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94D77-53BD-12A0-9AAD-6FA3D491B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3DFD73-3AA2-DA8F-A50C-D8A057CBC980}"/>
              </a:ext>
            </a:extLst>
          </p:cNvPr>
          <p:cNvSpPr txBox="1"/>
          <p:nvPr/>
        </p:nvSpPr>
        <p:spPr>
          <a:xfrm>
            <a:off x="632199" y="1372671"/>
            <a:ext cx="7828233" cy="2254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3825" marR="0" indent="-123825">
              <a:lnSpc>
                <a:spcPct val="150000"/>
              </a:lnSpc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Building a More Inclusive Research Ecosystem</a:t>
            </a:r>
            <a:r>
              <a:rPr lang="en-US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314325" marR="0" indent="-314325">
              <a:lnSpc>
                <a:spcPct val="150000"/>
              </a:lnSpc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Audit current research collaboration practices for inclusivity.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14325" marR="0" indent="-314325">
              <a:lnSpc>
                <a:spcPct val="150000"/>
              </a:lnSpc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Invest in tools/training to empower local teams.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A8CBF9-B343-1D0A-A9FA-1660DA03710B}"/>
              </a:ext>
            </a:extLst>
          </p:cNvPr>
          <p:cNvSpPr txBox="1"/>
          <p:nvPr/>
        </p:nvSpPr>
        <p:spPr>
          <a:xfrm>
            <a:off x="632199" y="339502"/>
            <a:ext cx="6390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4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CALL TO ACTION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8A1AAF-7CC2-FF1E-7885-752AA412CE11}"/>
              </a:ext>
            </a:extLst>
          </p:cNvPr>
          <p:cNvCxnSpPr/>
          <p:nvPr/>
        </p:nvCxnSpPr>
        <p:spPr>
          <a:xfrm>
            <a:off x="539552" y="915566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AE7A5A-7CBA-FBAD-896C-7ED57AAEC6AC}"/>
              </a:ext>
            </a:extLst>
          </p:cNvPr>
          <p:cNvCxnSpPr/>
          <p:nvPr/>
        </p:nvCxnSpPr>
        <p:spPr>
          <a:xfrm>
            <a:off x="432918" y="4083918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10646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F6CD6-DF3B-494F-21A2-2B664D766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8D77F1-9667-9F26-7E7B-59493D8E1588}"/>
              </a:ext>
            </a:extLst>
          </p:cNvPr>
          <p:cNvSpPr txBox="1"/>
          <p:nvPr/>
        </p:nvSpPr>
        <p:spPr>
          <a:xfrm>
            <a:off x="683568" y="1707654"/>
            <a:ext cx="7560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0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QUESTIONS / COMMENTS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86CC8F-BDF3-80A1-716F-6DCF8C30CAEB}"/>
              </a:ext>
            </a:extLst>
          </p:cNvPr>
          <p:cNvSpPr txBox="1"/>
          <p:nvPr/>
        </p:nvSpPr>
        <p:spPr>
          <a:xfrm>
            <a:off x="4566394" y="2644502"/>
            <a:ext cx="40314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Dikran Toroser PhD</a:t>
            </a:r>
          </a:p>
          <a:p>
            <a:r>
              <a:rPr lang="en-US" sz="1600" b="1" dirty="0"/>
              <a:t>UC San Diego</a:t>
            </a:r>
          </a:p>
          <a:p>
            <a:r>
              <a:rPr lang="en-US" sz="1600" b="1" dirty="0">
                <a:hlinkClick r:id="rId3"/>
              </a:rPr>
              <a:t>dtoroser@ucsd.edu</a:t>
            </a:r>
            <a:endParaRPr lang="en-US" sz="1600" b="1" dirty="0">
              <a:highlight>
                <a:srgbClr val="FFFF00"/>
              </a:highlight>
            </a:endParaRPr>
          </a:p>
          <a:p>
            <a:r>
              <a:rPr lang="en-US" sz="1600" b="1" dirty="0">
                <a:hlinkClick r:id="rId4"/>
              </a:rPr>
              <a:t>https://www.linkedin.com/in/dikrantoroser/</a:t>
            </a:r>
            <a:endParaRPr lang="en-US" sz="16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33A6B1-F7A5-C7A7-1AEB-01CB78D925FB}"/>
              </a:ext>
            </a:extLst>
          </p:cNvPr>
          <p:cNvCxnSpPr>
            <a:cxnSpLocks/>
          </p:cNvCxnSpPr>
          <p:nvPr/>
        </p:nvCxnSpPr>
        <p:spPr>
          <a:xfrm>
            <a:off x="467544" y="1419622"/>
            <a:ext cx="3888432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5C8BE5-E789-6481-0F90-EF388D7F533A}"/>
              </a:ext>
            </a:extLst>
          </p:cNvPr>
          <p:cNvCxnSpPr/>
          <p:nvPr/>
        </p:nvCxnSpPr>
        <p:spPr>
          <a:xfrm>
            <a:off x="467544" y="2499742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AA890CD-293D-5FA3-3618-CDC63A6AF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263" y="397127"/>
            <a:ext cx="1867952" cy="19066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981243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5C3BB832-365C-A877-A31D-9E4834650ADE}"/>
              </a:ext>
            </a:extLst>
          </p:cNvPr>
          <p:cNvSpPr txBox="1">
            <a:spLocks/>
          </p:cNvSpPr>
          <p:nvPr/>
        </p:nvSpPr>
        <p:spPr>
          <a:xfrm>
            <a:off x="446924" y="79903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400" b="1" dirty="0">
                <a:solidFill>
                  <a:srgbClr val="009900"/>
                </a:solidFill>
                <a:latin typeface="Cambria" pitchFamily="18" charset="0"/>
              </a:rPr>
              <a:t>AGENDA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400" b="1" dirty="0">
              <a:latin typeface="Cambria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B01E7-EABC-62F2-7285-79FC537E7CE6}"/>
              </a:ext>
            </a:extLst>
          </p:cNvPr>
          <p:cNvSpPr txBox="1"/>
          <p:nvPr/>
        </p:nvSpPr>
        <p:spPr>
          <a:xfrm>
            <a:off x="383025" y="1697315"/>
            <a:ext cx="8053672" cy="185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RELEVANCE</a:t>
            </a:r>
            <a:r>
              <a:rPr lang="en-US" sz="2400" dirty="0"/>
              <a:t> – Diversity &amp; Inclusivity in research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CHALLENGES</a:t>
            </a:r>
            <a:r>
              <a:rPr lang="en-US" sz="2400" dirty="0"/>
              <a:t> – Communication, resources, scaling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BEST PRACTICES &amp; Next Steps</a:t>
            </a:r>
            <a:r>
              <a:rPr lang="en-US" sz="2400" dirty="0"/>
              <a:t> – Leadership in inclusivity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AA60A5-0BCE-58B7-F795-502B83D07D6F}"/>
              </a:ext>
            </a:extLst>
          </p:cNvPr>
          <p:cNvCxnSpPr/>
          <p:nvPr/>
        </p:nvCxnSpPr>
        <p:spPr>
          <a:xfrm>
            <a:off x="467544" y="1419622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C3208-A5D8-9B0E-C0EF-20CE4C2EC591}"/>
              </a:ext>
            </a:extLst>
          </p:cNvPr>
          <p:cNvCxnSpPr/>
          <p:nvPr/>
        </p:nvCxnSpPr>
        <p:spPr>
          <a:xfrm>
            <a:off x="467544" y="3939902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3D93F3E-7E31-EC0E-7DEE-440DBEAC7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503" y="209933"/>
            <a:ext cx="1757848" cy="15210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5B09BED8-6B1D-D3DD-56D2-9CCB7EF034F3}"/>
              </a:ext>
            </a:extLst>
          </p:cNvPr>
          <p:cNvSpPr txBox="1">
            <a:spLocks/>
          </p:cNvSpPr>
          <p:nvPr/>
        </p:nvSpPr>
        <p:spPr>
          <a:xfrm>
            <a:off x="594518" y="1625260"/>
            <a:ext cx="8081938" cy="2314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23825" marR="0" indent="-123825"/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Local Insights </a:t>
            </a:r>
            <a:r>
              <a:rPr lang="en-US" sz="2400" b="1" dirty="0">
                <a:solidFill>
                  <a:srgbClr val="111111"/>
                </a:solidFill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&amp;</a:t>
            </a: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Global Impact…</a:t>
            </a:r>
          </a:p>
          <a:p>
            <a:pPr marL="123825" marR="0" indent="-123825"/>
            <a:r>
              <a:rPr lang="en-US" sz="2400" dirty="0">
                <a:solidFill>
                  <a:srgbClr val="111111"/>
                </a:solidFill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“</a:t>
            </a:r>
            <a:r>
              <a:rPr lang="en-US" sz="24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Rising research collaboration in global science”</a:t>
            </a:r>
          </a:p>
          <a:p>
            <a:pPr marL="123825" marR="0" indent="-123825"/>
            <a:endParaRPr lang="en-US" sz="2400" dirty="0">
              <a:solidFill>
                <a:srgbClr val="111111"/>
              </a:solidFill>
              <a:effectLst/>
              <a:latin typeface=".SFUI-Regular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3825" marR="0" indent="-123825"/>
            <a:r>
              <a:rPr lang="en-US" sz="24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</a:t>
            </a: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CHALLENGES</a:t>
            </a:r>
            <a:r>
              <a:rPr lang="en-US" sz="24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in scaling local research insights globally</a:t>
            </a:r>
            <a:r>
              <a:rPr lang="en-US" sz="2400" dirty="0">
                <a:solidFill>
                  <a:srgbClr val="111111"/>
                </a:solidFill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(overcoming</a:t>
            </a:r>
            <a:r>
              <a:rPr lang="en-US" sz="24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cultural, resource differences).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/>
            <a:endParaRPr lang="en-US" sz="2400" b="1" dirty="0">
              <a:latin typeface="Cambria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4E535-D298-43BD-7305-A0F2E611B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23478"/>
            <a:ext cx="1781163" cy="115212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713DDCF-DD5D-F537-335E-122A9FA7A1E5}"/>
              </a:ext>
            </a:extLst>
          </p:cNvPr>
          <p:cNvSpPr txBox="1">
            <a:spLocks/>
          </p:cNvSpPr>
          <p:nvPr/>
        </p:nvSpPr>
        <p:spPr>
          <a:xfrm>
            <a:off x="524249" y="831205"/>
            <a:ext cx="8610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/>
            <a:r>
              <a:rPr lang="en-US" sz="24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CONTEXT &amp; IMPORTANCE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384EBE-937B-222E-4165-FF2F80F53F0D}"/>
              </a:ext>
            </a:extLst>
          </p:cNvPr>
          <p:cNvCxnSpPr/>
          <p:nvPr/>
        </p:nvCxnSpPr>
        <p:spPr>
          <a:xfrm>
            <a:off x="395536" y="1491630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B52D53-33EE-8619-9BFB-3155FC337209}"/>
              </a:ext>
            </a:extLst>
          </p:cNvPr>
          <p:cNvCxnSpPr/>
          <p:nvPr/>
        </p:nvCxnSpPr>
        <p:spPr>
          <a:xfrm>
            <a:off x="524249" y="4155926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AAA9EE7-63FE-96B7-707C-43531CA8D993}"/>
              </a:ext>
            </a:extLst>
          </p:cNvPr>
          <p:cNvSpPr txBox="1"/>
          <p:nvPr/>
        </p:nvSpPr>
        <p:spPr>
          <a:xfrm>
            <a:off x="594518" y="4227934"/>
            <a:ext cx="5379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Puyvallee</a:t>
            </a:r>
            <a:r>
              <a:rPr lang="en-US" sz="800" dirty="0"/>
              <a:t> and </a:t>
            </a:r>
            <a:r>
              <a:rPr lang="en-US" sz="800" dirty="0" err="1"/>
              <a:t>Kittelsen</a:t>
            </a:r>
            <a:r>
              <a:rPr lang="en-US" sz="800" dirty="0"/>
              <a:t> (2018) Disease knows no borders…Pandemics, Publics, and Politics 4: 59-73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Benefits, Motivations, and Challenges of International….</a:t>
            </a:r>
            <a:r>
              <a:rPr lang="en-US" sz="800" dirty="0" err="1"/>
              <a:t>Dusdal</a:t>
            </a:r>
            <a:r>
              <a:rPr lang="en-US" sz="800" dirty="0"/>
              <a:t> and Powell 2019 Science and Public Policy 48(2) 221, 235</a:t>
            </a:r>
          </a:p>
        </p:txBody>
      </p:sp>
    </p:spTree>
    <p:extLst>
      <p:ext uri="{BB962C8B-B14F-4D97-AF65-F5344CB8AC3E}">
        <p14:creationId xmlns:p14="http://schemas.microsoft.com/office/powerpoint/2010/main" val="351572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CBCCC-0DE4-45EA-670B-45C0F7A61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FBD6A31-B11A-0F22-5E5A-2E6DCB0A9BB2}"/>
              </a:ext>
            </a:extLst>
          </p:cNvPr>
          <p:cNvSpPr txBox="1">
            <a:spLocks/>
          </p:cNvSpPr>
          <p:nvPr/>
        </p:nvSpPr>
        <p:spPr>
          <a:xfrm>
            <a:off x="755576" y="1451748"/>
            <a:ext cx="5357006" cy="2403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50000"/>
              </a:lnSpc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The Role of Inclusive Research in INDUSTRY</a:t>
            </a:r>
            <a:r>
              <a:rPr lang="en-US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400" b="1" dirty="0">
                <a:solidFill>
                  <a:srgbClr val="111111"/>
                </a:solidFill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BIG PHARMA</a:t>
            </a: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DIVERSITY in CLINICAL TRIALS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</a:pPr>
            <a:endParaRPr lang="en-US" sz="2400" b="1" dirty="0">
              <a:latin typeface="Cambria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B11BF-18C5-6653-0632-F842822DDDF7}"/>
              </a:ext>
            </a:extLst>
          </p:cNvPr>
          <p:cNvSpPr txBox="1">
            <a:spLocks/>
          </p:cNvSpPr>
          <p:nvPr/>
        </p:nvSpPr>
        <p:spPr>
          <a:xfrm>
            <a:off x="538425" y="540871"/>
            <a:ext cx="812172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/>
            <a:r>
              <a:rPr lang="en-US" sz="24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INDUSTRY RELEVANCE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96B11C-6E86-79B7-C137-F7813F6D0939}"/>
              </a:ext>
            </a:extLst>
          </p:cNvPr>
          <p:cNvCxnSpPr/>
          <p:nvPr/>
        </p:nvCxnSpPr>
        <p:spPr>
          <a:xfrm>
            <a:off x="511138" y="992826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EF3E2A-C8FB-6299-93EC-FD8AEF7DC374}"/>
              </a:ext>
            </a:extLst>
          </p:cNvPr>
          <p:cNvCxnSpPr/>
          <p:nvPr/>
        </p:nvCxnSpPr>
        <p:spPr>
          <a:xfrm>
            <a:off x="511138" y="4227934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D843A5B-3F9F-E154-9568-823297F92D87}"/>
              </a:ext>
            </a:extLst>
          </p:cNvPr>
          <p:cNvSpPr txBox="1"/>
          <p:nvPr/>
        </p:nvSpPr>
        <p:spPr>
          <a:xfrm>
            <a:off x="502258" y="4299942"/>
            <a:ext cx="70615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A review of the Evolving Landscape of Inclusive Research and Improved Clinical Trial Access. Mohan and </a:t>
            </a:r>
            <a:r>
              <a:rPr lang="en-US" sz="800" dirty="0" err="1"/>
              <a:t>Freedmann</a:t>
            </a:r>
            <a:r>
              <a:rPr lang="en-US" sz="800" dirty="0"/>
              <a:t>  2022, Clinical Pharmacology &amp; Therapeutics</a:t>
            </a:r>
          </a:p>
        </p:txBody>
      </p:sp>
    </p:spTree>
    <p:extLst>
      <p:ext uri="{BB962C8B-B14F-4D97-AF65-F5344CB8AC3E}">
        <p14:creationId xmlns:p14="http://schemas.microsoft.com/office/powerpoint/2010/main" val="3607197034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F2959-4880-3F4E-44FB-440A68D1F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71D1AD6-43E4-9CE2-8DBC-B616F1B40855}"/>
              </a:ext>
            </a:extLst>
          </p:cNvPr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1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EA1186-D642-1671-7636-C6CC53B6E84F}"/>
              </a:ext>
            </a:extLst>
          </p:cNvPr>
          <p:cNvSpPr txBox="1"/>
          <p:nvPr/>
        </p:nvSpPr>
        <p:spPr>
          <a:xfrm>
            <a:off x="481007" y="1812182"/>
            <a:ext cx="6840760" cy="170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Communication barriers across regions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Uneven resource allocation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Regulatory and compliance differences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D718C-5A4A-EFA4-6101-05EA710C2DB4}"/>
              </a:ext>
            </a:extLst>
          </p:cNvPr>
          <p:cNvSpPr txBox="1"/>
          <p:nvPr/>
        </p:nvSpPr>
        <p:spPr>
          <a:xfrm>
            <a:off x="708890" y="814824"/>
            <a:ext cx="7726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3825" marR="0" indent="-123825"/>
            <a:r>
              <a:rPr lang="en-US" sz="2400" b="1" dirty="0">
                <a:solidFill>
                  <a:srgbClr val="111111"/>
                </a:solidFill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CHALLENGES IN INCLUSIVE COLLABORATION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AD6AC5-9971-88F9-BCE9-8C456D3D34C1}"/>
              </a:ext>
            </a:extLst>
          </p:cNvPr>
          <p:cNvCxnSpPr/>
          <p:nvPr/>
        </p:nvCxnSpPr>
        <p:spPr>
          <a:xfrm>
            <a:off x="467544" y="1419622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E4D840-2EA6-10B0-1B29-92D215B4B0F5}"/>
              </a:ext>
            </a:extLst>
          </p:cNvPr>
          <p:cNvCxnSpPr/>
          <p:nvPr/>
        </p:nvCxnSpPr>
        <p:spPr>
          <a:xfrm>
            <a:off x="481007" y="4227934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7D19E78-7626-5129-D65A-33F0B85D006A}"/>
              </a:ext>
            </a:extLst>
          </p:cNvPr>
          <p:cNvSpPr txBox="1"/>
          <p:nvPr/>
        </p:nvSpPr>
        <p:spPr>
          <a:xfrm>
            <a:off x="481007" y="4328676"/>
            <a:ext cx="45207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Natalie </a:t>
            </a:r>
            <a:r>
              <a:rPr lang="en-US" sz="800" dirty="0" err="1"/>
              <a:t>DiMambro</a:t>
            </a:r>
            <a:r>
              <a:rPr lang="en-US" sz="800" dirty="0"/>
              <a:t> (2022)……Challenges to Global collaboration in pharma and how to overcome them.  </a:t>
            </a:r>
          </a:p>
        </p:txBody>
      </p:sp>
    </p:spTree>
    <p:extLst>
      <p:ext uri="{BB962C8B-B14F-4D97-AF65-F5344CB8AC3E}">
        <p14:creationId xmlns:p14="http://schemas.microsoft.com/office/powerpoint/2010/main" val="1155858040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FE008-C805-4A15-9F4F-9F2CECF56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E09517-B284-8E28-3DE3-9753B97D49D7}"/>
              </a:ext>
            </a:extLst>
          </p:cNvPr>
          <p:cNvSpPr txBox="1"/>
          <p:nvPr/>
        </p:nvSpPr>
        <p:spPr>
          <a:xfrm>
            <a:off x="539552" y="1564689"/>
            <a:ext cx="7488832" cy="170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3825" marR="0" indent="-123825">
              <a:lnSpc>
                <a:spcPct val="150000"/>
              </a:lnSpc>
            </a:pPr>
            <a:r>
              <a:rPr lang="en-US" sz="24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</a:t>
            </a:r>
            <a:r>
              <a:rPr lang="en-US" sz="2400" b="1" dirty="0">
                <a:solidFill>
                  <a:srgbClr val="111111"/>
                </a:solidFill>
                <a:latin typeface=".SF UI"/>
                <a:ea typeface="Aptos" panose="020B0004020202020204" pitchFamily="34" charset="0"/>
                <a:cs typeface="Aptos" panose="020B0004020202020204" pitchFamily="34" charset="0"/>
              </a:rPr>
              <a:t> Effective </a:t>
            </a:r>
            <a:r>
              <a:rPr lang="en-US" sz="2400" b="1" dirty="0">
                <a:solidFill>
                  <a:srgbClr val="111111"/>
                </a:solidFill>
                <a:effectLst/>
                <a:latin typeface=".SF UI"/>
                <a:ea typeface="Aptos" panose="020B0004020202020204" pitchFamily="34" charset="0"/>
                <a:cs typeface="Aptos" panose="020B0004020202020204" pitchFamily="34" charset="0"/>
              </a:rPr>
              <a:t>Communication</a:t>
            </a:r>
          </a:p>
          <a:p>
            <a:pPr marL="123825" marR="0" indent="-123825">
              <a:lnSpc>
                <a:spcPct val="150000"/>
              </a:lnSpc>
            </a:pPr>
            <a:r>
              <a:rPr lang="en-US" sz="24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</a:t>
            </a:r>
            <a:r>
              <a:rPr lang="en-US" sz="2400" b="1" dirty="0">
                <a:solidFill>
                  <a:srgbClr val="111111"/>
                </a:solidFill>
                <a:latin typeface=".SF UI"/>
                <a:ea typeface="Aptos" panose="020B0004020202020204" pitchFamily="34" charset="0"/>
                <a:cs typeface="Aptos" panose="020B0004020202020204" pitchFamily="34" charset="0"/>
              </a:rPr>
              <a:t> Timing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3825" marR="0" indent="-123825">
              <a:lnSpc>
                <a:spcPct val="150000"/>
              </a:lnSpc>
            </a:pPr>
            <a:r>
              <a:rPr lang="en-US" sz="24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</a:t>
            </a:r>
            <a:r>
              <a:rPr lang="en-US" sz="2400" dirty="0">
                <a:solidFill>
                  <a:srgbClr val="111111"/>
                </a:solidFill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P</a:t>
            </a:r>
            <a:r>
              <a:rPr lang="en-US" sz="24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illars that support </a:t>
            </a: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STRATEGY and INCLUSIVE RESEARCH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AC315B-14DC-6AC9-BE5F-7D644F318E7C}"/>
              </a:ext>
            </a:extLst>
          </p:cNvPr>
          <p:cNvSpPr txBox="1"/>
          <p:nvPr/>
        </p:nvSpPr>
        <p:spPr>
          <a:xfrm>
            <a:off x="467544" y="541878"/>
            <a:ext cx="54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4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FRAMEWORK FOR SUCCESS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B3D4D1-5BF4-3934-E353-FCD1077D38F0}"/>
              </a:ext>
            </a:extLst>
          </p:cNvPr>
          <p:cNvCxnSpPr/>
          <p:nvPr/>
        </p:nvCxnSpPr>
        <p:spPr>
          <a:xfrm>
            <a:off x="431540" y="1059582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3563EE-C7A1-726A-1D40-E87AFA0E12BC}"/>
              </a:ext>
            </a:extLst>
          </p:cNvPr>
          <p:cNvCxnSpPr/>
          <p:nvPr/>
        </p:nvCxnSpPr>
        <p:spPr>
          <a:xfrm>
            <a:off x="549337" y="4083918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7EF534E-83FF-41E7-AB09-4BF4BD88D347}"/>
              </a:ext>
            </a:extLst>
          </p:cNvPr>
          <p:cNvSpPr txBox="1"/>
          <p:nvPr/>
        </p:nvSpPr>
        <p:spPr>
          <a:xfrm>
            <a:off x="549337" y="4227934"/>
            <a:ext cx="5822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Ajudd</a:t>
            </a:r>
            <a:r>
              <a:rPr lang="en-US" sz="800" dirty="0"/>
              <a:t> &amp; McKinnon (2021) A systematic map of inclusion equity and Diversity in Science communication. Frontiers in Communication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Ford &amp; </a:t>
            </a:r>
            <a:r>
              <a:rPr lang="en-US" sz="800" dirty="0" err="1"/>
              <a:t>Alemneh</a:t>
            </a:r>
            <a:r>
              <a:rPr lang="en-US" sz="800" dirty="0"/>
              <a:t> (2024) Inclusive global scholarly communication: Toward a just and healthier information ecosystem. </a:t>
            </a:r>
            <a:r>
              <a:rPr lang="en-US" sz="800" dirty="0" err="1"/>
              <a:t>asist&amp;t</a:t>
            </a:r>
            <a:endParaRPr lang="en-US" sz="800" dirty="0"/>
          </a:p>
          <a:p>
            <a:r>
              <a:rPr lang="en-US" sz="8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E3C2B0-45E8-33B4-FC52-E80ABC6BE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23478"/>
            <a:ext cx="1825854" cy="13420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473545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3732D-D4B5-BF37-2E63-A508B672B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DAB4BF-52AB-9532-A537-02E9098E0236}"/>
              </a:ext>
            </a:extLst>
          </p:cNvPr>
          <p:cNvSpPr txBox="1"/>
          <p:nvPr/>
        </p:nvSpPr>
        <p:spPr>
          <a:xfrm>
            <a:off x="550776" y="1432704"/>
            <a:ext cx="7394376" cy="2254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3825" marR="0" indent="-123825">
              <a:lnSpc>
                <a:spcPct val="150000"/>
              </a:lnSpc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Importance of capturing regional diversity (e.g., disease prevalence).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3825" marR="0" indent="-123825">
              <a:lnSpc>
                <a:spcPct val="150000"/>
              </a:lnSpc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Case study or example: Tailoring strategies for underserved or emerging markets (</a:t>
            </a:r>
            <a:r>
              <a:rPr lang="en-US" sz="2400" b="1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eg</a:t>
            </a: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, China DOPPS).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F42ADA-B385-0B7E-F273-1FDCD72AF31A}"/>
              </a:ext>
            </a:extLst>
          </p:cNvPr>
          <p:cNvSpPr txBox="1"/>
          <p:nvPr/>
        </p:nvSpPr>
        <p:spPr>
          <a:xfrm>
            <a:off x="517525" y="843558"/>
            <a:ext cx="7394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4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LOCAL INSIGHTS: WHY THEY ARE CRUCIAL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1A1AA6-72C2-CB79-2086-1AB53DDDACA1}"/>
              </a:ext>
            </a:extLst>
          </p:cNvPr>
          <p:cNvCxnSpPr/>
          <p:nvPr/>
        </p:nvCxnSpPr>
        <p:spPr>
          <a:xfrm>
            <a:off x="485935" y="1347614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02B98B-FC5B-D601-C383-2501784D8EF6}"/>
              </a:ext>
            </a:extLst>
          </p:cNvPr>
          <p:cNvCxnSpPr/>
          <p:nvPr/>
        </p:nvCxnSpPr>
        <p:spPr>
          <a:xfrm>
            <a:off x="395536" y="3939902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51B912D-22C4-91DD-A886-20A7EDF97FD1}"/>
              </a:ext>
            </a:extLst>
          </p:cNvPr>
          <p:cNvSpPr txBox="1"/>
          <p:nvPr/>
        </p:nvSpPr>
        <p:spPr>
          <a:xfrm>
            <a:off x="395536" y="4094588"/>
            <a:ext cx="7210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2023 Digital Health Monitor for the Pharma Sector (link: </a:t>
            </a:r>
            <a:r>
              <a:rPr lang="en-US" sz="800" dirty="0">
                <a:hlinkClick r:id="rId3"/>
              </a:rPr>
              <a:t>https://worldcomgroup.com/wp-content/uploads/2024/12/Worldcom_PharmaMonitor_2023-compressed.pdf</a:t>
            </a:r>
            <a:r>
              <a:rPr lang="en-US" sz="800" dirty="0"/>
              <a:t>)</a:t>
            </a:r>
          </a:p>
          <a:p>
            <a:r>
              <a:rPr lang="en-US" sz="800" dirty="0"/>
              <a:t>Zuo et al (2016) Anemia management in the China Dialysis Outcomes and Practice Patterns Study. Blood </a:t>
            </a:r>
            <a:r>
              <a:rPr lang="en-US" sz="800" dirty="0" err="1"/>
              <a:t>Purif</a:t>
            </a:r>
            <a:r>
              <a:rPr lang="en-US" sz="800" dirty="0"/>
              <a:t> 42, 33-43 </a:t>
            </a:r>
            <a:r>
              <a:rPr lang="en-US" sz="800" dirty="0">
                <a:hlinkClick r:id="rId4"/>
              </a:rPr>
              <a:t>https://pubmed.ncbi.nlm.nih.gov/27045519/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65483777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06524-D50C-30A4-5CAE-744FF4361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33EAEA-F938-226B-B4DD-DC7D97012CB3}"/>
              </a:ext>
            </a:extLst>
          </p:cNvPr>
          <p:cNvSpPr txBox="1"/>
          <p:nvPr/>
        </p:nvSpPr>
        <p:spPr>
          <a:xfrm>
            <a:off x="467544" y="1167679"/>
            <a:ext cx="7272808" cy="2808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3825" marR="0" indent="-123825">
              <a:lnSpc>
                <a:spcPct val="150000"/>
              </a:lnSpc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LOCAL </a:t>
            </a:r>
            <a:r>
              <a:rPr lang="en-US" sz="24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↔</a:t>
            </a: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GLOBAL 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3825" marR="0" indent="-123825">
              <a:lnSpc>
                <a:spcPct val="150000"/>
              </a:lnSpc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S</a:t>
            </a:r>
            <a:r>
              <a:rPr lang="en-US" sz="2400" b="1" dirty="0">
                <a:solidFill>
                  <a:srgbClr val="111111"/>
                </a:solidFill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TRATEGIES</a:t>
            </a: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: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71525" lvl="1" indent="-314325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400" b="1" dirty="0">
                <a:solidFill>
                  <a:srgbClr val="111111"/>
                </a:solidFill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D</a:t>
            </a: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ata-driven insights to identify global trends.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71525" lvl="1" indent="-314325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Voices of local experts.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71525" lvl="1" indent="-314325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Scalability without losing local nuances.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0F9E0A-DB26-636D-4DB4-EBC65ECE3C31}"/>
              </a:ext>
            </a:extLst>
          </p:cNvPr>
          <p:cNvSpPr txBox="1"/>
          <p:nvPr/>
        </p:nvSpPr>
        <p:spPr>
          <a:xfrm>
            <a:off x="254128" y="430136"/>
            <a:ext cx="7272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4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T</a:t>
            </a:r>
            <a:r>
              <a:rPr lang="en-US" sz="2400" b="1" dirty="0">
                <a:solidFill>
                  <a:srgbClr val="111111"/>
                </a:solidFill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RANSLATING LOCAL INSIGHTS TO GLOBAL STRATEGIES</a:t>
            </a:r>
            <a:r>
              <a:rPr lang="en-US" sz="24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C62DE8-E5BF-E66D-3E02-4D9D6895B59B}"/>
              </a:ext>
            </a:extLst>
          </p:cNvPr>
          <p:cNvCxnSpPr/>
          <p:nvPr/>
        </p:nvCxnSpPr>
        <p:spPr>
          <a:xfrm>
            <a:off x="395536" y="1059582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4B28EF-DBB0-B42F-2838-2F66C72698C5}"/>
              </a:ext>
            </a:extLst>
          </p:cNvPr>
          <p:cNvCxnSpPr/>
          <p:nvPr/>
        </p:nvCxnSpPr>
        <p:spPr>
          <a:xfrm>
            <a:off x="395536" y="4174563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DE09FDF-907F-751A-0A12-1A4D01DD1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28" y="262354"/>
            <a:ext cx="1573743" cy="122927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428652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E6125-1444-829B-CF22-C64A9FCD2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89D849CA-70A9-CE41-8EE0-ADF437537567}"/>
              </a:ext>
            </a:extLst>
          </p:cNvPr>
          <p:cNvSpPr txBox="1">
            <a:spLocks/>
          </p:cNvSpPr>
          <p:nvPr/>
        </p:nvSpPr>
        <p:spPr>
          <a:xfrm>
            <a:off x="467544" y="1346461"/>
            <a:ext cx="8064896" cy="2664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23825" marR="0" indent="-123825">
              <a:lnSpc>
                <a:spcPct val="150000"/>
              </a:lnSpc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</a:t>
            </a:r>
            <a:r>
              <a:rPr lang="en-US" sz="2400" b="1" dirty="0">
                <a:solidFill>
                  <a:srgbClr val="111111"/>
                </a:solidFill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T</a:t>
            </a: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echnology can bridge gaps: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14325" marR="0" indent="-314325">
              <a:lnSpc>
                <a:spcPct val="150000"/>
              </a:lnSpc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AI/ML to analyze diverse datasets.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14325" marR="0" indent="-314325">
              <a:lnSpc>
                <a:spcPct val="150000"/>
              </a:lnSpc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Digital platforms for global-local collaboration.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14325" marR="0" indent="-314325">
              <a:lnSpc>
                <a:spcPct val="150000"/>
              </a:lnSpc>
            </a:pPr>
            <a:r>
              <a:rPr lang="en-US" sz="2400" b="1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• Virtual/Hybrid models for co-creation.</a:t>
            </a:r>
            <a:endParaRPr lang="en-U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C99177D-95C3-6C6C-E1D7-E932625F5F25}"/>
              </a:ext>
            </a:extLst>
          </p:cNvPr>
          <p:cNvSpPr txBox="1">
            <a:spLocks/>
          </p:cNvSpPr>
          <p:nvPr/>
        </p:nvSpPr>
        <p:spPr>
          <a:xfrm>
            <a:off x="395536" y="482364"/>
            <a:ext cx="8610600" cy="722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/>
            <a:r>
              <a:rPr lang="en-US" sz="26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T</a:t>
            </a:r>
            <a:r>
              <a:rPr lang="en-US" sz="2600" b="1" dirty="0">
                <a:solidFill>
                  <a:srgbClr val="111111"/>
                </a:solidFill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ECHNOLOGY IN INCLUSIVE COLLABORATION</a:t>
            </a:r>
          </a:p>
          <a:p>
            <a:pPr marL="342900" lvl="0" indent="-342900"/>
            <a:r>
              <a:rPr lang="en-US" sz="26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Tools for Driving Inclusive Research</a:t>
            </a:r>
            <a:r>
              <a:rPr lang="en-US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342900" lvl="0" indent="-342900"/>
            <a:endParaRPr lang="en-US" sz="2000" b="1" dirty="0">
              <a:latin typeface="Cambria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5B877B-1A27-02AC-B390-1D0A3A64F455}"/>
              </a:ext>
            </a:extLst>
          </p:cNvPr>
          <p:cNvCxnSpPr/>
          <p:nvPr/>
        </p:nvCxnSpPr>
        <p:spPr>
          <a:xfrm>
            <a:off x="467544" y="1275606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7A3236-B071-70BE-A509-4DA36AE9493C}"/>
              </a:ext>
            </a:extLst>
          </p:cNvPr>
          <p:cNvCxnSpPr/>
          <p:nvPr/>
        </p:nvCxnSpPr>
        <p:spPr>
          <a:xfrm>
            <a:off x="467544" y="3795886"/>
            <a:ext cx="7704856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3003B7C-5398-F9A7-8986-331AA20A7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95486"/>
            <a:ext cx="1928942" cy="129614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72201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6043</TotalTime>
  <Words>556</Words>
  <Application>Microsoft Office PowerPoint</Application>
  <PresentationFormat>On-screen Show (16:9)</PresentationFormat>
  <Paragraphs>82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.SF UI</vt:lpstr>
      <vt:lpstr>.SFUI-Regular</vt:lpstr>
      <vt:lpstr>.SFUI-Semibold</vt:lpstr>
      <vt:lpstr>Aptos</vt:lpstr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Toroser, Dikran</cp:lastModifiedBy>
  <cp:revision>49</cp:revision>
  <dcterms:created xsi:type="dcterms:W3CDTF">2006-08-16T00:00:00Z</dcterms:created>
  <dcterms:modified xsi:type="dcterms:W3CDTF">2025-02-18T17:22:12Z</dcterms:modified>
</cp:coreProperties>
</file>