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9" r:id="rId4"/>
    <p:sldId id="290" r:id="rId5"/>
    <p:sldId id="291" r:id="rId6"/>
    <p:sldId id="292" r:id="rId7"/>
    <p:sldId id="259" r:id="rId8"/>
    <p:sldId id="285" r:id="rId9"/>
    <p:sldId id="286" r:id="rId10"/>
    <p:sldId id="287" r:id="rId11"/>
    <p:sldId id="288" r:id="rId12"/>
    <p:sldId id="293" r:id="rId13"/>
    <p:sldId id="261" r:id="rId14"/>
    <p:sldId id="281" r:id="rId15"/>
    <p:sldId id="294" r:id="rId16"/>
    <p:sldId id="262" r:id="rId17"/>
    <p:sldId id="280" r:id="rId18"/>
    <p:sldId id="263" r:id="rId19"/>
    <p:sldId id="264" r:id="rId20"/>
    <p:sldId id="265" r:id="rId21"/>
    <p:sldId id="266" r:id="rId22"/>
    <p:sldId id="272" r:id="rId23"/>
    <p:sldId id="267" r:id="rId24"/>
    <p:sldId id="268" r:id="rId25"/>
    <p:sldId id="273" r:id="rId26"/>
    <p:sldId id="276" r:id="rId27"/>
    <p:sldId id="277" r:id="rId28"/>
    <p:sldId id="278" r:id="rId29"/>
    <p:sldId id="279" r:id="rId30"/>
    <p:sldId id="269" r:id="rId31"/>
    <p:sldId id="270" r:id="rId32"/>
    <p:sldId id="271" r:id="rId33"/>
    <p:sldId id="298" r:id="rId34"/>
    <p:sldId id="299" r:id="rId35"/>
    <p:sldId id="300" r:id="rId36"/>
    <p:sldId id="301" r:id="rId37"/>
    <p:sldId id="304" r:id="rId38"/>
    <p:sldId id="25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ACC00"/>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37" d="100"/>
          <a:sy n="137" d="100"/>
        </p:scale>
        <p:origin x="1368" y="4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2/20/25</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nsplash.com/@simonppt?utm_content=creditCopyText&amp;utm_medium=referral&amp;utm_source=unsplash"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nsplash.com/photos/a-large-iceberg-floating-in-the-water-qjs2R1lMMcw?utm_content=creditCopyText&amp;utm_medium=referral&amp;utm_source=unsplash"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simonppt?utm_content=creditCopyText&amp;utm_medium=referral&amp;utm_source=unsplash"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photos/a-large-iceberg-floating-in-the-water-qjs2R1lMMcw?utm_content=creditCopyText&amp;utm_medium=referral&amp;utm_source=unsplash"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splash.com/@simonppt?utm_content=creditCopyText&amp;utm_medium=referral&amp;utm_source=unsplash"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splash.com/photos/a-large-iceberg-floating-in-the-water-qjs2R1lMMcw?utm_content=creditCopyText&amp;utm_medium=referral&amp;utm_source=unsplash"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nsplash.com/@simonppt?utm_content=creditCopyText&amp;utm_medium=referral&amp;utm_source=unsplash"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unsplash.com/photos/a-large-iceberg-floating-in-the-water-qjs2R1lMMcw?utm_content=creditCopyText&amp;utm_medium=referral&amp;utm_source=unsplash"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simonppt?utm_content=creditCopyText&amp;utm_medium=referral&amp;utm_source=unsplash"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unsplash.com/photos/a-large-iceberg-floating-in-the-water-qjs2R1lMMcw?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3B914-1BE1-44B5-6658-BECC72145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F28CD-D808-F307-6EB9-16E085012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40876-9DC4-8972-5200-B5E84555EF9E}"/>
              </a:ext>
            </a:extLst>
          </p:cNvPr>
          <p:cNvSpPr>
            <a:spLocks noGrp="1"/>
          </p:cNvSpPr>
          <p:nvPr>
            <p:ph type="body" idx="1"/>
          </p:nvPr>
        </p:nvSpPr>
        <p:spPr/>
        <p:txBody>
          <a:bodyPr/>
          <a:lstStyle/>
          <a:p>
            <a:r>
              <a:rPr lang="en-US" b="0" i="0" dirty="0">
                <a:solidFill>
                  <a:srgbClr val="000000"/>
                </a:solidFill>
                <a:effectLst/>
                <a:latin typeface="Canva Sans"/>
              </a:rPr>
              <a:t>Photo by Andrea </a:t>
            </a:r>
            <a:r>
              <a:rPr lang="en-US" b="0" i="0" dirty="0" err="1">
                <a:solidFill>
                  <a:srgbClr val="000000"/>
                </a:solidFill>
                <a:effectLst/>
                <a:latin typeface="Canva Sans"/>
              </a:rPr>
              <a:t>Piacquadio</a:t>
            </a:r>
            <a:r>
              <a:rPr lang="en-US" b="0" i="0" dirty="0">
                <a:solidFill>
                  <a:srgbClr val="000000"/>
                </a:solidFill>
                <a:effectLst/>
                <a:latin typeface="Canva Sans"/>
              </a:rPr>
              <a:t>: https://</a:t>
            </a:r>
            <a:r>
              <a:rPr lang="en-US" b="0" i="0" dirty="0" err="1">
                <a:solidFill>
                  <a:srgbClr val="000000"/>
                </a:solidFill>
                <a:effectLst/>
                <a:latin typeface="Canva Sans"/>
              </a:rPr>
              <a:t>www.pexels.com</a:t>
            </a:r>
            <a:r>
              <a:rPr lang="en-US" b="0" i="0" dirty="0">
                <a:solidFill>
                  <a:srgbClr val="000000"/>
                </a:solidFill>
                <a:effectLst/>
                <a:latin typeface="Canva Sans"/>
              </a:rPr>
              <a:t>/photo/woman-sitting-on-chair-while-leaning-on-laptop-3791136/</a:t>
            </a:r>
            <a:endParaRPr lang="en-GB" dirty="0"/>
          </a:p>
        </p:txBody>
      </p:sp>
      <p:sp>
        <p:nvSpPr>
          <p:cNvPr id="4" name="Slide Number Placeholder 3">
            <a:extLst>
              <a:ext uri="{FF2B5EF4-FFF2-40B4-BE49-F238E27FC236}">
                <a16:creationId xmlns:a16="http://schemas.microsoft.com/office/drawing/2014/main" id="{5545DA1C-0B92-41A1-7D02-E24A1D4C5A25}"/>
              </a:ext>
            </a:extLst>
          </p:cNvPr>
          <p:cNvSpPr>
            <a:spLocks noGrp="1"/>
          </p:cNvSpPr>
          <p:nvPr>
            <p:ph type="sldNum" sz="quarter" idx="5"/>
          </p:nvPr>
        </p:nvSpPr>
        <p:spPr/>
        <p:txBody>
          <a:bodyPr/>
          <a:lstStyle/>
          <a:p>
            <a:fld id="{1275E200-7A63-4A7C-BE0B-EE602D2E29CE}" type="slidenum">
              <a:rPr lang="" smtClean="0"/>
              <a:pPr/>
              <a:t>10</a:t>
            </a:fld>
            <a:endParaRPr lang=""/>
          </a:p>
        </p:txBody>
      </p:sp>
    </p:spTree>
    <p:extLst>
      <p:ext uri="{BB962C8B-B14F-4D97-AF65-F5344CB8AC3E}">
        <p14:creationId xmlns:p14="http://schemas.microsoft.com/office/powerpoint/2010/main" val="274451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DC18-36BE-889B-80E1-2D17E67C9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BF20A-8A1F-1921-CED2-2A940EB5D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60CD7-B0DA-4B91-1646-582BE16B5E4D}"/>
              </a:ext>
            </a:extLst>
          </p:cNvPr>
          <p:cNvSpPr>
            <a:spLocks noGrp="1"/>
          </p:cNvSpPr>
          <p:nvPr>
            <p:ph type="body" idx="1"/>
          </p:nvPr>
        </p:nvSpPr>
        <p:spPr/>
        <p:txBody>
          <a:bodyPr/>
          <a:lstStyle/>
          <a:p>
            <a:r>
              <a:rPr lang="en-US" b="0" i="0" dirty="0">
                <a:solidFill>
                  <a:srgbClr val="000000"/>
                </a:solidFill>
                <a:effectLst/>
                <a:latin typeface="Canva Sans"/>
              </a:rPr>
              <a:t>Photo by Andrea </a:t>
            </a:r>
            <a:r>
              <a:rPr lang="en-US" b="0" i="0" dirty="0" err="1">
                <a:solidFill>
                  <a:srgbClr val="000000"/>
                </a:solidFill>
                <a:effectLst/>
                <a:latin typeface="Canva Sans"/>
              </a:rPr>
              <a:t>Piacquadio</a:t>
            </a:r>
            <a:r>
              <a:rPr lang="en-US" b="0" i="0" dirty="0">
                <a:solidFill>
                  <a:srgbClr val="000000"/>
                </a:solidFill>
                <a:effectLst/>
                <a:latin typeface="Canva Sans"/>
              </a:rPr>
              <a:t>: https://</a:t>
            </a:r>
            <a:r>
              <a:rPr lang="en-US" b="0" i="0" dirty="0" err="1">
                <a:solidFill>
                  <a:srgbClr val="000000"/>
                </a:solidFill>
                <a:effectLst/>
                <a:latin typeface="Canva Sans"/>
              </a:rPr>
              <a:t>www.pexels.com</a:t>
            </a:r>
            <a:r>
              <a:rPr lang="en-US" b="0" i="0" dirty="0">
                <a:solidFill>
                  <a:srgbClr val="000000"/>
                </a:solidFill>
                <a:effectLst/>
                <a:latin typeface="Canva Sans"/>
              </a:rPr>
              <a:t>/photo/woman-sitting-on-chair-while-leaning-on-laptop-3791136/</a:t>
            </a:r>
            <a:endParaRPr lang="en-GB" dirty="0"/>
          </a:p>
        </p:txBody>
      </p:sp>
      <p:sp>
        <p:nvSpPr>
          <p:cNvPr id="4" name="Slide Number Placeholder 3">
            <a:extLst>
              <a:ext uri="{FF2B5EF4-FFF2-40B4-BE49-F238E27FC236}">
                <a16:creationId xmlns:a16="http://schemas.microsoft.com/office/drawing/2014/main" id="{65750AAB-E1D1-E856-20CC-D21A82CD9EDF}"/>
              </a:ext>
            </a:extLst>
          </p:cNvPr>
          <p:cNvSpPr>
            <a:spLocks noGrp="1"/>
          </p:cNvSpPr>
          <p:nvPr>
            <p:ph type="sldNum" sz="quarter" idx="5"/>
          </p:nvPr>
        </p:nvSpPr>
        <p:spPr/>
        <p:txBody>
          <a:bodyPr/>
          <a:lstStyle/>
          <a:p>
            <a:fld id="{1275E200-7A63-4A7C-BE0B-EE602D2E29CE}" type="slidenum">
              <a:rPr lang="" smtClean="0"/>
              <a:pPr/>
              <a:t>11</a:t>
            </a:fld>
            <a:endParaRPr lang=""/>
          </a:p>
        </p:txBody>
      </p:sp>
    </p:spTree>
    <p:extLst>
      <p:ext uri="{BB962C8B-B14F-4D97-AF65-F5344CB8AC3E}">
        <p14:creationId xmlns:p14="http://schemas.microsoft.com/office/powerpoint/2010/main" val="135725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0605F-F8E2-1B9A-BEE8-585A7352F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F3448-0393-284B-1C92-B9B0BC2F0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9B72F-44D8-FB8A-6D67-EEEC8BBD3F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C4530D-3158-4A81-E4FC-88E4F6AC7746}"/>
              </a:ext>
            </a:extLst>
          </p:cNvPr>
          <p:cNvSpPr>
            <a:spLocks noGrp="1"/>
          </p:cNvSpPr>
          <p:nvPr>
            <p:ph type="sldNum" sz="quarter" idx="5"/>
          </p:nvPr>
        </p:nvSpPr>
        <p:spPr/>
        <p:txBody>
          <a:bodyPr/>
          <a:lstStyle/>
          <a:p>
            <a:fld id="{1275E200-7A63-4A7C-BE0B-EE602D2E29CE}" type="slidenum">
              <a:rPr lang="" smtClean="0"/>
              <a:pPr/>
              <a:t>12</a:t>
            </a:fld>
            <a:endParaRPr lang=""/>
          </a:p>
        </p:txBody>
      </p:sp>
    </p:spTree>
    <p:extLst>
      <p:ext uri="{BB962C8B-B14F-4D97-AF65-F5344CB8AC3E}">
        <p14:creationId xmlns:p14="http://schemas.microsoft.com/office/powerpoint/2010/main" val="198128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CCCFE-921B-9F9C-2BC1-3254D37E2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25519-0351-508E-68C4-D71EB1A5F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5F8E6-3D44-23A1-0B40-D53AD882F5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4AC73A-40BD-0624-E514-B6335379A2B6}"/>
              </a:ext>
            </a:extLst>
          </p:cNvPr>
          <p:cNvSpPr>
            <a:spLocks noGrp="1"/>
          </p:cNvSpPr>
          <p:nvPr>
            <p:ph type="sldNum" sz="quarter" idx="5"/>
          </p:nvPr>
        </p:nvSpPr>
        <p:spPr/>
        <p:txBody>
          <a:bodyPr/>
          <a:lstStyle/>
          <a:p>
            <a:fld id="{1275E200-7A63-4A7C-BE0B-EE602D2E29CE}" type="slidenum">
              <a:rPr lang="" smtClean="0"/>
              <a:pPr/>
              <a:t>13</a:t>
            </a:fld>
            <a:endParaRPr lang=""/>
          </a:p>
        </p:txBody>
      </p:sp>
    </p:spTree>
    <p:extLst>
      <p:ext uri="{BB962C8B-B14F-4D97-AF65-F5344CB8AC3E}">
        <p14:creationId xmlns:p14="http://schemas.microsoft.com/office/powerpoint/2010/main" val="107285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49EA-9F2F-B4A3-6DD0-F16EFF117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EE1A9-17A3-31B7-DBCF-1E2176027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40467-C639-0C5F-E768-7FE22F616F5E}"/>
              </a:ext>
            </a:extLst>
          </p:cNvPr>
          <p:cNvSpPr>
            <a:spLocks noGrp="1"/>
          </p:cNvSpPr>
          <p:nvPr>
            <p:ph type="body" idx="1"/>
          </p:nvPr>
        </p:nvSpPr>
        <p:spPr/>
        <p:txBody>
          <a:bodyPr/>
          <a:lstStyle/>
          <a:p>
            <a:r>
              <a:rPr lang="en-GB" dirty="0"/>
              <a:t>Image created by Microsoft Copilot</a:t>
            </a:r>
          </a:p>
        </p:txBody>
      </p:sp>
      <p:sp>
        <p:nvSpPr>
          <p:cNvPr id="4" name="Slide Number Placeholder 3">
            <a:extLst>
              <a:ext uri="{FF2B5EF4-FFF2-40B4-BE49-F238E27FC236}">
                <a16:creationId xmlns:a16="http://schemas.microsoft.com/office/drawing/2014/main" id="{85D5E323-ED9C-8EB6-3CBD-76F1A54F2BA2}"/>
              </a:ext>
            </a:extLst>
          </p:cNvPr>
          <p:cNvSpPr>
            <a:spLocks noGrp="1"/>
          </p:cNvSpPr>
          <p:nvPr>
            <p:ph type="sldNum" sz="quarter" idx="5"/>
          </p:nvPr>
        </p:nvSpPr>
        <p:spPr/>
        <p:txBody>
          <a:bodyPr/>
          <a:lstStyle/>
          <a:p>
            <a:fld id="{1275E200-7A63-4A7C-BE0B-EE602D2E29CE}" type="slidenum">
              <a:rPr lang="" smtClean="0"/>
              <a:pPr/>
              <a:t>14</a:t>
            </a:fld>
            <a:endParaRPr lang=""/>
          </a:p>
        </p:txBody>
      </p:sp>
    </p:spTree>
    <p:extLst>
      <p:ext uri="{BB962C8B-B14F-4D97-AF65-F5344CB8AC3E}">
        <p14:creationId xmlns:p14="http://schemas.microsoft.com/office/powerpoint/2010/main" val="227162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6BCF-8E7D-4C24-5F5D-DAB1CA752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2CF70-B6D1-D68C-8575-D18676AD1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D3A27-1967-1D81-DEC6-169E6AC8C8DB}"/>
              </a:ext>
            </a:extLst>
          </p:cNvPr>
          <p:cNvSpPr>
            <a:spLocks noGrp="1"/>
          </p:cNvSpPr>
          <p:nvPr>
            <p:ph type="body" idx="1"/>
          </p:nvPr>
        </p:nvSpPr>
        <p:spPr/>
        <p:txBody>
          <a:bodyPr/>
          <a:lstStyle/>
          <a:p>
            <a:r>
              <a:rPr lang="en-GB" dirty="0"/>
              <a:t>Image created by Microsoft Copilot</a:t>
            </a:r>
          </a:p>
        </p:txBody>
      </p:sp>
      <p:sp>
        <p:nvSpPr>
          <p:cNvPr id="4" name="Slide Number Placeholder 3">
            <a:extLst>
              <a:ext uri="{FF2B5EF4-FFF2-40B4-BE49-F238E27FC236}">
                <a16:creationId xmlns:a16="http://schemas.microsoft.com/office/drawing/2014/main" id="{C7CBCBCA-F95D-D3E2-FB94-CBE3DDD84BC8}"/>
              </a:ext>
            </a:extLst>
          </p:cNvPr>
          <p:cNvSpPr>
            <a:spLocks noGrp="1"/>
          </p:cNvSpPr>
          <p:nvPr>
            <p:ph type="sldNum" sz="quarter" idx="5"/>
          </p:nvPr>
        </p:nvSpPr>
        <p:spPr/>
        <p:txBody>
          <a:bodyPr/>
          <a:lstStyle/>
          <a:p>
            <a:fld id="{1275E200-7A63-4A7C-BE0B-EE602D2E29CE}" type="slidenum">
              <a:rPr lang="" smtClean="0"/>
              <a:pPr/>
              <a:t>15</a:t>
            </a:fld>
            <a:endParaRPr lang=""/>
          </a:p>
        </p:txBody>
      </p:sp>
    </p:spTree>
    <p:extLst>
      <p:ext uri="{BB962C8B-B14F-4D97-AF65-F5344CB8AC3E}">
        <p14:creationId xmlns:p14="http://schemas.microsoft.com/office/powerpoint/2010/main" val="2352413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2667-82B0-2187-8854-4D8D861B7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DE759-A2CF-9D1E-8158-360F8AADF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5041D-8435-E869-CBB5-B54108476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57E574-0621-2477-9144-B3796410AEB1}"/>
              </a:ext>
            </a:extLst>
          </p:cNvPr>
          <p:cNvSpPr>
            <a:spLocks noGrp="1"/>
          </p:cNvSpPr>
          <p:nvPr>
            <p:ph type="sldNum" sz="quarter" idx="5"/>
          </p:nvPr>
        </p:nvSpPr>
        <p:spPr/>
        <p:txBody>
          <a:bodyPr/>
          <a:lstStyle/>
          <a:p>
            <a:fld id="{1275E200-7A63-4A7C-BE0B-EE602D2E29CE}" type="slidenum">
              <a:rPr lang="" smtClean="0"/>
              <a:pPr/>
              <a:t>16</a:t>
            </a:fld>
            <a:endParaRPr lang=""/>
          </a:p>
        </p:txBody>
      </p:sp>
    </p:spTree>
    <p:extLst>
      <p:ext uri="{BB962C8B-B14F-4D97-AF65-F5344CB8AC3E}">
        <p14:creationId xmlns:p14="http://schemas.microsoft.com/office/powerpoint/2010/main" val="14817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6B92-BD53-489A-F5D4-D5D7901A4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04910-1439-44C6-5BAF-681D7B7FC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39540-0401-4C7D-7E9E-2EBCBC38C2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4C1BC6-4055-42FE-79E1-ABCD77D85AD8}"/>
              </a:ext>
            </a:extLst>
          </p:cNvPr>
          <p:cNvSpPr>
            <a:spLocks noGrp="1"/>
          </p:cNvSpPr>
          <p:nvPr>
            <p:ph type="sldNum" sz="quarter" idx="5"/>
          </p:nvPr>
        </p:nvSpPr>
        <p:spPr/>
        <p:txBody>
          <a:bodyPr/>
          <a:lstStyle/>
          <a:p>
            <a:fld id="{1275E200-7A63-4A7C-BE0B-EE602D2E29CE}" type="slidenum">
              <a:rPr lang="" smtClean="0"/>
              <a:pPr/>
              <a:t>17</a:t>
            </a:fld>
            <a:endParaRPr lang=""/>
          </a:p>
        </p:txBody>
      </p:sp>
    </p:spTree>
    <p:extLst>
      <p:ext uri="{BB962C8B-B14F-4D97-AF65-F5344CB8AC3E}">
        <p14:creationId xmlns:p14="http://schemas.microsoft.com/office/powerpoint/2010/main" val="153753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1257-A8F0-F46C-3011-7DFF430DA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F9B84-D37E-5374-EC77-EAAEB933B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14BE7-BAE8-C8D1-0B85-74199508D8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A29D8C-D40D-DC21-A008-69AC7CB6B0B2}"/>
              </a:ext>
            </a:extLst>
          </p:cNvPr>
          <p:cNvSpPr>
            <a:spLocks noGrp="1"/>
          </p:cNvSpPr>
          <p:nvPr>
            <p:ph type="sldNum" sz="quarter" idx="5"/>
          </p:nvPr>
        </p:nvSpPr>
        <p:spPr/>
        <p:txBody>
          <a:bodyPr/>
          <a:lstStyle/>
          <a:p>
            <a:fld id="{1275E200-7A63-4A7C-BE0B-EE602D2E29CE}" type="slidenum">
              <a:rPr lang="" smtClean="0"/>
              <a:pPr/>
              <a:t>18</a:t>
            </a:fld>
            <a:endParaRPr lang=""/>
          </a:p>
        </p:txBody>
      </p:sp>
    </p:spTree>
    <p:extLst>
      <p:ext uri="{BB962C8B-B14F-4D97-AF65-F5344CB8AC3E}">
        <p14:creationId xmlns:p14="http://schemas.microsoft.com/office/powerpoint/2010/main" val="194699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07BA-9CA6-518C-0BA0-4A6EA2CBD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637D3-07BB-FE9A-6F56-B4A4404CD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EC1AA-9F25-94E7-4154-55133715B2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536326-2262-DF47-D727-07E8485A94E3}"/>
              </a:ext>
            </a:extLst>
          </p:cNvPr>
          <p:cNvSpPr>
            <a:spLocks noGrp="1"/>
          </p:cNvSpPr>
          <p:nvPr>
            <p:ph type="sldNum" sz="quarter" idx="5"/>
          </p:nvPr>
        </p:nvSpPr>
        <p:spPr/>
        <p:txBody>
          <a:bodyPr/>
          <a:lstStyle/>
          <a:p>
            <a:fld id="{1275E200-7A63-4A7C-BE0B-EE602D2E29CE}" type="slidenum">
              <a:rPr lang="" smtClean="0"/>
              <a:pPr/>
              <a:t>19</a:t>
            </a:fld>
            <a:endParaRPr lang=""/>
          </a:p>
        </p:txBody>
      </p:sp>
    </p:spTree>
    <p:extLst>
      <p:ext uri="{BB962C8B-B14F-4D97-AF65-F5344CB8AC3E}">
        <p14:creationId xmlns:p14="http://schemas.microsoft.com/office/powerpoint/2010/main" val="43854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nva Sans"/>
              </a:rPr>
              <a:t>Photo by Edward Jenner: https://</a:t>
            </a:r>
            <a:r>
              <a:rPr lang="en-US" b="0" i="0" dirty="0" err="1">
                <a:solidFill>
                  <a:srgbClr val="000000"/>
                </a:solidFill>
                <a:effectLst/>
                <a:latin typeface="Canva Sans"/>
              </a:rPr>
              <a:t>www.pexels.com</a:t>
            </a:r>
            <a:r>
              <a:rPr lang="en-US" b="0" i="0" dirty="0">
                <a:solidFill>
                  <a:srgbClr val="000000"/>
                </a:solidFill>
                <a:effectLst/>
                <a:latin typeface="Canva Sans"/>
              </a:rPr>
              <a:t>/photo/portrait-of-female-scientist-in-white-lab-coat-smiling-4031690/</a:t>
            </a: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2</a:t>
            </a:fld>
            <a:endParaRPr lang=""/>
          </a:p>
        </p:txBody>
      </p:sp>
    </p:spTree>
    <p:extLst>
      <p:ext uri="{BB962C8B-B14F-4D97-AF65-F5344CB8AC3E}">
        <p14:creationId xmlns:p14="http://schemas.microsoft.com/office/powerpoint/2010/main" val="160696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8BD5-8FB2-D121-689B-3E087E7B5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DDEB5-F79B-4577-2E09-75A59E1F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AC473-2F83-E7BD-F63F-F86C14B0D7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C977CA-A747-76F3-4F23-ACDA43A996CA}"/>
              </a:ext>
            </a:extLst>
          </p:cNvPr>
          <p:cNvSpPr>
            <a:spLocks noGrp="1"/>
          </p:cNvSpPr>
          <p:nvPr>
            <p:ph type="sldNum" sz="quarter" idx="5"/>
          </p:nvPr>
        </p:nvSpPr>
        <p:spPr/>
        <p:txBody>
          <a:bodyPr/>
          <a:lstStyle/>
          <a:p>
            <a:fld id="{1275E200-7A63-4A7C-BE0B-EE602D2E29CE}" type="slidenum">
              <a:rPr lang="" smtClean="0"/>
              <a:pPr/>
              <a:t>20</a:t>
            </a:fld>
            <a:endParaRPr lang=""/>
          </a:p>
        </p:txBody>
      </p:sp>
    </p:spTree>
    <p:extLst>
      <p:ext uri="{BB962C8B-B14F-4D97-AF65-F5344CB8AC3E}">
        <p14:creationId xmlns:p14="http://schemas.microsoft.com/office/powerpoint/2010/main" val="319804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A1A9-9A6A-5F03-2FC8-6E8F9BB10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A6408-5AA2-24CA-D7B7-35569DA80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D3CB3-1A30-57FF-8965-F28DD1E327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FC724A3-01E1-BBA4-AF17-F651C47EDFA8}"/>
              </a:ext>
            </a:extLst>
          </p:cNvPr>
          <p:cNvSpPr>
            <a:spLocks noGrp="1"/>
          </p:cNvSpPr>
          <p:nvPr>
            <p:ph type="sldNum" sz="quarter" idx="5"/>
          </p:nvPr>
        </p:nvSpPr>
        <p:spPr/>
        <p:txBody>
          <a:bodyPr/>
          <a:lstStyle/>
          <a:p>
            <a:fld id="{1275E200-7A63-4A7C-BE0B-EE602D2E29CE}" type="slidenum">
              <a:rPr lang="" smtClean="0"/>
              <a:pPr/>
              <a:t>21</a:t>
            </a:fld>
            <a:endParaRPr lang=""/>
          </a:p>
        </p:txBody>
      </p:sp>
    </p:spTree>
    <p:extLst>
      <p:ext uri="{BB962C8B-B14F-4D97-AF65-F5344CB8AC3E}">
        <p14:creationId xmlns:p14="http://schemas.microsoft.com/office/powerpoint/2010/main" val="94074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4AFF-63D9-88E4-5875-5A7C9E0EC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3BB0A-26D4-6BB6-5B92-6F533A63B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8C1A9-6127-720A-31FF-7C92AEB616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Helvetica Light" panose="020B0403020202020204" pitchFamily="34" charset="0"/>
              </a:rPr>
              <a:t>Photo by Alena </a:t>
            </a:r>
            <a:r>
              <a:rPr lang="en-US" sz="1200" dirty="0" err="1">
                <a:solidFill>
                  <a:schemeClr val="bg1"/>
                </a:solidFill>
                <a:latin typeface="Helvetica Light" panose="020B0403020202020204" pitchFamily="34" charset="0"/>
              </a:rPr>
              <a:t>Darmel</a:t>
            </a:r>
            <a:r>
              <a:rPr lang="en-US" sz="1200" dirty="0">
                <a:solidFill>
                  <a:schemeClr val="bg1"/>
                </a:solidFill>
                <a:latin typeface="Helvetica Light" panose="020B0403020202020204" pitchFamily="34" charset="0"/>
              </a:rPr>
              <a:t> via Pexels (CC0)</a:t>
            </a:r>
            <a:endParaRPr lang="en-JP" sz="1200" dirty="0">
              <a:solidFill>
                <a:schemeClr val="bg1"/>
              </a:solidFill>
              <a:latin typeface="Helvetica Light" panose="020B0403020202020204" pitchFamily="34" charset="0"/>
            </a:endParaRPr>
          </a:p>
        </p:txBody>
      </p:sp>
      <p:sp>
        <p:nvSpPr>
          <p:cNvPr id="4" name="Slide Number Placeholder 3">
            <a:extLst>
              <a:ext uri="{FF2B5EF4-FFF2-40B4-BE49-F238E27FC236}">
                <a16:creationId xmlns:a16="http://schemas.microsoft.com/office/drawing/2014/main" id="{7A20CA31-B92C-4006-579A-C6E6F0C30D16}"/>
              </a:ext>
            </a:extLst>
          </p:cNvPr>
          <p:cNvSpPr>
            <a:spLocks noGrp="1"/>
          </p:cNvSpPr>
          <p:nvPr>
            <p:ph type="sldNum" sz="quarter" idx="5"/>
          </p:nvPr>
        </p:nvSpPr>
        <p:spPr/>
        <p:txBody>
          <a:bodyPr/>
          <a:lstStyle/>
          <a:p>
            <a:fld id="{1275E200-7A63-4A7C-BE0B-EE602D2E29CE}" type="slidenum">
              <a:rPr lang="" smtClean="0"/>
              <a:pPr/>
              <a:t>22</a:t>
            </a:fld>
            <a:endParaRPr lang=""/>
          </a:p>
        </p:txBody>
      </p:sp>
    </p:spTree>
    <p:extLst>
      <p:ext uri="{BB962C8B-B14F-4D97-AF65-F5344CB8AC3E}">
        <p14:creationId xmlns:p14="http://schemas.microsoft.com/office/powerpoint/2010/main" val="615855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7F9A-80FE-EA8F-8D48-12BDE7A80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642AC-28F2-F812-3EF7-3760E1F06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DDC3B-6485-27C1-94F0-FCD1E0CC6D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871CFF-6982-2823-8855-41AE4728B880}"/>
              </a:ext>
            </a:extLst>
          </p:cNvPr>
          <p:cNvSpPr>
            <a:spLocks noGrp="1"/>
          </p:cNvSpPr>
          <p:nvPr>
            <p:ph type="sldNum" sz="quarter" idx="5"/>
          </p:nvPr>
        </p:nvSpPr>
        <p:spPr/>
        <p:txBody>
          <a:bodyPr/>
          <a:lstStyle/>
          <a:p>
            <a:fld id="{1275E200-7A63-4A7C-BE0B-EE602D2E29CE}" type="slidenum">
              <a:rPr lang="" smtClean="0"/>
              <a:pPr/>
              <a:t>23</a:t>
            </a:fld>
            <a:endParaRPr lang=""/>
          </a:p>
        </p:txBody>
      </p:sp>
    </p:spTree>
    <p:extLst>
      <p:ext uri="{BB962C8B-B14F-4D97-AF65-F5344CB8AC3E}">
        <p14:creationId xmlns:p14="http://schemas.microsoft.com/office/powerpoint/2010/main" val="35917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E389-FC85-FC21-4F4D-6F67BCAD8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40C81-EB7B-2F63-BB5D-A3D5D099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8BEE2-FFB6-36CF-A846-C545C774F6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894715-73D0-AA70-F72A-F8F2FC5651DA}"/>
              </a:ext>
            </a:extLst>
          </p:cNvPr>
          <p:cNvSpPr>
            <a:spLocks noGrp="1"/>
          </p:cNvSpPr>
          <p:nvPr>
            <p:ph type="sldNum" sz="quarter" idx="5"/>
          </p:nvPr>
        </p:nvSpPr>
        <p:spPr/>
        <p:txBody>
          <a:bodyPr/>
          <a:lstStyle/>
          <a:p>
            <a:fld id="{1275E200-7A63-4A7C-BE0B-EE602D2E29CE}" type="slidenum">
              <a:rPr lang="" smtClean="0"/>
              <a:pPr/>
              <a:t>24</a:t>
            </a:fld>
            <a:endParaRPr lang=""/>
          </a:p>
        </p:txBody>
      </p:sp>
    </p:spTree>
    <p:extLst>
      <p:ext uri="{BB962C8B-B14F-4D97-AF65-F5344CB8AC3E}">
        <p14:creationId xmlns:p14="http://schemas.microsoft.com/office/powerpoint/2010/main" val="78249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B00E-1DA6-1285-2134-B7E7A2F3C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62884-DB24-08E9-77DD-A699932E4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86205-F375-7EB5-50B4-3B2ACE3E52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3"/>
              </a:rPr>
              <a:t>SIMON LEE</a:t>
            </a:r>
            <a:r>
              <a:rPr lang="en-US" dirty="0"/>
              <a:t> on </a:t>
            </a:r>
            <a:r>
              <a:rPr lang="en-US" dirty="0">
                <a:hlinkClick r:id="rId4"/>
              </a:rPr>
              <a:t>Unsplash</a:t>
            </a:r>
            <a:r>
              <a:rPr lang="en-US" dirty="0"/>
              <a:t> </a:t>
            </a:r>
            <a:endParaRPr lang="en-GB" dirty="0"/>
          </a:p>
          <a:p>
            <a:endParaRPr lang="en-GB" dirty="0"/>
          </a:p>
        </p:txBody>
      </p:sp>
      <p:sp>
        <p:nvSpPr>
          <p:cNvPr id="4" name="Slide Number Placeholder 3">
            <a:extLst>
              <a:ext uri="{FF2B5EF4-FFF2-40B4-BE49-F238E27FC236}">
                <a16:creationId xmlns:a16="http://schemas.microsoft.com/office/drawing/2014/main" id="{2107EA08-E067-00FA-92CC-6BBF1B8BED0A}"/>
              </a:ext>
            </a:extLst>
          </p:cNvPr>
          <p:cNvSpPr>
            <a:spLocks noGrp="1"/>
          </p:cNvSpPr>
          <p:nvPr>
            <p:ph type="sldNum" sz="quarter" idx="5"/>
          </p:nvPr>
        </p:nvSpPr>
        <p:spPr/>
        <p:txBody>
          <a:bodyPr/>
          <a:lstStyle/>
          <a:p>
            <a:fld id="{1275E200-7A63-4A7C-BE0B-EE602D2E29CE}" type="slidenum">
              <a:rPr lang="" smtClean="0"/>
              <a:pPr/>
              <a:t>25</a:t>
            </a:fld>
            <a:endParaRPr lang=""/>
          </a:p>
        </p:txBody>
      </p:sp>
    </p:spTree>
    <p:extLst>
      <p:ext uri="{BB962C8B-B14F-4D97-AF65-F5344CB8AC3E}">
        <p14:creationId xmlns:p14="http://schemas.microsoft.com/office/powerpoint/2010/main" val="205836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D0346-B39A-1577-F181-82AB9F759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7F1E1-A364-A3E1-9EBB-5CE0D29D4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FE950-B93D-81DE-0111-0A34FBE23E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3"/>
              </a:rPr>
              <a:t>SIMON LEE</a:t>
            </a:r>
            <a:r>
              <a:rPr lang="en-US" dirty="0"/>
              <a:t> on </a:t>
            </a:r>
            <a:r>
              <a:rPr lang="en-US" dirty="0">
                <a:hlinkClick r:id="rId4"/>
              </a:rPr>
              <a:t>Unsplash</a:t>
            </a:r>
            <a:r>
              <a:rPr lang="en-US" dirty="0"/>
              <a:t> </a:t>
            </a:r>
            <a:endParaRPr lang="en-GB" dirty="0"/>
          </a:p>
          <a:p>
            <a:endParaRPr lang="en-GB" dirty="0"/>
          </a:p>
        </p:txBody>
      </p:sp>
      <p:sp>
        <p:nvSpPr>
          <p:cNvPr id="4" name="Slide Number Placeholder 3">
            <a:extLst>
              <a:ext uri="{FF2B5EF4-FFF2-40B4-BE49-F238E27FC236}">
                <a16:creationId xmlns:a16="http://schemas.microsoft.com/office/drawing/2014/main" id="{B40C8DB9-6AEB-4A21-5349-9079E755F118}"/>
              </a:ext>
            </a:extLst>
          </p:cNvPr>
          <p:cNvSpPr>
            <a:spLocks noGrp="1"/>
          </p:cNvSpPr>
          <p:nvPr>
            <p:ph type="sldNum" sz="quarter" idx="5"/>
          </p:nvPr>
        </p:nvSpPr>
        <p:spPr/>
        <p:txBody>
          <a:bodyPr/>
          <a:lstStyle/>
          <a:p>
            <a:fld id="{1275E200-7A63-4A7C-BE0B-EE602D2E29CE}" type="slidenum">
              <a:rPr lang="" smtClean="0"/>
              <a:pPr/>
              <a:t>26</a:t>
            </a:fld>
            <a:endParaRPr lang=""/>
          </a:p>
        </p:txBody>
      </p:sp>
    </p:spTree>
    <p:extLst>
      <p:ext uri="{BB962C8B-B14F-4D97-AF65-F5344CB8AC3E}">
        <p14:creationId xmlns:p14="http://schemas.microsoft.com/office/powerpoint/2010/main" val="3469833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DE4F-B1C6-200E-0065-6939FF131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EB671-A782-C744-D66C-E34BD2F72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06CA6-FF2F-B049-D60B-47688D74B8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3"/>
              </a:rPr>
              <a:t>SIMON LEE</a:t>
            </a:r>
            <a:r>
              <a:rPr lang="en-US" dirty="0"/>
              <a:t> on </a:t>
            </a:r>
            <a:r>
              <a:rPr lang="en-US" dirty="0">
                <a:hlinkClick r:id="rId4"/>
              </a:rPr>
              <a:t>Unsplash</a:t>
            </a:r>
            <a:r>
              <a:rPr lang="en-US" dirty="0"/>
              <a:t> </a:t>
            </a:r>
            <a:endParaRPr lang="en-GB" dirty="0"/>
          </a:p>
          <a:p>
            <a:endParaRPr lang="en-GB" dirty="0"/>
          </a:p>
        </p:txBody>
      </p:sp>
      <p:sp>
        <p:nvSpPr>
          <p:cNvPr id="4" name="Slide Number Placeholder 3">
            <a:extLst>
              <a:ext uri="{FF2B5EF4-FFF2-40B4-BE49-F238E27FC236}">
                <a16:creationId xmlns:a16="http://schemas.microsoft.com/office/drawing/2014/main" id="{54AB4AF9-8BB7-88E1-8B5C-877952823EEB}"/>
              </a:ext>
            </a:extLst>
          </p:cNvPr>
          <p:cNvSpPr>
            <a:spLocks noGrp="1"/>
          </p:cNvSpPr>
          <p:nvPr>
            <p:ph type="sldNum" sz="quarter" idx="5"/>
          </p:nvPr>
        </p:nvSpPr>
        <p:spPr/>
        <p:txBody>
          <a:bodyPr/>
          <a:lstStyle/>
          <a:p>
            <a:fld id="{1275E200-7A63-4A7C-BE0B-EE602D2E29CE}" type="slidenum">
              <a:rPr lang="" smtClean="0"/>
              <a:pPr/>
              <a:t>27</a:t>
            </a:fld>
            <a:endParaRPr lang=""/>
          </a:p>
        </p:txBody>
      </p:sp>
    </p:spTree>
    <p:extLst>
      <p:ext uri="{BB962C8B-B14F-4D97-AF65-F5344CB8AC3E}">
        <p14:creationId xmlns:p14="http://schemas.microsoft.com/office/powerpoint/2010/main" val="284283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3F391-10A4-EF2F-C829-4B3ED4F10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89CE3-F8C4-62B3-163C-B4A55F01C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41AFE-181E-6A25-7C3C-FA7EFB1E1A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3"/>
              </a:rPr>
              <a:t>SIMON LEE</a:t>
            </a:r>
            <a:r>
              <a:rPr lang="en-US" dirty="0"/>
              <a:t> on </a:t>
            </a:r>
            <a:r>
              <a:rPr lang="en-US" dirty="0">
                <a:hlinkClick r:id="rId4"/>
              </a:rPr>
              <a:t>Unsplash</a:t>
            </a:r>
            <a:r>
              <a:rPr lang="en-US" dirty="0"/>
              <a:t> </a:t>
            </a:r>
            <a:endParaRPr lang="en-GB" dirty="0"/>
          </a:p>
          <a:p>
            <a:endParaRPr lang="en-GB" dirty="0"/>
          </a:p>
        </p:txBody>
      </p:sp>
      <p:sp>
        <p:nvSpPr>
          <p:cNvPr id="4" name="Slide Number Placeholder 3">
            <a:extLst>
              <a:ext uri="{FF2B5EF4-FFF2-40B4-BE49-F238E27FC236}">
                <a16:creationId xmlns:a16="http://schemas.microsoft.com/office/drawing/2014/main" id="{5E92AC63-D707-C024-630A-325967C5BEEA}"/>
              </a:ext>
            </a:extLst>
          </p:cNvPr>
          <p:cNvSpPr>
            <a:spLocks noGrp="1"/>
          </p:cNvSpPr>
          <p:nvPr>
            <p:ph type="sldNum" sz="quarter" idx="5"/>
          </p:nvPr>
        </p:nvSpPr>
        <p:spPr/>
        <p:txBody>
          <a:bodyPr/>
          <a:lstStyle/>
          <a:p>
            <a:fld id="{1275E200-7A63-4A7C-BE0B-EE602D2E29CE}" type="slidenum">
              <a:rPr lang="" smtClean="0"/>
              <a:pPr/>
              <a:t>28</a:t>
            </a:fld>
            <a:endParaRPr lang=""/>
          </a:p>
        </p:txBody>
      </p:sp>
    </p:spTree>
    <p:extLst>
      <p:ext uri="{BB962C8B-B14F-4D97-AF65-F5344CB8AC3E}">
        <p14:creationId xmlns:p14="http://schemas.microsoft.com/office/powerpoint/2010/main" val="103148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4116-1F89-CF3B-7840-C277634DC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63474-6147-E400-4784-6E0B4A43D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E37AD-4EA0-0A4E-C164-B943A36EBF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3"/>
              </a:rPr>
              <a:t>SIMON LEE</a:t>
            </a:r>
            <a:r>
              <a:rPr lang="en-US" dirty="0"/>
              <a:t> on </a:t>
            </a:r>
            <a:r>
              <a:rPr lang="en-US" dirty="0">
                <a:hlinkClick r:id="rId4"/>
              </a:rPr>
              <a:t>Unsplash</a:t>
            </a:r>
            <a:r>
              <a:rPr lang="en-US" dirty="0"/>
              <a:t> </a:t>
            </a:r>
            <a:endParaRPr lang="en-GB" dirty="0"/>
          </a:p>
          <a:p>
            <a:endParaRPr lang="en-GB" dirty="0"/>
          </a:p>
        </p:txBody>
      </p:sp>
      <p:sp>
        <p:nvSpPr>
          <p:cNvPr id="4" name="Slide Number Placeholder 3">
            <a:extLst>
              <a:ext uri="{FF2B5EF4-FFF2-40B4-BE49-F238E27FC236}">
                <a16:creationId xmlns:a16="http://schemas.microsoft.com/office/drawing/2014/main" id="{9AEE13CB-D33F-20FF-82B6-39508F2ECFA6}"/>
              </a:ext>
            </a:extLst>
          </p:cNvPr>
          <p:cNvSpPr>
            <a:spLocks noGrp="1"/>
          </p:cNvSpPr>
          <p:nvPr>
            <p:ph type="sldNum" sz="quarter" idx="5"/>
          </p:nvPr>
        </p:nvSpPr>
        <p:spPr/>
        <p:txBody>
          <a:bodyPr/>
          <a:lstStyle/>
          <a:p>
            <a:fld id="{1275E200-7A63-4A7C-BE0B-EE602D2E29CE}" type="slidenum">
              <a:rPr lang="" smtClean="0"/>
              <a:pPr/>
              <a:t>29</a:t>
            </a:fld>
            <a:endParaRPr lang=""/>
          </a:p>
        </p:txBody>
      </p:sp>
    </p:spTree>
    <p:extLst>
      <p:ext uri="{BB962C8B-B14F-4D97-AF65-F5344CB8AC3E}">
        <p14:creationId xmlns:p14="http://schemas.microsoft.com/office/powerpoint/2010/main" val="292350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077C-EFB1-3AFB-4205-0577FD40F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1AF8A-857D-2EA7-CA79-84CA600DA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4F757-D6A3-3BD2-12C2-28B4737834B2}"/>
              </a:ext>
            </a:extLst>
          </p:cNvPr>
          <p:cNvSpPr>
            <a:spLocks noGrp="1"/>
          </p:cNvSpPr>
          <p:nvPr>
            <p:ph type="body" idx="1"/>
          </p:nvPr>
        </p:nvSpPr>
        <p:spPr/>
        <p:txBody>
          <a:bodyPr/>
          <a:lstStyle/>
          <a:p>
            <a:r>
              <a:rPr lang="en-US" b="0" i="0" dirty="0">
                <a:solidFill>
                  <a:srgbClr val="000000"/>
                </a:solidFill>
                <a:effectLst/>
                <a:latin typeface="Canva Sans"/>
              </a:rPr>
              <a:t>Photo by Edward Jenner: https://</a:t>
            </a:r>
            <a:r>
              <a:rPr lang="en-US" b="0" i="0" dirty="0" err="1">
                <a:solidFill>
                  <a:srgbClr val="000000"/>
                </a:solidFill>
                <a:effectLst/>
                <a:latin typeface="Canva Sans"/>
              </a:rPr>
              <a:t>www.pexels.com</a:t>
            </a:r>
            <a:r>
              <a:rPr lang="en-US" b="0" i="0" dirty="0">
                <a:solidFill>
                  <a:srgbClr val="000000"/>
                </a:solidFill>
                <a:effectLst/>
                <a:latin typeface="Canva Sans"/>
              </a:rPr>
              <a:t>/photo/portrait-of-female-scientist-in-white-lab-coat-smiling-4031690/</a:t>
            </a:r>
            <a:endParaRPr lang="en-GB" dirty="0"/>
          </a:p>
        </p:txBody>
      </p:sp>
      <p:sp>
        <p:nvSpPr>
          <p:cNvPr id="4" name="Slide Number Placeholder 3">
            <a:extLst>
              <a:ext uri="{FF2B5EF4-FFF2-40B4-BE49-F238E27FC236}">
                <a16:creationId xmlns:a16="http://schemas.microsoft.com/office/drawing/2014/main" id="{8C5365F4-BB0A-078D-7E07-35894FB10D99}"/>
              </a:ext>
            </a:extLst>
          </p:cNvPr>
          <p:cNvSpPr>
            <a:spLocks noGrp="1"/>
          </p:cNvSpPr>
          <p:nvPr>
            <p:ph type="sldNum" sz="quarter" idx="5"/>
          </p:nvPr>
        </p:nvSpPr>
        <p:spPr/>
        <p:txBody>
          <a:bodyPr/>
          <a:lstStyle/>
          <a:p>
            <a:fld id="{1275E200-7A63-4A7C-BE0B-EE602D2E29CE}" type="slidenum">
              <a:rPr lang="" smtClean="0"/>
              <a:pPr/>
              <a:t>3</a:t>
            </a:fld>
            <a:endParaRPr lang=""/>
          </a:p>
        </p:txBody>
      </p:sp>
    </p:spTree>
    <p:extLst>
      <p:ext uri="{BB962C8B-B14F-4D97-AF65-F5344CB8AC3E}">
        <p14:creationId xmlns:p14="http://schemas.microsoft.com/office/powerpoint/2010/main" val="294437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F296-69FD-3C0C-2FD3-07BB2EF85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D0B14-CA57-DF6C-0734-DB8691B95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0CA0D-2A13-38DE-F9FF-B8D2C95544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5EF6E2-B041-ADE9-14BB-716A9F4DF19E}"/>
              </a:ext>
            </a:extLst>
          </p:cNvPr>
          <p:cNvSpPr>
            <a:spLocks noGrp="1"/>
          </p:cNvSpPr>
          <p:nvPr>
            <p:ph type="sldNum" sz="quarter" idx="5"/>
          </p:nvPr>
        </p:nvSpPr>
        <p:spPr/>
        <p:txBody>
          <a:bodyPr/>
          <a:lstStyle/>
          <a:p>
            <a:fld id="{1275E200-7A63-4A7C-BE0B-EE602D2E29CE}" type="slidenum">
              <a:rPr lang="" smtClean="0"/>
              <a:pPr/>
              <a:t>30</a:t>
            </a:fld>
            <a:endParaRPr lang=""/>
          </a:p>
        </p:txBody>
      </p:sp>
    </p:spTree>
    <p:extLst>
      <p:ext uri="{BB962C8B-B14F-4D97-AF65-F5344CB8AC3E}">
        <p14:creationId xmlns:p14="http://schemas.microsoft.com/office/powerpoint/2010/main" val="1052916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BA2B-F6F4-2477-C225-BF2C295F2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F23BB-8762-D0C1-4D74-3D8082093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68357-480A-3089-0FC1-57A0188F78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3DF96E-1D0A-128D-576F-86309AD3BADC}"/>
              </a:ext>
            </a:extLst>
          </p:cNvPr>
          <p:cNvSpPr>
            <a:spLocks noGrp="1"/>
          </p:cNvSpPr>
          <p:nvPr>
            <p:ph type="sldNum" sz="quarter" idx="5"/>
          </p:nvPr>
        </p:nvSpPr>
        <p:spPr/>
        <p:txBody>
          <a:bodyPr/>
          <a:lstStyle/>
          <a:p>
            <a:fld id="{1275E200-7A63-4A7C-BE0B-EE602D2E29CE}" type="slidenum">
              <a:rPr lang="" smtClean="0"/>
              <a:pPr/>
              <a:t>31</a:t>
            </a:fld>
            <a:endParaRPr lang=""/>
          </a:p>
        </p:txBody>
      </p:sp>
    </p:spTree>
    <p:extLst>
      <p:ext uri="{BB962C8B-B14F-4D97-AF65-F5344CB8AC3E}">
        <p14:creationId xmlns:p14="http://schemas.microsoft.com/office/powerpoint/2010/main" val="2235807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5EB08-006F-D99A-E555-75F3044FF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3A1DD-699E-A8A2-8BF1-B64B70EE8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2F5F0-3CC0-6811-736D-E883E52959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525C79-F7B1-59F6-D37A-91A8D5EA693E}"/>
              </a:ext>
            </a:extLst>
          </p:cNvPr>
          <p:cNvSpPr>
            <a:spLocks noGrp="1"/>
          </p:cNvSpPr>
          <p:nvPr>
            <p:ph type="sldNum" sz="quarter" idx="5"/>
          </p:nvPr>
        </p:nvSpPr>
        <p:spPr/>
        <p:txBody>
          <a:bodyPr/>
          <a:lstStyle/>
          <a:p>
            <a:fld id="{1275E200-7A63-4A7C-BE0B-EE602D2E29CE}" type="slidenum">
              <a:rPr lang="" smtClean="0"/>
              <a:pPr/>
              <a:t>32</a:t>
            </a:fld>
            <a:endParaRPr lang=""/>
          </a:p>
        </p:txBody>
      </p:sp>
    </p:spTree>
    <p:extLst>
      <p:ext uri="{BB962C8B-B14F-4D97-AF65-F5344CB8AC3E}">
        <p14:creationId xmlns:p14="http://schemas.microsoft.com/office/powerpoint/2010/main" val="51296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673B-09D9-5CFF-BC76-07A62867F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A0378-6FA6-A4F8-85B5-C975170A1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D6A5B-9493-821E-92C7-553A4EA62B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Pexel</a:t>
            </a:r>
            <a:r>
              <a:rPr lang="en-US" dirty="0"/>
              <a:t> – RF studio</a:t>
            </a:r>
            <a:endParaRPr lang="en-JP" dirty="0"/>
          </a:p>
          <a:p>
            <a:endParaRPr lang="en-GB" dirty="0"/>
          </a:p>
        </p:txBody>
      </p:sp>
      <p:sp>
        <p:nvSpPr>
          <p:cNvPr id="4" name="Slide Number Placeholder 3">
            <a:extLst>
              <a:ext uri="{FF2B5EF4-FFF2-40B4-BE49-F238E27FC236}">
                <a16:creationId xmlns:a16="http://schemas.microsoft.com/office/drawing/2014/main" id="{0053EE87-C95B-92E4-19E6-8E1782987C41}"/>
              </a:ext>
            </a:extLst>
          </p:cNvPr>
          <p:cNvSpPr>
            <a:spLocks noGrp="1"/>
          </p:cNvSpPr>
          <p:nvPr>
            <p:ph type="sldNum" sz="quarter" idx="5"/>
          </p:nvPr>
        </p:nvSpPr>
        <p:spPr/>
        <p:txBody>
          <a:bodyPr/>
          <a:lstStyle/>
          <a:p>
            <a:fld id="{1275E200-7A63-4A7C-BE0B-EE602D2E29CE}" type="slidenum">
              <a:rPr lang="" smtClean="0"/>
              <a:pPr/>
              <a:t>33</a:t>
            </a:fld>
            <a:endParaRPr lang=""/>
          </a:p>
        </p:txBody>
      </p:sp>
    </p:spTree>
    <p:extLst>
      <p:ext uri="{BB962C8B-B14F-4D97-AF65-F5344CB8AC3E}">
        <p14:creationId xmlns:p14="http://schemas.microsoft.com/office/powerpoint/2010/main" val="3361764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F60F0-290F-EF5A-8A37-0DFD6B036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288AA-ADDF-52B0-3192-92CCA3A46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46538-10E8-D022-DC49-6394C4E550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Pexel</a:t>
            </a:r>
            <a:r>
              <a:rPr lang="en-US" dirty="0"/>
              <a:t> – RF studio</a:t>
            </a:r>
            <a:endParaRPr lang="en-JP" dirty="0"/>
          </a:p>
          <a:p>
            <a:endParaRPr lang="en-GB" dirty="0"/>
          </a:p>
        </p:txBody>
      </p:sp>
      <p:sp>
        <p:nvSpPr>
          <p:cNvPr id="4" name="Slide Number Placeholder 3">
            <a:extLst>
              <a:ext uri="{FF2B5EF4-FFF2-40B4-BE49-F238E27FC236}">
                <a16:creationId xmlns:a16="http://schemas.microsoft.com/office/drawing/2014/main" id="{1C1E466F-78B1-5F08-E1B9-568DF25922E5}"/>
              </a:ext>
            </a:extLst>
          </p:cNvPr>
          <p:cNvSpPr>
            <a:spLocks noGrp="1"/>
          </p:cNvSpPr>
          <p:nvPr>
            <p:ph type="sldNum" sz="quarter" idx="5"/>
          </p:nvPr>
        </p:nvSpPr>
        <p:spPr/>
        <p:txBody>
          <a:bodyPr/>
          <a:lstStyle/>
          <a:p>
            <a:fld id="{1275E200-7A63-4A7C-BE0B-EE602D2E29CE}" type="slidenum">
              <a:rPr lang="" smtClean="0"/>
              <a:pPr/>
              <a:t>34</a:t>
            </a:fld>
            <a:endParaRPr lang=""/>
          </a:p>
        </p:txBody>
      </p:sp>
    </p:spTree>
    <p:extLst>
      <p:ext uri="{BB962C8B-B14F-4D97-AF65-F5344CB8AC3E}">
        <p14:creationId xmlns:p14="http://schemas.microsoft.com/office/powerpoint/2010/main" val="107673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273C-B85B-B9D9-92B7-3C368AA75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11425-7E20-499C-ABA7-6904F592B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48DCE-77FA-F219-CE52-5EFF8F6264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Pexel</a:t>
            </a:r>
            <a:r>
              <a:rPr lang="en-US" dirty="0"/>
              <a:t> – RF studio</a:t>
            </a:r>
            <a:endParaRPr lang="en-JP" dirty="0"/>
          </a:p>
          <a:p>
            <a:endParaRPr lang="en-GB" dirty="0"/>
          </a:p>
        </p:txBody>
      </p:sp>
      <p:sp>
        <p:nvSpPr>
          <p:cNvPr id="4" name="Slide Number Placeholder 3">
            <a:extLst>
              <a:ext uri="{FF2B5EF4-FFF2-40B4-BE49-F238E27FC236}">
                <a16:creationId xmlns:a16="http://schemas.microsoft.com/office/drawing/2014/main" id="{0BE657E5-29FA-AC2A-5B0B-38E85C3837EE}"/>
              </a:ext>
            </a:extLst>
          </p:cNvPr>
          <p:cNvSpPr>
            <a:spLocks noGrp="1"/>
          </p:cNvSpPr>
          <p:nvPr>
            <p:ph type="sldNum" sz="quarter" idx="5"/>
          </p:nvPr>
        </p:nvSpPr>
        <p:spPr/>
        <p:txBody>
          <a:bodyPr/>
          <a:lstStyle/>
          <a:p>
            <a:fld id="{1275E200-7A63-4A7C-BE0B-EE602D2E29CE}" type="slidenum">
              <a:rPr lang="" smtClean="0"/>
              <a:pPr/>
              <a:t>35</a:t>
            </a:fld>
            <a:endParaRPr lang=""/>
          </a:p>
        </p:txBody>
      </p:sp>
    </p:spTree>
    <p:extLst>
      <p:ext uri="{BB962C8B-B14F-4D97-AF65-F5344CB8AC3E}">
        <p14:creationId xmlns:p14="http://schemas.microsoft.com/office/powerpoint/2010/main" val="2382503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C7A9-0984-AA79-803A-659FB1D4A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03562-A523-ECC7-FE1A-CA3A6A1DE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ACE48-50FF-93E7-7BEF-7D33938B68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Pexel</a:t>
            </a:r>
            <a:r>
              <a:rPr lang="en-US" dirty="0"/>
              <a:t> – RF studio</a:t>
            </a:r>
            <a:endParaRPr lang="en-JP" dirty="0"/>
          </a:p>
          <a:p>
            <a:endParaRPr lang="en-GB" dirty="0"/>
          </a:p>
        </p:txBody>
      </p:sp>
      <p:sp>
        <p:nvSpPr>
          <p:cNvPr id="4" name="Slide Number Placeholder 3">
            <a:extLst>
              <a:ext uri="{FF2B5EF4-FFF2-40B4-BE49-F238E27FC236}">
                <a16:creationId xmlns:a16="http://schemas.microsoft.com/office/drawing/2014/main" id="{2620F566-F529-B9EC-7F2E-80C5B0BB7461}"/>
              </a:ext>
            </a:extLst>
          </p:cNvPr>
          <p:cNvSpPr>
            <a:spLocks noGrp="1"/>
          </p:cNvSpPr>
          <p:nvPr>
            <p:ph type="sldNum" sz="quarter" idx="5"/>
          </p:nvPr>
        </p:nvSpPr>
        <p:spPr/>
        <p:txBody>
          <a:bodyPr/>
          <a:lstStyle/>
          <a:p>
            <a:fld id="{1275E200-7A63-4A7C-BE0B-EE602D2E29CE}" type="slidenum">
              <a:rPr lang="" smtClean="0"/>
              <a:pPr/>
              <a:t>36</a:t>
            </a:fld>
            <a:endParaRPr lang=""/>
          </a:p>
        </p:txBody>
      </p:sp>
    </p:spTree>
    <p:extLst>
      <p:ext uri="{BB962C8B-B14F-4D97-AF65-F5344CB8AC3E}">
        <p14:creationId xmlns:p14="http://schemas.microsoft.com/office/powerpoint/2010/main" val="3703120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413A-1A41-A019-ABF1-BB6810FF8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75708-2DB4-A839-7FED-A53DBA60B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7B8AB-13DC-89CD-BD13-D8E22ACB32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Pexel</a:t>
            </a:r>
            <a:r>
              <a:rPr lang="en-US" dirty="0"/>
              <a:t> – RF studio</a:t>
            </a:r>
            <a:endParaRPr lang="en-JP" dirty="0"/>
          </a:p>
          <a:p>
            <a:endParaRPr lang="en-GB" dirty="0"/>
          </a:p>
        </p:txBody>
      </p:sp>
      <p:sp>
        <p:nvSpPr>
          <p:cNvPr id="4" name="Slide Number Placeholder 3">
            <a:extLst>
              <a:ext uri="{FF2B5EF4-FFF2-40B4-BE49-F238E27FC236}">
                <a16:creationId xmlns:a16="http://schemas.microsoft.com/office/drawing/2014/main" id="{AEDBB9BC-0DD8-2FA1-490C-FA53AC5E358E}"/>
              </a:ext>
            </a:extLst>
          </p:cNvPr>
          <p:cNvSpPr>
            <a:spLocks noGrp="1"/>
          </p:cNvSpPr>
          <p:nvPr>
            <p:ph type="sldNum" sz="quarter" idx="5"/>
          </p:nvPr>
        </p:nvSpPr>
        <p:spPr/>
        <p:txBody>
          <a:bodyPr/>
          <a:lstStyle/>
          <a:p>
            <a:fld id="{1275E200-7A63-4A7C-BE0B-EE602D2E29CE}" type="slidenum">
              <a:rPr lang="" smtClean="0"/>
              <a:pPr/>
              <a:t>37</a:t>
            </a:fld>
            <a:endParaRPr lang=""/>
          </a:p>
        </p:txBody>
      </p:sp>
    </p:spTree>
    <p:extLst>
      <p:ext uri="{BB962C8B-B14F-4D97-AF65-F5344CB8AC3E}">
        <p14:creationId xmlns:p14="http://schemas.microsoft.com/office/powerpoint/2010/main" val="301965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60025-14CD-095E-EB7E-7E4D1503B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A9D22-A13A-E684-D81F-15505B616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0F0FB-D0B2-5A67-8E4B-7EC6EE083BEB}"/>
              </a:ext>
            </a:extLst>
          </p:cNvPr>
          <p:cNvSpPr>
            <a:spLocks noGrp="1"/>
          </p:cNvSpPr>
          <p:nvPr>
            <p:ph type="body" idx="1"/>
          </p:nvPr>
        </p:nvSpPr>
        <p:spPr/>
        <p:txBody>
          <a:bodyPr/>
          <a:lstStyle/>
          <a:p>
            <a:r>
              <a:rPr lang="en-US" b="0" i="0" dirty="0">
                <a:solidFill>
                  <a:srgbClr val="000000"/>
                </a:solidFill>
                <a:effectLst/>
                <a:latin typeface="Canva Sans"/>
              </a:rPr>
              <a:t>Photo by Edward Jenner: https://</a:t>
            </a:r>
            <a:r>
              <a:rPr lang="en-US" b="0" i="0" dirty="0" err="1">
                <a:solidFill>
                  <a:srgbClr val="000000"/>
                </a:solidFill>
                <a:effectLst/>
                <a:latin typeface="Canva Sans"/>
              </a:rPr>
              <a:t>www.pexels.com</a:t>
            </a:r>
            <a:r>
              <a:rPr lang="en-US" b="0" i="0" dirty="0">
                <a:solidFill>
                  <a:srgbClr val="000000"/>
                </a:solidFill>
                <a:effectLst/>
                <a:latin typeface="Canva Sans"/>
              </a:rPr>
              <a:t>/photo/portrait-of-female-scientist-in-white-lab-coat-smiling-4031690/</a:t>
            </a:r>
            <a:endParaRPr lang="en-GB" dirty="0"/>
          </a:p>
        </p:txBody>
      </p:sp>
      <p:sp>
        <p:nvSpPr>
          <p:cNvPr id="4" name="Slide Number Placeholder 3">
            <a:extLst>
              <a:ext uri="{FF2B5EF4-FFF2-40B4-BE49-F238E27FC236}">
                <a16:creationId xmlns:a16="http://schemas.microsoft.com/office/drawing/2014/main" id="{9AAE5ADF-8848-15BA-3489-814AA095526E}"/>
              </a:ext>
            </a:extLst>
          </p:cNvPr>
          <p:cNvSpPr>
            <a:spLocks noGrp="1"/>
          </p:cNvSpPr>
          <p:nvPr>
            <p:ph type="sldNum" sz="quarter" idx="5"/>
          </p:nvPr>
        </p:nvSpPr>
        <p:spPr/>
        <p:txBody>
          <a:bodyPr/>
          <a:lstStyle/>
          <a:p>
            <a:fld id="{1275E200-7A63-4A7C-BE0B-EE602D2E29CE}" type="slidenum">
              <a:rPr lang="" smtClean="0"/>
              <a:pPr/>
              <a:t>4</a:t>
            </a:fld>
            <a:endParaRPr lang=""/>
          </a:p>
        </p:txBody>
      </p:sp>
    </p:spTree>
    <p:extLst>
      <p:ext uri="{BB962C8B-B14F-4D97-AF65-F5344CB8AC3E}">
        <p14:creationId xmlns:p14="http://schemas.microsoft.com/office/powerpoint/2010/main" val="134942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CD82-6321-3991-29E3-3FFFFFBCE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86AA4-AB96-6DD9-A747-6CE3FF1B1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1A98D-DD8F-296C-A8D5-D04A41E6ADE3}"/>
              </a:ext>
            </a:extLst>
          </p:cNvPr>
          <p:cNvSpPr>
            <a:spLocks noGrp="1"/>
          </p:cNvSpPr>
          <p:nvPr>
            <p:ph type="body" idx="1"/>
          </p:nvPr>
        </p:nvSpPr>
        <p:spPr/>
        <p:txBody>
          <a:bodyPr/>
          <a:lstStyle/>
          <a:p>
            <a:r>
              <a:rPr lang="en-US" b="0" i="0" dirty="0">
                <a:solidFill>
                  <a:srgbClr val="000000"/>
                </a:solidFill>
                <a:effectLst/>
                <a:latin typeface="Canva Sans"/>
              </a:rPr>
              <a:t>Photo by Edward Jenner: https://</a:t>
            </a:r>
            <a:r>
              <a:rPr lang="en-US" b="0" i="0" dirty="0" err="1">
                <a:solidFill>
                  <a:srgbClr val="000000"/>
                </a:solidFill>
                <a:effectLst/>
                <a:latin typeface="Canva Sans"/>
              </a:rPr>
              <a:t>www.pexels.com</a:t>
            </a:r>
            <a:r>
              <a:rPr lang="en-US" b="0" i="0" dirty="0">
                <a:solidFill>
                  <a:srgbClr val="000000"/>
                </a:solidFill>
                <a:effectLst/>
                <a:latin typeface="Canva Sans"/>
              </a:rPr>
              <a:t>/photo/portrait-of-female-scientist-in-white-lab-coat-smiling-4031690/</a:t>
            </a:r>
            <a:endParaRPr lang="en-GB" dirty="0"/>
          </a:p>
        </p:txBody>
      </p:sp>
      <p:sp>
        <p:nvSpPr>
          <p:cNvPr id="4" name="Slide Number Placeholder 3">
            <a:extLst>
              <a:ext uri="{FF2B5EF4-FFF2-40B4-BE49-F238E27FC236}">
                <a16:creationId xmlns:a16="http://schemas.microsoft.com/office/drawing/2014/main" id="{878A5581-567A-5599-ACCE-D842E6D3AF51}"/>
              </a:ext>
            </a:extLst>
          </p:cNvPr>
          <p:cNvSpPr>
            <a:spLocks noGrp="1"/>
          </p:cNvSpPr>
          <p:nvPr>
            <p:ph type="sldNum" sz="quarter" idx="5"/>
          </p:nvPr>
        </p:nvSpPr>
        <p:spPr/>
        <p:txBody>
          <a:bodyPr/>
          <a:lstStyle/>
          <a:p>
            <a:fld id="{1275E200-7A63-4A7C-BE0B-EE602D2E29CE}" type="slidenum">
              <a:rPr lang="" smtClean="0"/>
              <a:pPr/>
              <a:t>5</a:t>
            </a:fld>
            <a:endParaRPr lang=""/>
          </a:p>
        </p:txBody>
      </p:sp>
    </p:spTree>
    <p:extLst>
      <p:ext uri="{BB962C8B-B14F-4D97-AF65-F5344CB8AC3E}">
        <p14:creationId xmlns:p14="http://schemas.microsoft.com/office/powerpoint/2010/main" val="136167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EEB5-AB2A-065B-48C6-9A100B272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029DE-8656-D8C4-C72D-09C5EBD07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36789-55FB-6736-4F34-DC6491875A6C}"/>
              </a:ext>
            </a:extLst>
          </p:cNvPr>
          <p:cNvSpPr>
            <a:spLocks noGrp="1"/>
          </p:cNvSpPr>
          <p:nvPr>
            <p:ph type="body" idx="1"/>
          </p:nvPr>
        </p:nvSpPr>
        <p:spPr/>
        <p:txBody>
          <a:bodyPr/>
          <a:lstStyle/>
          <a:p>
            <a:r>
              <a:rPr lang="en-US" b="0" i="0" dirty="0">
                <a:solidFill>
                  <a:srgbClr val="000000"/>
                </a:solidFill>
                <a:effectLst/>
                <a:latin typeface="Canva Sans"/>
              </a:rPr>
              <a:t>Photo by Edward Jenner: https://</a:t>
            </a:r>
            <a:r>
              <a:rPr lang="en-US" b="0" i="0" dirty="0" err="1">
                <a:solidFill>
                  <a:srgbClr val="000000"/>
                </a:solidFill>
                <a:effectLst/>
                <a:latin typeface="Canva Sans"/>
              </a:rPr>
              <a:t>www.pexels.com</a:t>
            </a:r>
            <a:r>
              <a:rPr lang="en-US" b="0" i="0" dirty="0">
                <a:solidFill>
                  <a:srgbClr val="000000"/>
                </a:solidFill>
                <a:effectLst/>
                <a:latin typeface="Canva Sans"/>
              </a:rPr>
              <a:t>/photo/portrait-of-female-scientist-in-white-lab-coat-smiling-4031690/</a:t>
            </a:r>
            <a:endParaRPr lang="en-GB" dirty="0"/>
          </a:p>
        </p:txBody>
      </p:sp>
      <p:sp>
        <p:nvSpPr>
          <p:cNvPr id="4" name="Slide Number Placeholder 3">
            <a:extLst>
              <a:ext uri="{FF2B5EF4-FFF2-40B4-BE49-F238E27FC236}">
                <a16:creationId xmlns:a16="http://schemas.microsoft.com/office/drawing/2014/main" id="{DF97C6BA-DB7F-3ADD-EBCC-2BB29F29A75F}"/>
              </a:ext>
            </a:extLst>
          </p:cNvPr>
          <p:cNvSpPr>
            <a:spLocks noGrp="1"/>
          </p:cNvSpPr>
          <p:nvPr>
            <p:ph type="sldNum" sz="quarter" idx="5"/>
          </p:nvPr>
        </p:nvSpPr>
        <p:spPr/>
        <p:txBody>
          <a:bodyPr/>
          <a:lstStyle/>
          <a:p>
            <a:fld id="{1275E200-7A63-4A7C-BE0B-EE602D2E29CE}" type="slidenum">
              <a:rPr lang="" smtClean="0"/>
              <a:pPr/>
              <a:t>6</a:t>
            </a:fld>
            <a:endParaRPr lang=""/>
          </a:p>
        </p:txBody>
      </p:sp>
    </p:spTree>
    <p:extLst>
      <p:ext uri="{BB962C8B-B14F-4D97-AF65-F5344CB8AC3E}">
        <p14:creationId xmlns:p14="http://schemas.microsoft.com/office/powerpoint/2010/main" val="380056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nva Sans"/>
              </a:rPr>
              <a:t>Photo by Andrea </a:t>
            </a:r>
            <a:r>
              <a:rPr lang="en-US" b="0" i="0" dirty="0" err="1">
                <a:solidFill>
                  <a:srgbClr val="000000"/>
                </a:solidFill>
                <a:effectLst/>
                <a:latin typeface="Canva Sans"/>
              </a:rPr>
              <a:t>Piacquadio</a:t>
            </a:r>
            <a:r>
              <a:rPr lang="en-US" b="0" i="0" dirty="0">
                <a:solidFill>
                  <a:srgbClr val="000000"/>
                </a:solidFill>
                <a:effectLst/>
                <a:latin typeface="Canva Sans"/>
              </a:rPr>
              <a:t>: https://</a:t>
            </a:r>
            <a:r>
              <a:rPr lang="en-US" b="0" i="0" dirty="0" err="1">
                <a:solidFill>
                  <a:srgbClr val="000000"/>
                </a:solidFill>
                <a:effectLst/>
                <a:latin typeface="Canva Sans"/>
              </a:rPr>
              <a:t>www.pexels.com</a:t>
            </a:r>
            <a:r>
              <a:rPr lang="en-US" b="0" i="0" dirty="0">
                <a:solidFill>
                  <a:srgbClr val="000000"/>
                </a:solidFill>
                <a:effectLst/>
                <a:latin typeface="Canva Sans"/>
              </a:rPr>
              <a:t>/photo/woman-sitting-on-chair-while-leaning-on-laptop-3791136/</a:t>
            </a: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7</a:t>
            </a:fld>
            <a:endParaRPr lang=""/>
          </a:p>
        </p:txBody>
      </p:sp>
    </p:spTree>
    <p:extLst>
      <p:ext uri="{BB962C8B-B14F-4D97-AF65-F5344CB8AC3E}">
        <p14:creationId xmlns:p14="http://schemas.microsoft.com/office/powerpoint/2010/main" val="103552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0D37B-23DF-1091-EA92-638B5B147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48313-732A-CFAE-DE54-F8C991429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41046-44CF-BB5A-9856-016CC78AE95E}"/>
              </a:ext>
            </a:extLst>
          </p:cNvPr>
          <p:cNvSpPr>
            <a:spLocks noGrp="1"/>
          </p:cNvSpPr>
          <p:nvPr>
            <p:ph type="body" idx="1"/>
          </p:nvPr>
        </p:nvSpPr>
        <p:spPr/>
        <p:txBody>
          <a:bodyPr/>
          <a:lstStyle/>
          <a:p>
            <a:r>
              <a:rPr lang="en-US" b="0" i="0" dirty="0">
                <a:solidFill>
                  <a:srgbClr val="000000"/>
                </a:solidFill>
                <a:effectLst/>
                <a:latin typeface="Canva Sans"/>
              </a:rPr>
              <a:t>Photo by Andrea </a:t>
            </a:r>
            <a:r>
              <a:rPr lang="en-US" b="0" i="0" dirty="0" err="1">
                <a:solidFill>
                  <a:srgbClr val="000000"/>
                </a:solidFill>
                <a:effectLst/>
                <a:latin typeface="Canva Sans"/>
              </a:rPr>
              <a:t>Piacquadio</a:t>
            </a:r>
            <a:r>
              <a:rPr lang="en-US" b="0" i="0" dirty="0">
                <a:solidFill>
                  <a:srgbClr val="000000"/>
                </a:solidFill>
                <a:effectLst/>
                <a:latin typeface="Canva Sans"/>
              </a:rPr>
              <a:t>: https://</a:t>
            </a:r>
            <a:r>
              <a:rPr lang="en-US" b="0" i="0" dirty="0" err="1">
                <a:solidFill>
                  <a:srgbClr val="000000"/>
                </a:solidFill>
                <a:effectLst/>
                <a:latin typeface="Canva Sans"/>
              </a:rPr>
              <a:t>www.pexels.com</a:t>
            </a:r>
            <a:r>
              <a:rPr lang="en-US" b="0" i="0" dirty="0">
                <a:solidFill>
                  <a:srgbClr val="000000"/>
                </a:solidFill>
                <a:effectLst/>
                <a:latin typeface="Canva Sans"/>
              </a:rPr>
              <a:t>/photo/woman-sitting-on-chair-while-leaning-on-laptop-3791136/</a:t>
            </a:r>
            <a:endParaRPr lang="en-GB" dirty="0"/>
          </a:p>
        </p:txBody>
      </p:sp>
      <p:sp>
        <p:nvSpPr>
          <p:cNvPr id="4" name="Slide Number Placeholder 3">
            <a:extLst>
              <a:ext uri="{FF2B5EF4-FFF2-40B4-BE49-F238E27FC236}">
                <a16:creationId xmlns:a16="http://schemas.microsoft.com/office/drawing/2014/main" id="{ED022C2F-19A8-B362-90C7-21264DBC02E6}"/>
              </a:ext>
            </a:extLst>
          </p:cNvPr>
          <p:cNvSpPr>
            <a:spLocks noGrp="1"/>
          </p:cNvSpPr>
          <p:nvPr>
            <p:ph type="sldNum" sz="quarter" idx="5"/>
          </p:nvPr>
        </p:nvSpPr>
        <p:spPr/>
        <p:txBody>
          <a:bodyPr/>
          <a:lstStyle/>
          <a:p>
            <a:fld id="{1275E200-7A63-4A7C-BE0B-EE602D2E29CE}" type="slidenum">
              <a:rPr lang="" smtClean="0"/>
              <a:pPr/>
              <a:t>8</a:t>
            </a:fld>
            <a:endParaRPr lang=""/>
          </a:p>
        </p:txBody>
      </p:sp>
    </p:spTree>
    <p:extLst>
      <p:ext uri="{BB962C8B-B14F-4D97-AF65-F5344CB8AC3E}">
        <p14:creationId xmlns:p14="http://schemas.microsoft.com/office/powerpoint/2010/main" val="428108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9F29-CFB2-3C68-C198-F0BC2D9AE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AC4F3-8315-B259-8704-817FA7D13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C9FE2-0CCE-25BD-07FA-56108EF1B8CD}"/>
              </a:ext>
            </a:extLst>
          </p:cNvPr>
          <p:cNvSpPr>
            <a:spLocks noGrp="1"/>
          </p:cNvSpPr>
          <p:nvPr>
            <p:ph type="body" idx="1"/>
          </p:nvPr>
        </p:nvSpPr>
        <p:spPr/>
        <p:txBody>
          <a:bodyPr/>
          <a:lstStyle/>
          <a:p>
            <a:r>
              <a:rPr lang="en-US" b="0" i="0" dirty="0">
                <a:solidFill>
                  <a:srgbClr val="000000"/>
                </a:solidFill>
                <a:effectLst/>
                <a:latin typeface="Canva Sans"/>
              </a:rPr>
              <a:t>Photo by Andrea </a:t>
            </a:r>
            <a:r>
              <a:rPr lang="en-US" b="0" i="0" dirty="0" err="1">
                <a:solidFill>
                  <a:srgbClr val="000000"/>
                </a:solidFill>
                <a:effectLst/>
                <a:latin typeface="Canva Sans"/>
              </a:rPr>
              <a:t>Piacquadio</a:t>
            </a:r>
            <a:r>
              <a:rPr lang="en-US" b="0" i="0" dirty="0">
                <a:solidFill>
                  <a:srgbClr val="000000"/>
                </a:solidFill>
                <a:effectLst/>
                <a:latin typeface="Canva Sans"/>
              </a:rPr>
              <a:t>: https://</a:t>
            </a:r>
            <a:r>
              <a:rPr lang="en-US" b="0" i="0" dirty="0" err="1">
                <a:solidFill>
                  <a:srgbClr val="000000"/>
                </a:solidFill>
                <a:effectLst/>
                <a:latin typeface="Canva Sans"/>
              </a:rPr>
              <a:t>www.pexels.com</a:t>
            </a:r>
            <a:r>
              <a:rPr lang="en-US" b="0" i="0" dirty="0">
                <a:solidFill>
                  <a:srgbClr val="000000"/>
                </a:solidFill>
                <a:effectLst/>
                <a:latin typeface="Canva Sans"/>
              </a:rPr>
              <a:t>/photo/woman-sitting-on-chair-while-leaning-on-laptop-3791136/</a:t>
            </a:r>
            <a:endParaRPr lang="en-GB" dirty="0"/>
          </a:p>
        </p:txBody>
      </p:sp>
      <p:sp>
        <p:nvSpPr>
          <p:cNvPr id="4" name="Slide Number Placeholder 3">
            <a:extLst>
              <a:ext uri="{FF2B5EF4-FFF2-40B4-BE49-F238E27FC236}">
                <a16:creationId xmlns:a16="http://schemas.microsoft.com/office/drawing/2014/main" id="{82EB84E6-CB5B-9488-8DF9-6B8E54E01CFD}"/>
              </a:ext>
            </a:extLst>
          </p:cNvPr>
          <p:cNvSpPr>
            <a:spLocks noGrp="1"/>
          </p:cNvSpPr>
          <p:nvPr>
            <p:ph type="sldNum" sz="quarter" idx="5"/>
          </p:nvPr>
        </p:nvSpPr>
        <p:spPr/>
        <p:txBody>
          <a:bodyPr/>
          <a:lstStyle/>
          <a:p>
            <a:fld id="{1275E200-7A63-4A7C-BE0B-EE602D2E29CE}" type="slidenum">
              <a:rPr lang="" smtClean="0"/>
              <a:pPr/>
              <a:t>9</a:t>
            </a:fld>
            <a:endParaRPr lang=""/>
          </a:p>
        </p:txBody>
      </p:sp>
    </p:spTree>
    <p:extLst>
      <p:ext uri="{BB962C8B-B14F-4D97-AF65-F5344CB8AC3E}">
        <p14:creationId xmlns:p14="http://schemas.microsoft.com/office/powerpoint/2010/main" val="95244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8758" y="2157983"/>
            <a:ext cx="3191272" cy="827534"/>
          </a:xfrm>
        </p:spPr>
        <p:txBody>
          <a:bodyPr>
            <a:normAutofit/>
          </a:bodyPr>
          <a:lstStyle/>
          <a:p>
            <a:pPr algn="l">
              <a:spcBef>
                <a:spcPts val="0"/>
              </a:spcBef>
            </a:pPr>
            <a:r>
              <a:rPr lang="en-US" sz="2200" b="1" dirty="0">
                <a:solidFill>
                  <a:srgbClr val="009900"/>
                </a:solidFill>
                <a:latin typeface="Cambria" pitchFamily="18" charset="0"/>
              </a:rPr>
              <a:t>Responsible Use of AI </a:t>
            </a:r>
          </a:p>
          <a:p>
            <a:pPr algn="l">
              <a:spcBef>
                <a:spcPts val="0"/>
              </a:spcBef>
            </a:pPr>
            <a:r>
              <a:rPr lang="en-US" sz="2200" b="1" dirty="0">
                <a:solidFill>
                  <a:srgbClr val="009900"/>
                </a:solidFill>
                <a:latin typeface="Cambria" pitchFamily="18" charset="0"/>
              </a:rPr>
              <a:t>in Peer Review</a:t>
            </a:r>
            <a:endParaRPr lang="en-US" sz="2200" b="1" dirty="0">
              <a:solidFill>
                <a:schemeClr val="bg1">
                  <a:lumMod val="75000"/>
                </a:schemeClr>
              </a:solidFill>
              <a:latin typeface="Cambria" pitchFamily="18" charset="0"/>
            </a:endParaRPr>
          </a:p>
        </p:txBody>
      </p:sp>
      <p:sp>
        <p:nvSpPr>
          <p:cNvPr id="6" name="Subtitle 2"/>
          <p:cNvSpPr txBox="1">
            <a:spLocks/>
          </p:cNvSpPr>
          <p:nvPr/>
        </p:nvSpPr>
        <p:spPr>
          <a:xfrm>
            <a:off x="855712"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9900"/>
                </a:solidFill>
                <a:effectLst/>
                <a:uLnTx/>
                <a:uFillTx/>
                <a:latin typeface="Cambria" pitchFamily="18" charset="0"/>
                <a:ea typeface="+mn-ea"/>
                <a:cs typeface="+mn-cs"/>
              </a:rPr>
              <a:t>Jeffrey Robens</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855712" y="4248150"/>
            <a:ext cx="4724400" cy="628650"/>
          </a:xfrm>
          <a:prstGeom prst="rect">
            <a:avLst/>
          </a:prstGeom>
        </p:spPr>
        <p:txBody>
          <a:bodyPr vert="horz" lIns="91440" tIns="45720" rIns="91440" bIns="45720" rtlCol="0">
            <a:noAutofit/>
          </a:bodyPr>
          <a:lstStyle/>
          <a:p>
            <a:pPr lvl="0"/>
            <a:r>
              <a:rPr lang="en-US" sz="1500" dirty="0">
                <a:latin typeface="Cambria" pitchFamily="18" charset="0"/>
              </a:rPr>
              <a:t>Head of Community Engagement</a:t>
            </a:r>
          </a:p>
          <a:p>
            <a:pPr lvl="0"/>
            <a:r>
              <a:rPr lang="en-US" sz="1500" dirty="0">
                <a:latin typeface="Cambria" pitchFamily="18" charset="0"/>
              </a:rPr>
              <a:t>Nature Portfolio</a:t>
            </a:r>
            <a:endParaRPr kumimoji="0" lang="en-US" sz="1500" i="0" u="none" strike="noStrike" kern="1200" cap="none" spc="0" normalizeH="0" baseline="0" noProof="0" dirty="0">
              <a:ln>
                <a:noFill/>
              </a:ln>
              <a:solidFill>
                <a:schemeClr val="bg1">
                  <a:lumMod val="65000"/>
                </a:schemeClr>
              </a:solidFill>
              <a:effectLst/>
              <a:uLnTx/>
              <a:uFillTx/>
              <a:latin typeface="Cambria"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37F63-867B-970B-872F-30A53B56984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CFD69638-137D-FFE6-5370-1AAAC679B60E}"/>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benefits of AI</a:t>
            </a:r>
          </a:p>
        </p:txBody>
      </p:sp>
      <p:sp>
        <p:nvSpPr>
          <p:cNvPr id="6" name="Subtitle 2">
            <a:extLst>
              <a:ext uri="{FF2B5EF4-FFF2-40B4-BE49-F238E27FC236}">
                <a16:creationId xmlns:a16="http://schemas.microsoft.com/office/drawing/2014/main" id="{D1BCD65A-7114-8831-3357-2378EB1F927E}"/>
              </a:ext>
            </a:extLst>
          </p:cNvPr>
          <p:cNvSpPr txBox="1">
            <a:spLocks/>
          </p:cNvSpPr>
          <p:nvPr/>
        </p:nvSpPr>
        <p:spPr>
          <a:xfrm>
            <a:off x="266700" y="1126976"/>
            <a:ext cx="4161284" cy="30289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While most researchers </a:t>
            </a:r>
            <a:r>
              <a:rPr lang="en-US" sz="1400" b="1" dirty="0">
                <a:solidFill>
                  <a:schemeClr val="tx1">
                    <a:lumMod val="95000"/>
                    <a:lumOff val="5000"/>
                  </a:schemeClr>
                </a:solidFill>
                <a:latin typeface="Cambria" pitchFamily="18" charset="0"/>
              </a:rPr>
              <a:t>enjoy</a:t>
            </a:r>
            <a:r>
              <a:rPr lang="en-US" sz="1400" dirty="0">
                <a:solidFill>
                  <a:schemeClr val="tx1">
                    <a:lumMod val="95000"/>
                    <a:lumOff val="5000"/>
                  </a:schemeClr>
                </a:solidFill>
                <a:latin typeface="Cambria" pitchFamily="18" charset="0"/>
              </a:rPr>
              <a:t> peer review, some tasks are mundane or challenging</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Checking all the </a:t>
            </a:r>
            <a:r>
              <a:rPr lang="en-US" sz="1400" b="1" dirty="0">
                <a:solidFill>
                  <a:schemeClr val="tx1">
                    <a:lumMod val="95000"/>
                    <a:lumOff val="5000"/>
                  </a:schemeClr>
                </a:solidFill>
                <a:latin typeface="Cambria" pitchFamily="18" charset="0"/>
              </a:rPr>
              <a:t>references</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Ensuring </a:t>
            </a:r>
            <a:r>
              <a:rPr lang="en-US" sz="1400" b="1" dirty="0">
                <a:solidFill>
                  <a:schemeClr val="tx1">
                    <a:lumMod val="95000"/>
                    <a:lumOff val="5000"/>
                  </a:schemeClr>
                </a:solidFill>
                <a:latin typeface="Cambria" pitchFamily="18" charset="0"/>
              </a:rPr>
              <a:t>statistics</a:t>
            </a:r>
            <a:r>
              <a:rPr lang="en-US" sz="1400" dirty="0">
                <a:solidFill>
                  <a:schemeClr val="tx1">
                    <a:lumMod val="95000"/>
                    <a:lumOff val="5000"/>
                  </a:schemeClr>
                </a:solidFill>
                <a:latin typeface="Cambria" pitchFamily="18" charset="0"/>
              </a:rPr>
              <a:t> are appropriate</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Ensuring there is </a:t>
            </a:r>
            <a:r>
              <a:rPr lang="en-US" sz="1400" b="1" dirty="0">
                <a:solidFill>
                  <a:schemeClr val="tx1">
                    <a:lumMod val="95000"/>
                    <a:lumOff val="5000"/>
                  </a:schemeClr>
                </a:solidFill>
                <a:latin typeface="Cambria" pitchFamily="18" charset="0"/>
              </a:rPr>
              <a:t>data</a:t>
            </a:r>
            <a:r>
              <a:rPr lang="en-US" sz="1400" dirty="0">
                <a:solidFill>
                  <a:schemeClr val="tx1">
                    <a:lumMod val="95000"/>
                    <a:lumOff val="5000"/>
                  </a:schemeClr>
                </a:solidFill>
                <a:latin typeface="Cambria" pitchFamily="18" charset="0"/>
              </a:rPr>
              <a:t> duplication or  manipulation</a:t>
            </a:r>
          </a:p>
        </p:txBody>
      </p:sp>
      <p:pic>
        <p:nvPicPr>
          <p:cNvPr id="3" name="Picture 2">
            <a:extLst>
              <a:ext uri="{FF2B5EF4-FFF2-40B4-BE49-F238E27FC236}">
                <a16:creationId xmlns:a16="http://schemas.microsoft.com/office/drawing/2014/main" id="{3F22996C-1C8B-C496-A0F2-55CD60D2F9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1" y="0"/>
            <a:ext cx="4572000" cy="4587974"/>
          </a:xfrm>
          <a:prstGeom prst="rect">
            <a:avLst/>
          </a:prstGeom>
        </p:spPr>
      </p:pic>
    </p:spTree>
    <p:extLst>
      <p:ext uri="{BB962C8B-B14F-4D97-AF65-F5344CB8AC3E}">
        <p14:creationId xmlns:p14="http://schemas.microsoft.com/office/powerpoint/2010/main" val="64634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12B4-09C4-1330-A91B-80DC3CD70C16}"/>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42D071DF-BFBA-7BA2-97FC-729DE7C22DC4}"/>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benefits of AI</a:t>
            </a:r>
          </a:p>
        </p:txBody>
      </p:sp>
      <p:sp>
        <p:nvSpPr>
          <p:cNvPr id="6" name="Subtitle 2">
            <a:extLst>
              <a:ext uri="{FF2B5EF4-FFF2-40B4-BE49-F238E27FC236}">
                <a16:creationId xmlns:a16="http://schemas.microsoft.com/office/drawing/2014/main" id="{4B310C26-0C7A-DE7C-3862-61F05EA2BCC4}"/>
              </a:ext>
            </a:extLst>
          </p:cNvPr>
          <p:cNvSpPr txBox="1">
            <a:spLocks/>
          </p:cNvSpPr>
          <p:nvPr/>
        </p:nvSpPr>
        <p:spPr>
          <a:xfrm>
            <a:off x="266700" y="1126976"/>
            <a:ext cx="4161284" cy="30289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While most researchers </a:t>
            </a:r>
            <a:r>
              <a:rPr lang="en-US" sz="1400" b="1" dirty="0">
                <a:solidFill>
                  <a:schemeClr val="bg1">
                    <a:lumMod val="85000"/>
                  </a:schemeClr>
                </a:solidFill>
                <a:latin typeface="Cambria" pitchFamily="18" charset="0"/>
              </a:rPr>
              <a:t>enjoy</a:t>
            </a:r>
            <a:r>
              <a:rPr lang="en-US" sz="1400" dirty="0">
                <a:solidFill>
                  <a:schemeClr val="bg1">
                    <a:lumMod val="85000"/>
                  </a:schemeClr>
                </a:solidFill>
                <a:latin typeface="Cambria" pitchFamily="18" charset="0"/>
              </a:rPr>
              <a:t> peer review, some tasks are mundane or challenging</a:t>
            </a:r>
          </a:p>
          <a:p>
            <a:pPr marL="342900" indent="-342900">
              <a:spcAft>
                <a:spcPts val="1200"/>
              </a:spcAft>
              <a:buFont typeface="Arial" panose="020B0604020202020204" pitchFamily="34" charset="0"/>
              <a:buChar char="•"/>
            </a:pPr>
            <a:r>
              <a:rPr lang="en-US" sz="1400" dirty="0">
                <a:solidFill>
                  <a:schemeClr val="bg1">
                    <a:lumMod val="85000"/>
                  </a:schemeClr>
                </a:solidFill>
                <a:latin typeface="Cambria" pitchFamily="18" charset="0"/>
              </a:rPr>
              <a:t>Checking all the </a:t>
            </a:r>
            <a:r>
              <a:rPr lang="en-US" sz="1400" b="1" dirty="0">
                <a:solidFill>
                  <a:schemeClr val="bg1">
                    <a:lumMod val="85000"/>
                  </a:schemeClr>
                </a:solidFill>
                <a:latin typeface="Cambria" pitchFamily="18" charset="0"/>
              </a:rPr>
              <a:t>references</a:t>
            </a:r>
          </a:p>
          <a:p>
            <a:pPr marL="342900" indent="-342900">
              <a:spcAft>
                <a:spcPts val="1200"/>
              </a:spcAft>
              <a:buFont typeface="Arial" panose="020B0604020202020204" pitchFamily="34" charset="0"/>
              <a:buChar char="•"/>
            </a:pPr>
            <a:r>
              <a:rPr lang="en-US" sz="1400" dirty="0">
                <a:solidFill>
                  <a:schemeClr val="bg1">
                    <a:lumMod val="85000"/>
                  </a:schemeClr>
                </a:solidFill>
                <a:latin typeface="Cambria" pitchFamily="18" charset="0"/>
              </a:rPr>
              <a:t>Ensuring </a:t>
            </a:r>
            <a:r>
              <a:rPr lang="en-US" sz="1400" b="1" dirty="0">
                <a:solidFill>
                  <a:schemeClr val="bg1">
                    <a:lumMod val="85000"/>
                  </a:schemeClr>
                </a:solidFill>
                <a:latin typeface="Cambria" pitchFamily="18" charset="0"/>
              </a:rPr>
              <a:t>statistics</a:t>
            </a:r>
            <a:r>
              <a:rPr lang="en-US" sz="1400" dirty="0">
                <a:solidFill>
                  <a:schemeClr val="bg1">
                    <a:lumMod val="85000"/>
                  </a:schemeClr>
                </a:solidFill>
                <a:latin typeface="Cambria" pitchFamily="18" charset="0"/>
              </a:rPr>
              <a:t> are appropriate</a:t>
            </a:r>
          </a:p>
          <a:p>
            <a:pPr marL="342900" indent="-342900">
              <a:spcAft>
                <a:spcPts val="1200"/>
              </a:spcAft>
              <a:buFont typeface="Arial" panose="020B0604020202020204" pitchFamily="34" charset="0"/>
              <a:buChar char="•"/>
            </a:pPr>
            <a:r>
              <a:rPr lang="en-US" sz="1400" dirty="0">
                <a:solidFill>
                  <a:schemeClr val="bg1">
                    <a:lumMod val="85000"/>
                  </a:schemeClr>
                </a:solidFill>
                <a:latin typeface="Cambria" pitchFamily="18" charset="0"/>
              </a:rPr>
              <a:t>Ensuring there is </a:t>
            </a:r>
            <a:r>
              <a:rPr lang="en-US" sz="1400" b="1" dirty="0">
                <a:solidFill>
                  <a:schemeClr val="bg1">
                    <a:lumMod val="85000"/>
                  </a:schemeClr>
                </a:solidFill>
                <a:latin typeface="Cambria" pitchFamily="18" charset="0"/>
              </a:rPr>
              <a:t>data</a:t>
            </a:r>
            <a:r>
              <a:rPr lang="en-US" sz="1400" dirty="0">
                <a:solidFill>
                  <a:schemeClr val="bg1">
                    <a:lumMod val="85000"/>
                  </a:schemeClr>
                </a:solidFill>
                <a:latin typeface="Cambria" pitchFamily="18" charset="0"/>
              </a:rPr>
              <a:t> duplication or  manipulation</a:t>
            </a:r>
          </a:p>
          <a:p>
            <a:pPr lvl="0">
              <a:spcBef>
                <a:spcPts val="600"/>
              </a:spcBef>
              <a:spcAft>
                <a:spcPts val="1200"/>
              </a:spcAft>
            </a:pPr>
            <a:r>
              <a:rPr lang="en-US" sz="1400" dirty="0">
                <a:solidFill>
                  <a:schemeClr val="tx1">
                    <a:lumMod val="95000"/>
                    <a:lumOff val="5000"/>
                  </a:schemeClr>
                </a:solidFill>
                <a:latin typeface="Cambria" pitchFamily="18" charset="0"/>
              </a:rPr>
              <a:t>These tasks can be </a:t>
            </a:r>
            <a:r>
              <a:rPr lang="en-US" sz="1400" b="1" dirty="0">
                <a:solidFill>
                  <a:schemeClr val="tx1">
                    <a:lumMod val="95000"/>
                    <a:lumOff val="5000"/>
                  </a:schemeClr>
                </a:solidFill>
                <a:latin typeface="Cambria" pitchFamily="18" charset="0"/>
              </a:rPr>
              <a:t>managed by AI </a:t>
            </a:r>
            <a:r>
              <a:rPr lang="en-US" sz="1400" dirty="0">
                <a:solidFill>
                  <a:schemeClr val="tx1">
                    <a:lumMod val="95000"/>
                    <a:lumOff val="5000"/>
                  </a:schemeClr>
                </a:solidFill>
                <a:latin typeface="Cambria" pitchFamily="18" charset="0"/>
              </a:rPr>
              <a:t>to allow reviewers to spend more time on higher level evaluation of the study</a:t>
            </a:r>
          </a:p>
        </p:txBody>
      </p:sp>
      <p:pic>
        <p:nvPicPr>
          <p:cNvPr id="3" name="Picture 2">
            <a:extLst>
              <a:ext uri="{FF2B5EF4-FFF2-40B4-BE49-F238E27FC236}">
                <a16:creationId xmlns:a16="http://schemas.microsoft.com/office/drawing/2014/main" id="{4AC56693-4B8D-4894-FC40-3F74AB9B3A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1" y="0"/>
            <a:ext cx="4572000" cy="4587974"/>
          </a:xfrm>
          <a:prstGeom prst="rect">
            <a:avLst/>
          </a:prstGeom>
        </p:spPr>
      </p:pic>
    </p:spTree>
    <p:extLst>
      <p:ext uri="{BB962C8B-B14F-4D97-AF65-F5344CB8AC3E}">
        <p14:creationId xmlns:p14="http://schemas.microsoft.com/office/powerpoint/2010/main" val="403073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477-4D0E-2EB3-E3A9-0F8FED568F37}"/>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E0E6A575-A8CB-1376-2B3D-E0C8A9673FEF}"/>
              </a:ext>
            </a:extLst>
          </p:cNvPr>
          <p:cNvSpPr txBox="1">
            <a:spLocks/>
          </p:cNvSpPr>
          <p:nvPr/>
        </p:nvSpPr>
        <p:spPr>
          <a:xfrm>
            <a:off x="228600" y="514350"/>
            <a:ext cx="7871792" cy="685800"/>
          </a:xfrm>
          <a:prstGeom prst="rect">
            <a:avLst/>
          </a:prstGeom>
        </p:spPr>
        <p:txBody>
          <a:bodyPr vert="horz" lIns="91440" tIns="45720" rIns="91440" bIns="45720" rtlCol="0">
            <a:normAutofit/>
          </a:bodyPr>
          <a:lstStyle/>
          <a:p>
            <a:pPr marL="342900" lvl="0" indent="-342900"/>
            <a:r>
              <a:rPr lang="en-US" sz="2000" b="1" dirty="0" err="1">
                <a:solidFill>
                  <a:srgbClr val="009900"/>
                </a:solidFill>
                <a:latin typeface="Cambria" pitchFamily="18" charset="0"/>
              </a:rPr>
              <a:t>Proofig</a:t>
            </a:r>
            <a:r>
              <a:rPr lang="en-US" sz="2000" b="1" dirty="0">
                <a:solidFill>
                  <a:srgbClr val="009900"/>
                </a:solidFill>
                <a:latin typeface="Cambria" pitchFamily="18" charset="0"/>
              </a:rPr>
              <a:t> AI – used by many journals including Nature and Science</a:t>
            </a:r>
          </a:p>
        </p:txBody>
      </p:sp>
      <p:sp>
        <p:nvSpPr>
          <p:cNvPr id="6" name="Subtitle 2">
            <a:extLst>
              <a:ext uri="{FF2B5EF4-FFF2-40B4-BE49-F238E27FC236}">
                <a16:creationId xmlns:a16="http://schemas.microsoft.com/office/drawing/2014/main" id="{9FAE7C02-DDF2-98EC-B19E-CB0539CF4151}"/>
              </a:ext>
            </a:extLst>
          </p:cNvPr>
          <p:cNvSpPr txBox="1">
            <a:spLocks/>
          </p:cNvSpPr>
          <p:nvPr/>
        </p:nvSpPr>
        <p:spPr>
          <a:xfrm>
            <a:off x="1944671" y="1023578"/>
            <a:ext cx="5291625" cy="468052"/>
          </a:xfrm>
          <a:prstGeom prst="rect">
            <a:avLst/>
          </a:prstGeom>
        </p:spPr>
        <p:txBody>
          <a:bodyPr vert="horz" lIns="91440" tIns="45720" rIns="91440" bIns="45720" rtlCol="0">
            <a:normAutofit/>
          </a:bodyPr>
          <a:lstStyle/>
          <a:p>
            <a:pPr lvl="0" algn="ctr">
              <a:spcAft>
                <a:spcPts val="1200"/>
              </a:spcAft>
            </a:pPr>
            <a:r>
              <a:rPr lang="en-US" sz="1400" dirty="0">
                <a:solidFill>
                  <a:schemeClr val="tx1">
                    <a:lumMod val="95000"/>
                    <a:lumOff val="5000"/>
                  </a:schemeClr>
                </a:solidFill>
                <a:latin typeface="Cambria" pitchFamily="18" charset="0"/>
              </a:rPr>
              <a:t>3</a:t>
            </a:r>
            <a:r>
              <a:rPr lang="en-US" sz="1400" baseline="30000" dirty="0">
                <a:solidFill>
                  <a:schemeClr val="tx1">
                    <a:lumMod val="95000"/>
                    <a:lumOff val="5000"/>
                  </a:schemeClr>
                </a:solidFill>
                <a:latin typeface="Cambria" pitchFamily="18" charset="0"/>
              </a:rPr>
              <a:t>rd</a:t>
            </a:r>
            <a:r>
              <a:rPr lang="en-US" sz="1400" dirty="0">
                <a:solidFill>
                  <a:schemeClr val="tx1">
                    <a:lumMod val="95000"/>
                    <a:lumOff val="5000"/>
                  </a:schemeClr>
                </a:solidFill>
                <a:latin typeface="Cambria" pitchFamily="18" charset="0"/>
              </a:rPr>
              <a:t> party AI tool that can detect numerous </a:t>
            </a:r>
            <a:r>
              <a:rPr lang="en-US" sz="1400" b="1" dirty="0">
                <a:solidFill>
                  <a:schemeClr val="tx1">
                    <a:lumMod val="95000"/>
                    <a:lumOff val="5000"/>
                  </a:schemeClr>
                </a:solidFill>
                <a:latin typeface="Cambria" pitchFamily="18" charset="0"/>
              </a:rPr>
              <a:t>data manipulations</a:t>
            </a:r>
          </a:p>
        </p:txBody>
      </p:sp>
      <p:pic>
        <p:nvPicPr>
          <p:cNvPr id="4" name="Picture 3">
            <a:extLst>
              <a:ext uri="{FF2B5EF4-FFF2-40B4-BE49-F238E27FC236}">
                <a16:creationId xmlns:a16="http://schemas.microsoft.com/office/drawing/2014/main" id="{A77F5943-8F1D-B05E-73A8-CE8AB1BA3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0407" y="1419622"/>
            <a:ext cx="5940152" cy="3085104"/>
          </a:xfrm>
          <a:prstGeom prst="rect">
            <a:avLst/>
          </a:prstGeom>
        </p:spPr>
      </p:pic>
    </p:spTree>
    <p:extLst>
      <p:ext uri="{BB962C8B-B14F-4D97-AF65-F5344CB8AC3E}">
        <p14:creationId xmlns:p14="http://schemas.microsoft.com/office/powerpoint/2010/main" val="97687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6A8B-061D-010B-5B15-FA69DE7332E8}"/>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103030C3-91E4-8C36-64D8-561802A335B7}"/>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Snapp Shot from Springer Nature</a:t>
            </a:r>
          </a:p>
        </p:txBody>
      </p:sp>
      <p:sp>
        <p:nvSpPr>
          <p:cNvPr id="6" name="Subtitle 2">
            <a:extLst>
              <a:ext uri="{FF2B5EF4-FFF2-40B4-BE49-F238E27FC236}">
                <a16:creationId xmlns:a16="http://schemas.microsoft.com/office/drawing/2014/main" id="{E59E50B3-5786-D1B9-BBC6-DCAA1445666E}"/>
              </a:ext>
            </a:extLst>
          </p:cNvPr>
          <p:cNvSpPr txBox="1">
            <a:spLocks/>
          </p:cNvSpPr>
          <p:nvPr/>
        </p:nvSpPr>
        <p:spPr>
          <a:xfrm>
            <a:off x="288487" y="1311610"/>
            <a:ext cx="4305300" cy="2236862"/>
          </a:xfrm>
          <a:prstGeom prst="rect">
            <a:avLst/>
          </a:prstGeom>
        </p:spPr>
        <p:txBody>
          <a:bodyPr vert="horz" lIns="91440" tIns="45720" rIns="91440" bIns="45720" rtlCol="0">
            <a:normAutofit/>
          </a:bodyPr>
          <a:lstStyle/>
          <a:p>
            <a:pPr lvl="0">
              <a:spcAft>
                <a:spcPts val="1200"/>
              </a:spcAft>
            </a:pPr>
            <a:r>
              <a:rPr lang="en-US" sz="1400" b="1" dirty="0">
                <a:solidFill>
                  <a:schemeClr val="tx1">
                    <a:lumMod val="95000"/>
                    <a:lumOff val="5000"/>
                  </a:schemeClr>
                </a:solidFill>
                <a:latin typeface="Cambria" pitchFamily="18" charset="0"/>
              </a:rPr>
              <a:t>In-house </a:t>
            </a:r>
            <a:r>
              <a:rPr lang="en-US" sz="1400" dirty="0">
                <a:solidFill>
                  <a:schemeClr val="tx1">
                    <a:lumMod val="95000"/>
                    <a:lumOff val="5000"/>
                  </a:schemeClr>
                </a:solidFill>
                <a:latin typeface="Cambria" pitchFamily="18" charset="0"/>
              </a:rPr>
              <a:t>AI-trained tool used to detect figure manipulation</a:t>
            </a:r>
          </a:p>
          <a:p>
            <a:pPr lvl="0">
              <a:spcAft>
                <a:spcPts val="1200"/>
              </a:spcAft>
            </a:pPr>
            <a:r>
              <a:rPr lang="en-US" sz="1400" dirty="0">
                <a:solidFill>
                  <a:schemeClr val="tx1">
                    <a:lumMod val="95000"/>
                    <a:lumOff val="5000"/>
                  </a:schemeClr>
                </a:solidFill>
                <a:latin typeface="Cambria" pitchFamily="18" charset="0"/>
              </a:rPr>
              <a:t>Currently can only detect duplication of immunoblots </a:t>
            </a:r>
          </a:p>
          <a:p>
            <a:pPr lvl="0">
              <a:spcAft>
                <a:spcPts val="1200"/>
              </a:spcAft>
            </a:pPr>
            <a:r>
              <a:rPr lang="en-US" sz="1400" dirty="0">
                <a:solidFill>
                  <a:schemeClr val="tx1">
                    <a:lumMod val="95000"/>
                    <a:lumOff val="5000"/>
                  </a:schemeClr>
                </a:solidFill>
                <a:latin typeface="Cambria" pitchFamily="18" charset="0"/>
              </a:rPr>
              <a:t>Currently training on other image types</a:t>
            </a:r>
          </a:p>
          <a:p>
            <a:pPr lvl="0">
              <a:spcAft>
                <a:spcPts val="1200"/>
              </a:spcAft>
            </a:pPr>
            <a:r>
              <a:rPr lang="en-US" sz="1400" dirty="0">
                <a:solidFill>
                  <a:schemeClr val="tx1">
                    <a:lumMod val="95000"/>
                    <a:lumOff val="5000"/>
                  </a:schemeClr>
                </a:solidFill>
                <a:latin typeface="Cambria" pitchFamily="18" charset="0"/>
              </a:rPr>
              <a:t>Currently training on detecting plagiarized images (i.e., previously published)</a:t>
            </a:r>
          </a:p>
        </p:txBody>
      </p:sp>
      <p:pic>
        <p:nvPicPr>
          <p:cNvPr id="3" name="Picture 2">
            <a:extLst>
              <a:ext uri="{FF2B5EF4-FFF2-40B4-BE49-F238E27FC236}">
                <a16:creationId xmlns:a16="http://schemas.microsoft.com/office/drawing/2014/main" id="{770E37D5-DB71-825B-C296-655CD1145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072" y="915566"/>
            <a:ext cx="2896938" cy="3028950"/>
          </a:xfrm>
          <a:prstGeom prst="rect">
            <a:avLst/>
          </a:prstGeom>
        </p:spPr>
      </p:pic>
    </p:spTree>
    <p:extLst>
      <p:ext uri="{BB962C8B-B14F-4D97-AF65-F5344CB8AC3E}">
        <p14:creationId xmlns:p14="http://schemas.microsoft.com/office/powerpoint/2010/main" val="4990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7224-C493-9474-1A40-38D9878FC70B}"/>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033D227-B97A-C745-05A2-DF0662DF4841}"/>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Is it okay for AI to be a reviewer?</a:t>
            </a:r>
          </a:p>
        </p:txBody>
      </p:sp>
      <p:sp>
        <p:nvSpPr>
          <p:cNvPr id="6" name="Subtitle 2">
            <a:extLst>
              <a:ext uri="{FF2B5EF4-FFF2-40B4-BE49-F238E27FC236}">
                <a16:creationId xmlns:a16="http://schemas.microsoft.com/office/drawing/2014/main" id="{263A0B75-9E17-4821-37EC-0F8DCF79DBBD}"/>
              </a:ext>
            </a:extLst>
          </p:cNvPr>
          <p:cNvSpPr txBox="1">
            <a:spLocks/>
          </p:cNvSpPr>
          <p:nvPr/>
        </p:nvSpPr>
        <p:spPr>
          <a:xfrm>
            <a:off x="228600" y="1957375"/>
            <a:ext cx="4161284" cy="12287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Journals are expected to publish papers that are </a:t>
            </a:r>
            <a:r>
              <a:rPr lang="en-US" sz="1400" b="1" dirty="0">
                <a:solidFill>
                  <a:schemeClr val="tx1">
                    <a:lumMod val="95000"/>
                    <a:lumOff val="5000"/>
                  </a:schemeClr>
                </a:solidFill>
                <a:latin typeface="Cambria" pitchFamily="18" charset="0"/>
              </a:rPr>
              <a:t>trustworthy</a:t>
            </a:r>
            <a:r>
              <a:rPr lang="en-US" sz="1400" dirty="0">
                <a:solidFill>
                  <a:schemeClr val="tx1">
                    <a:lumMod val="95000"/>
                    <a:lumOff val="5000"/>
                  </a:schemeClr>
                </a:solidFill>
                <a:latin typeface="Cambria" pitchFamily="18" charset="0"/>
              </a:rPr>
              <a:t> and </a:t>
            </a:r>
            <a:r>
              <a:rPr lang="en-US" sz="1400" b="1" dirty="0">
                <a:solidFill>
                  <a:schemeClr val="tx1">
                    <a:lumMod val="95000"/>
                    <a:lumOff val="5000"/>
                  </a:schemeClr>
                </a:solidFill>
                <a:latin typeface="Cambria" pitchFamily="18" charset="0"/>
              </a:rPr>
              <a:t>relevant</a:t>
            </a:r>
            <a:r>
              <a:rPr lang="en-US" sz="1400" dirty="0">
                <a:solidFill>
                  <a:schemeClr val="tx1">
                    <a:lumMod val="95000"/>
                    <a:lumOff val="5000"/>
                  </a:schemeClr>
                </a:solidFill>
                <a:latin typeface="Cambria" pitchFamily="18" charset="0"/>
              </a:rPr>
              <a:t> for the field</a:t>
            </a:r>
          </a:p>
        </p:txBody>
      </p:sp>
      <p:pic>
        <p:nvPicPr>
          <p:cNvPr id="1026" name="Picture 2">
            <a:extLst>
              <a:ext uri="{FF2B5EF4-FFF2-40B4-BE49-F238E27FC236}">
                <a16:creationId xmlns:a16="http://schemas.microsoft.com/office/drawing/2014/main" id="{3294F563-9F22-B03E-6AA7-3020C4D953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9992" y="-14858"/>
            <a:ext cx="4644008" cy="464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4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2D67-1B92-0C82-B753-884427B4C547}"/>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BEAE91B-E7F4-E97C-E2FE-6E3EDA282CA1}"/>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Is it okay for AI to be a reviewer?</a:t>
            </a:r>
          </a:p>
        </p:txBody>
      </p:sp>
      <p:sp>
        <p:nvSpPr>
          <p:cNvPr id="6" name="Subtitle 2">
            <a:extLst>
              <a:ext uri="{FF2B5EF4-FFF2-40B4-BE49-F238E27FC236}">
                <a16:creationId xmlns:a16="http://schemas.microsoft.com/office/drawing/2014/main" id="{6DDD3958-D3E6-2D79-0C5B-B766C1B28C22}"/>
              </a:ext>
            </a:extLst>
          </p:cNvPr>
          <p:cNvSpPr txBox="1">
            <a:spLocks/>
          </p:cNvSpPr>
          <p:nvPr/>
        </p:nvSpPr>
        <p:spPr>
          <a:xfrm>
            <a:off x="228600" y="1957375"/>
            <a:ext cx="4161284" cy="12287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Journals are expected to publish papers that are </a:t>
            </a:r>
            <a:r>
              <a:rPr lang="en-US" sz="1400" b="1" dirty="0">
                <a:solidFill>
                  <a:schemeClr val="bg1">
                    <a:lumMod val="85000"/>
                  </a:schemeClr>
                </a:solidFill>
                <a:latin typeface="Cambria" pitchFamily="18" charset="0"/>
              </a:rPr>
              <a:t>trustworthy</a:t>
            </a:r>
            <a:r>
              <a:rPr lang="en-US" sz="1400" dirty="0">
                <a:solidFill>
                  <a:schemeClr val="bg1">
                    <a:lumMod val="85000"/>
                  </a:schemeClr>
                </a:solidFill>
                <a:latin typeface="Cambria" pitchFamily="18" charset="0"/>
              </a:rPr>
              <a:t> and </a:t>
            </a:r>
            <a:r>
              <a:rPr lang="en-US" sz="1400" b="1" dirty="0">
                <a:solidFill>
                  <a:schemeClr val="bg1">
                    <a:lumMod val="85000"/>
                  </a:schemeClr>
                </a:solidFill>
                <a:latin typeface="Cambria" pitchFamily="18" charset="0"/>
              </a:rPr>
              <a:t>relevant</a:t>
            </a:r>
            <a:r>
              <a:rPr lang="en-US" sz="1400" dirty="0">
                <a:solidFill>
                  <a:schemeClr val="bg1">
                    <a:lumMod val="85000"/>
                  </a:schemeClr>
                </a:solidFill>
                <a:latin typeface="Cambria" pitchFamily="18" charset="0"/>
              </a:rPr>
              <a:t> for the field</a:t>
            </a:r>
          </a:p>
          <a:p>
            <a:pPr lvl="0">
              <a:spcAft>
                <a:spcPts val="1200"/>
              </a:spcAft>
            </a:pPr>
            <a:r>
              <a:rPr lang="en-US" sz="1400" dirty="0">
                <a:solidFill>
                  <a:schemeClr val="tx1">
                    <a:lumMod val="95000"/>
                    <a:lumOff val="5000"/>
                  </a:schemeClr>
                </a:solidFill>
                <a:latin typeface="Cambria" pitchFamily="18" charset="0"/>
              </a:rPr>
              <a:t>Can </a:t>
            </a:r>
            <a:r>
              <a:rPr lang="en-US" sz="1400" b="1" dirty="0">
                <a:solidFill>
                  <a:schemeClr val="tx1">
                    <a:lumMod val="95000"/>
                    <a:lumOff val="5000"/>
                  </a:schemeClr>
                </a:solidFill>
                <a:latin typeface="Cambria" pitchFamily="18" charset="0"/>
              </a:rPr>
              <a:t>AI</a:t>
            </a:r>
            <a:r>
              <a:rPr lang="en-US" sz="1400" dirty="0">
                <a:solidFill>
                  <a:schemeClr val="tx1">
                    <a:lumMod val="95000"/>
                    <a:lumOff val="5000"/>
                  </a:schemeClr>
                </a:solidFill>
                <a:latin typeface="Cambria" pitchFamily="18" charset="0"/>
              </a:rPr>
              <a:t> match the technical and subject expertise of human reviewers?</a:t>
            </a:r>
          </a:p>
        </p:txBody>
      </p:sp>
      <p:pic>
        <p:nvPicPr>
          <p:cNvPr id="1026" name="Picture 2">
            <a:extLst>
              <a:ext uri="{FF2B5EF4-FFF2-40B4-BE49-F238E27FC236}">
                <a16:creationId xmlns:a16="http://schemas.microsoft.com/office/drawing/2014/main" id="{89B2D930-3CA1-5B8C-FD15-1898868F81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9992" y="-14858"/>
            <a:ext cx="4644008" cy="464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18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D371-6EB9-52EC-C563-59781068FD2C}"/>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4937B1B7-4C79-4B17-1C16-3551847A719A}"/>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 researchers think?</a:t>
            </a:r>
          </a:p>
        </p:txBody>
      </p:sp>
      <p:sp>
        <p:nvSpPr>
          <p:cNvPr id="6" name="Subtitle 2">
            <a:extLst>
              <a:ext uri="{FF2B5EF4-FFF2-40B4-BE49-F238E27FC236}">
                <a16:creationId xmlns:a16="http://schemas.microsoft.com/office/drawing/2014/main" id="{87EE8F08-9DD3-AEDB-E828-45B0200ED052}"/>
              </a:ext>
            </a:extLst>
          </p:cNvPr>
          <p:cNvSpPr txBox="1">
            <a:spLocks/>
          </p:cNvSpPr>
          <p:nvPr/>
        </p:nvSpPr>
        <p:spPr>
          <a:xfrm>
            <a:off x="1346820" y="915566"/>
            <a:ext cx="6465540" cy="3028950"/>
          </a:xfrm>
          <a:prstGeom prst="rect">
            <a:avLst/>
          </a:prstGeom>
        </p:spPr>
        <p:txBody>
          <a:bodyPr vert="horz" lIns="91440" tIns="45720" rIns="91440" bIns="45720" rtlCol="0">
            <a:normAutofit/>
          </a:bodyPr>
          <a:lstStyle/>
          <a:p>
            <a:pPr lvl="0" algn="ctr">
              <a:spcAft>
                <a:spcPts val="1200"/>
              </a:spcAft>
            </a:pPr>
            <a:r>
              <a:rPr lang="en-US" sz="1400" dirty="0">
                <a:solidFill>
                  <a:schemeClr val="tx1">
                    <a:lumMod val="95000"/>
                    <a:lumOff val="5000"/>
                  </a:schemeClr>
                </a:solidFill>
                <a:latin typeface="Cambria" pitchFamily="18" charset="0"/>
              </a:rPr>
              <a:t>We asked over </a:t>
            </a:r>
            <a:r>
              <a:rPr lang="en-US" sz="1400" b="1" dirty="0">
                <a:solidFill>
                  <a:schemeClr val="tx1">
                    <a:lumMod val="95000"/>
                    <a:lumOff val="5000"/>
                  </a:schemeClr>
                </a:solidFill>
                <a:latin typeface="Cambria" pitchFamily="18" charset="0"/>
              </a:rPr>
              <a:t>3000 researchers </a:t>
            </a:r>
            <a:r>
              <a:rPr lang="en-US" sz="1400" dirty="0">
                <a:solidFill>
                  <a:schemeClr val="tx1">
                    <a:lumMod val="95000"/>
                    <a:lumOff val="5000"/>
                  </a:schemeClr>
                </a:solidFill>
                <a:latin typeface="Cambria" pitchFamily="18" charset="0"/>
              </a:rPr>
              <a:t>for their views on using AI in peer review</a:t>
            </a:r>
          </a:p>
          <a:p>
            <a:pPr lvl="0" algn="ctr">
              <a:spcAft>
                <a:spcPts val="1200"/>
              </a:spcAft>
            </a:pPr>
            <a:endParaRPr lang="en-US" sz="1400" dirty="0">
              <a:solidFill>
                <a:schemeClr val="tx1">
                  <a:lumMod val="95000"/>
                  <a:lumOff val="5000"/>
                </a:schemeClr>
              </a:solidFill>
              <a:latin typeface="Cambria" pitchFamily="18" charset="0"/>
            </a:endParaRPr>
          </a:p>
          <a:p>
            <a:pPr lvl="0" algn="ctr">
              <a:spcAft>
                <a:spcPts val="1200"/>
              </a:spcAft>
            </a:pPr>
            <a:r>
              <a:rPr lang="en-US" sz="1400" dirty="0">
                <a:solidFill>
                  <a:schemeClr val="tx1">
                    <a:lumMod val="95000"/>
                    <a:lumOff val="5000"/>
                  </a:schemeClr>
                </a:solidFill>
                <a:latin typeface="Cambria" pitchFamily="18" charset="0"/>
              </a:rPr>
              <a:t> </a:t>
            </a:r>
          </a:p>
        </p:txBody>
      </p:sp>
      <p:pic>
        <p:nvPicPr>
          <p:cNvPr id="2" name="Picture 2">
            <a:extLst>
              <a:ext uri="{FF2B5EF4-FFF2-40B4-BE49-F238E27FC236}">
                <a16:creationId xmlns:a16="http://schemas.microsoft.com/office/drawing/2014/main" id="{9B73DB6A-724C-47D1-8126-F54E929DF8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8" r="-398"/>
          <a:stretch/>
        </p:blipFill>
        <p:spPr bwMode="auto">
          <a:xfrm>
            <a:off x="17750" y="1320666"/>
            <a:ext cx="9126250" cy="3256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3466C0-3432-9ACB-5EE4-10A26B621CA8}"/>
              </a:ext>
            </a:extLst>
          </p:cNvPr>
          <p:cNvSpPr txBox="1"/>
          <p:nvPr/>
        </p:nvSpPr>
        <p:spPr>
          <a:xfrm>
            <a:off x="199188" y="2211710"/>
            <a:ext cx="1512168" cy="954107"/>
          </a:xfrm>
          <a:prstGeom prst="rect">
            <a:avLst/>
          </a:prstGeom>
          <a:noFill/>
        </p:spPr>
        <p:txBody>
          <a:bodyPr wrap="square" rtlCol="0">
            <a:spAutoFit/>
          </a:bodyPr>
          <a:lstStyle/>
          <a:p>
            <a:pPr algn="ctr"/>
            <a:r>
              <a:rPr lang="en-GB" sz="1400" b="1" dirty="0">
                <a:latin typeface="Cambria" panose="02040503050406030204" pitchFamily="18" charset="0"/>
              </a:rPr>
              <a:t>10% </a:t>
            </a:r>
            <a:r>
              <a:rPr lang="en-GB" sz="1400" dirty="0">
                <a:latin typeface="Cambria" panose="02040503050406030204" pitchFamily="18" charset="0"/>
              </a:rPr>
              <a:t>have already used it and </a:t>
            </a:r>
            <a:r>
              <a:rPr lang="en-GB" sz="1400" b="1" dirty="0">
                <a:latin typeface="Cambria" panose="02040503050406030204" pitchFamily="18" charset="0"/>
              </a:rPr>
              <a:t>90% </a:t>
            </a:r>
            <a:r>
              <a:rPr lang="en-GB" sz="1400" dirty="0">
                <a:latin typeface="Cambria" panose="02040503050406030204" pitchFamily="18" charset="0"/>
              </a:rPr>
              <a:t>would use it again</a:t>
            </a:r>
          </a:p>
        </p:txBody>
      </p:sp>
    </p:spTree>
    <p:extLst>
      <p:ext uri="{BB962C8B-B14F-4D97-AF65-F5344CB8AC3E}">
        <p14:creationId xmlns:p14="http://schemas.microsoft.com/office/powerpoint/2010/main" val="129901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530E-928A-529E-36DF-051AE8DDD0A3}"/>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144838E2-6FCD-0957-595C-48271AE6E122}"/>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 researchers think?</a:t>
            </a:r>
          </a:p>
        </p:txBody>
      </p:sp>
      <p:sp>
        <p:nvSpPr>
          <p:cNvPr id="6" name="Subtitle 2">
            <a:extLst>
              <a:ext uri="{FF2B5EF4-FFF2-40B4-BE49-F238E27FC236}">
                <a16:creationId xmlns:a16="http://schemas.microsoft.com/office/drawing/2014/main" id="{C0068C20-6B72-750C-2FFC-A0DFB7466E7C}"/>
              </a:ext>
            </a:extLst>
          </p:cNvPr>
          <p:cNvSpPr txBox="1">
            <a:spLocks/>
          </p:cNvSpPr>
          <p:nvPr/>
        </p:nvSpPr>
        <p:spPr>
          <a:xfrm>
            <a:off x="1346820" y="915566"/>
            <a:ext cx="6465540" cy="3028950"/>
          </a:xfrm>
          <a:prstGeom prst="rect">
            <a:avLst/>
          </a:prstGeom>
        </p:spPr>
        <p:txBody>
          <a:bodyPr vert="horz" lIns="91440" tIns="45720" rIns="91440" bIns="45720" rtlCol="0">
            <a:normAutofit/>
          </a:bodyPr>
          <a:lstStyle/>
          <a:p>
            <a:pPr lvl="0" algn="ctr">
              <a:spcAft>
                <a:spcPts val="1200"/>
              </a:spcAft>
            </a:pPr>
            <a:r>
              <a:rPr lang="en-US" sz="1400" dirty="0">
                <a:solidFill>
                  <a:schemeClr val="tx1">
                    <a:lumMod val="95000"/>
                    <a:lumOff val="5000"/>
                  </a:schemeClr>
                </a:solidFill>
                <a:latin typeface="Cambria" pitchFamily="18" charset="0"/>
              </a:rPr>
              <a:t>We asked over </a:t>
            </a:r>
            <a:r>
              <a:rPr lang="en-US" sz="1400" b="1" dirty="0">
                <a:solidFill>
                  <a:schemeClr val="tx1">
                    <a:lumMod val="95000"/>
                    <a:lumOff val="5000"/>
                  </a:schemeClr>
                </a:solidFill>
                <a:latin typeface="Cambria" pitchFamily="18" charset="0"/>
              </a:rPr>
              <a:t>3000 researchers </a:t>
            </a:r>
            <a:r>
              <a:rPr lang="en-US" sz="1400" dirty="0">
                <a:solidFill>
                  <a:schemeClr val="tx1">
                    <a:lumMod val="95000"/>
                    <a:lumOff val="5000"/>
                  </a:schemeClr>
                </a:solidFill>
                <a:latin typeface="Cambria" pitchFamily="18" charset="0"/>
              </a:rPr>
              <a:t>for their views on using AI in peer review</a:t>
            </a:r>
          </a:p>
          <a:p>
            <a:pPr lvl="0" algn="ctr">
              <a:spcAft>
                <a:spcPts val="1200"/>
              </a:spcAft>
            </a:pPr>
            <a:endParaRPr lang="en-US" sz="1400" dirty="0">
              <a:solidFill>
                <a:schemeClr val="tx1">
                  <a:lumMod val="95000"/>
                  <a:lumOff val="5000"/>
                </a:schemeClr>
              </a:solidFill>
              <a:latin typeface="Cambria" pitchFamily="18" charset="0"/>
            </a:endParaRPr>
          </a:p>
          <a:p>
            <a:pPr lvl="0" algn="ctr">
              <a:spcAft>
                <a:spcPts val="1200"/>
              </a:spcAft>
            </a:pPr>
            <a:r>
              <a:rPr lang="en-US" sz="1400" dirty="0">
                <a:solidFill>
                  <a:schemeClr val="tx1">
                    <a:lumMod val="95000"/>
                    <a:lumOff val="5000"/>
                  </a:schemeClr>
                </a:solidFill>
                <a:latin typeface="Cambria" pitchFamily="18" charset="0"/>
              </a:rPr>
              <a:t> </a:t>
            </a:r>
          </a:p>
        </p:txBody>
      </p:sp>
      <p:pic>
        <p:nvPicPr>
          <p:cNvPr id="2" name="Picture 2">
            <a:extLst>
              <a:ext uri="{FF2B5EF4-FFF2-40B4-BE49-F238E27FC236}">
                <a16:creationId xmlns:a16="http://schemas.microsoft.com/office/drawing/2014/main" id="{39EFE62E-FD7C-8D41-96DA-D414614CBFD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8" r="-398"/>
          <a:stretch/>
        </p:blipFill>
        <p:spPr bwMode="auto">
          <a:xfrm>
            <a:off x="17750" y="1320666"/>
            <a:ext cx="9126250" cy="3256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52EE31-354E-C073-253E-8696F197A293}"/>
              </a:ext>
            </a:extLst>
          </p:cNvPr>
          <p:cNvSpPr txBox="1"/>
          <p:nvPr/>
        </p:nvSpPr>
        <p:spPr>
          <a:xfrm>
            <a:off x="199188" y="2211710"/>
            <a:ext cx="1512168" cy="954107"/>
          </a:xfrm>
          <a:prstGeom prst="rect">
            <a:avLst/>
          </a:prstGeom>
          <a:noFill/>
        </p:spPr>
        <p:txBody>
          <a:bodyPr wrap="square" rtlCol="0">
            <a:spAutoFit/>
          </a:bodyPr>
          <a:lstStyle/>
          <a:p>
            <a:pPr algn="ctr"/>
            <a:r>
              <a:rPr lang="en-GB" sz="1400" b="1" dirty="0">
                <a:latin typeface="Cambria" panose="02040503050406030204" pitchFamily="18" charset="0"/>
              </a:rPr>
              <a:t>10% </a:t>
            </a:r>
            <a:r>
              <a:rPr lang="en-GB" sz="1400" dirty="0">
                <a:latin typeface="Cambria" panose="02040503050406030204" pitchFamily="18" charset="0"/>
              </a:rPr>
              <a:t>have already used it and </a:t>
            </a:r>
            <a:r>
              <a:rPr lang="en-GB" sz="1400" b="1" dirty="0">
                <a:latin typeface="Cambria" panose="02040503050406030204" pitchFamily="18" charset="0"/>
              </a:rPr>
              <a:t>90% </a:t>
            </a:r>
            <a:r>
              <a:rPr lang="en-GB" sz="1400" dirty="0">
                <a:latin typeface="Cambria" panose="02040503050406030204" pitchFamily="18" charset="0"/>
              </a:rPr>
              <a:t>would use it again</a:t>
            </a:r>
          </a:p>
        </p:txBody>
      </p:sp>
      <p:sp>
        <p:nvSpPr>
          <p:cNvPr id="4" name="TextBox 3">
            <a:extLst>
              <a:ext uri="{FF2B5EF4-FFF2-40B4-BE49-F238E27FC236}">
                <a16:creationId xmlns:a16="http://schemas.microsoft.com/office/drawing/2014/main" id="{33A51825-D1CA-DD2D-C34C-45E6A45B5102}"/>
              </a:ext>
            </a:extLst>
          </p:cNvPr>
          <p:cNvSpPr txBox="1"/>
          <p:nvPr/>
        </p:nvSpPr>
        <p:spPr>
          <a:xfrm>
            <a:off x="6496540" y="2202418"/>
            <a:ext cx="2448272" cy="738664"/>
          </a:xfrm>
          <a:prstGeom prst="rect">
            <a:avLst/>
          </a:prstGeom>
          <a:noFill/>
        </p:spPr>
        <p:txBody>
          <a:bodyPr wrap="square" rtlCol="0">
            <a:spAutoFit/>
          </a:bodyPr>
          <a:lstStyle/>
          <a:p>
            <a:pPr algn="ctr"/>
            <a:r>
              <a:rPr lang="en-GB" sz="1400" dirty="0">
                <a:latin typeface="Cambria" panose="02040503050406030204" pitchFamily="18" charset="0"/>
              </a:rPr>
              <a:t>Of those who haven’t used it yet, </a:t>
            </a:r>
            <a:r>
              <a:rPr lang="en-GB" sz="1400" b="1" dirty="0">
                <a:latin typeface="Cambria" panose="02040503050406030204" pitchFamily="18" charset="0"/>
              </a:rPr>
              <a:t>44% </a:t>
            </a:r>
            <a:r>
              <a:rPr lang="en-GB" sz="1400" dirty="0">
                <a:latin typeface="Cambria" panose="02040503050406030204" pitchFamily="18" charset="0"/>
              </a:rPr>
              <a:t>said they would consider it in the future</a:t>
            </a:r>
          </a:p>
        </p:txBody>
      </p:sp>
    </p:spTree>
    <p:extLst>
      <p:ext uri="{BB962C8B-B14F-4D97-AF65-F5344CB8AC3E}">
        <p14:creationId xmlns:p14="http://schemas.microsoft.com/office/powerpoint/2010/main" val="241194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42D9B-43FE-9638-1FF0-0AF3EB1D7C06}"/>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85351672-0DED-F3E6-C28C-2593A7E12344}"/>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8DBCACF7-9C13-4698-2404-57C4E717301E}"/>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“Peer reviewers play a vital role in scientific publishing. </a:t>
            </a:r>
            <a:r>
              <a:rPr lang="en-US" sz="1400" dirty="0">
                <a:solidFill>
                  <a:schemeClr val="bg1"/>
                </a:solidFill>
                <a:latin typeface="Cambria" pitchFamily="18" charset="0"/>
              </a:rPr>
              <a:t>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C141F7BD-A392-A586-2F30-5D7DC21BD982}"/>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386210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AA80-6301-8571-F35F-603F9EAC90EC}"/>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1B1923D-3374-2A0D-932F-8EEBCA0C4765}"/>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D248B4F3-EF5C-3D93-8C64-644450B43E91}"/>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a:t>
            </a:r>
            <a:r>
              <a:rPr lang="en-US" sz="1400" dirty="0">
                <a:solidFill>
                  <a:schemeClr val="tx1">
                    <a:lumMod val="95000"/>
                    <a:lumOff val="5000"/>
                  </a:schemeClr>
                </a:solidFill>
                <a:latin typeface="Cambria" pitchFamily="18" charset="0"/>
              </a:rPr>
              <a:t>Their expert evaluations and recommendations guide editors in their decisions and ensure that published research is valid, rigorous, and credible. </a:t>
            </a:r>
            <a:r>
              <a:rPr lang="en-US" sz="1400" dirty="0">
                <a:solidFill>
                  <a:schemeClr val="bg1"/>
                </a:solidFill>
                <a:latin typeface="Cambria" pitchFamily="18" charset="0"/>
              </a:rPr>
              <a:t>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F2157D7E-05BA-4B9A-72FB-65A3AB50CD48}"/>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601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Importance of peer review</a:t>
            </a:r>
          </a:p>
        </p:txBody>
      </p:sp>
      <p:sp>
        <p:nvSpPr>
          <p:cNvPr id="6" name="Subtitle 2"/>
          <p:cNvSpPr txBox="1">
            <a:spLocks/>
          </p:cNvSpPr>
          <p:nvPr/>
        </p:nvSpPr>
        <p:spPr>
          <a:xfrm>
            <a:off x="266700" y="1126976"/>
            <a:ext cx="5529436" cy="30289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Journals are expected to publish papers that are </a:t>
            </a:r>
            <a:r>
              <a:rPr lang="en-US" sz="1400" b="1" dirty="0">
                <a:solidFill>
                  <a:schemeClr val="tx1">
                    <a:lumMod val="95000"/>
                    <a:lumOff val="5000"/>
                  </a:schemeClr>
                </a:solidFill>
                <a:latin typeface="Cambria" pitchFamily="18" charset="0"/>
              </a:rPr>
              <a:t>trustworthy</a:t>
            </a:r>
            <a:r>
              <a:rPr lang="en-US" sz="1400" dirty="0">
                <a:solidFill>
                  <a:schemeClr val="tx1">
                    <a:lumMod val="95000"/>
                    <a:lumOff val="5000"/>
                  </a:schemeClr>
                </a:solidFill>
                <a:latin typeface="Cambria" pitchFamily="18" charset="0"/>
              </a:rPr>
              <a:t> and </a:t>
            </a:r>
            <a:r>
              <a:rPr lang="en-US" sz="1400" b="1" dirty="0">
                <a:solidFill>
                  <a:schemeClr val="tx1">
                    <a:lumMod val="95000"/>
                    <a:lumOff val="5000"/>
                  </a:schemeClr>
                </a:solidFill>
                <a:latin typeface="Cambria" pitchFamily="18" charset="0"/>
              </a:rPr>
              <a:t>relevant</a:t>
            </a:r>
            <a:r>
              <a:rPr lang="en-US" sz="1400" dirty="0">
                <a:solidFill>
                  <a:schemeClr val="tx1">
                    <a:lumMod val="95000"/>
                    <a:lumOff val="5000"/>
                  </a:schemeClr>
                </a:solidFill>
                <a:latin typeface="Cambria" pitchFamily="18" charset="0"/>
              </a:rPr>
              <a:t> for the field</a:t>
            </a:r>
          </a:p>
          <a:p>
            <a:pPr lvl="0">
              <a:spcAft>
                <a:spcPts val="1200"/>
              </a:spcAft>
            </a:pPr>
            <a:endParaRPr lang="en-US" sz="1400" dirty="0">
              <a:solidFill>
                <a:schemeClr val="tx1">
                  <a:lumMod val="95000"/>
                  <a:lumOff val="5000"/>
                </a:schemeClr>
              </a:solidFill>
              <a:latin typeface="Cambria" pitchFamily="18" charset="0"/>
            </a:endParaRPr>
          </a:p>
        </p:txBody>
      </p:sp>
      <p:pic>
        <p:nvPicPr>
          <p:cNvPr id="3" name="Picture 2">
            <a:extLst>
              <a:ext uri="{FF2B5EF4-FFF2-40B4-BE49-F238E27FC236}">
                <a16:creationId xmlns:a16="http://schemas.microsoft.com/office/drawing/2014/main" id="{25F78C18-1E3D-8C5D-DE27-53F519FBA4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537" y="0"/>
            <a:ext cx="3058463" cy="45879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5F31-545C-35DC-5FAA-0AA0406B724A}"/>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67B4AA82-A97F-7428-73B0-0897D7C5C822}"/>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F42C4D14-AE27-65CF-B9C4-B1DF288E5CAD}"/>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a:t>
            </a:r>
            <a:r>
              <a:rPr lang="en-US" sz="1400" dirty="0">
                <a:solidFill>
                  <a:schemeClr val="tx1">
                    <a:lumMod val="95000"/>
                    <a:lumOff val="5000"/>
                  </a:schemeClr>
                </a:solidFill>
                <a:latin typeface="Cambria" pitchFamily="18" charset="0"/>
              </a:rPr>
              <a:t>Editors select peer reviewers primarily because of their in-depth knowledge of the subject matter or methods of the work they are asked to evaluate. </a:t>
            </a:r>
            <a:r>
              <a:rPr lang="en-US" sz="1400" dirty="0">
                <a:solidFill>
                  <a:schemeClr val="bg1"/>
                </a:solidFill>
                <a:latin typeface="Cambria" pitchFamily="18" charset="0"/>
              </a:rPr>
              <a:t>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96F08EF2-5433-C63F-361F-273D51D4EA6A}"/>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65614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31FAC-0AD7-C7D1-9FE0-1FF9460E9061}"/>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15ED9BA-CD6B-A8B8-DB5F-29B78DC2317A}"/>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7DD341C9-615E-82CB-1FAA-5B08DEE0B639}"/>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a:t>
            </a:r>
            <a:r>
              <a:rPr lang="en-US" sz="1400" dirty="0">
                <a:solidFill>
                  <a:schemeClr val="tx1">
                    <a:lumMod val="95000"/>
                    <a:lumOff val="5000"/>
                  </a:schemeClr>
                </a:solidFill>
                <a:latin typeface="Cambria" pitchFamily="18" charset="0"/>
              </a:rPr>
              <a:t>This expertise is invaluable and irreplaceable. </a:t>
            </a:r>
            <a:r>
              <a:rPr lang="en-US" sz="1400" dirty="0">
                <a:solidFill>
                  <a:schemeClr val="bg1"/>
                </a:solidFill>
                <a:latin typeface="Cambria" pitchFamily="18" charset="0"/>
              </a:rPr>
              <a:t>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70E16B09-3A5D-FB48-674E-30379AECB561}"/>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0559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D923-18D9-5240-5141-00BF15D91ECB}"/>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3F88ACC2-8415-2116-6DF0-EB28507F05E5}"/>
              </a:ext>
            </a:extLst>
          </p:cNvPr>
          <p:cNvSpPr txBox="1">
            <a:spLocks/>
          </p:cNvSpPr>
          <p:nvPr/>
        </p:nvSpPr>
        <p:spPr>
          <a:xfrm>
            <a:off x="241975" y="2067694"/>
            <a:ext cx="5639544"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We want to know what reviewers think, not AI!</a:t>
            </a:r>
          </a:p>
        </p:txBody>
      </p:sp>
      <p:pic>
        <p:nvPicPr>
          <p:cNvPr id="3" name="Picture 2">
            <a:extLst>
              <a:ext uri="{FF2B5EF4-FFF2-40B4-BE49-F238E27FC236}">
                <a16:creationId xmlns:a16="http://schemas.microsoft.com/office/drawing/2014/main" id="{C5978D69-AE59-6357-00C7-5B0CBB8948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2254" y="-4145"/>
            <a:ext cx="3061745" cy="4592119"/>
          </a:xfrm>
          <a:prstGeom prst="rect">
            <a:avLst/>
          </a:prstGeom>
        </p:spPr>
      </p:pic>
    </p:spTree>
    <p:extLst>
      <p:ext uri="{BB962C8B-B14F-4D97-AF65-F5344CB8AC3E}">
        <p14:creationId xmlns:p14="http://schemas.microsoft.com/office/powerpoint/2010/main" val="277094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66D71-A25E-1781-12C4-DCA3B42E3450}"/>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516EA2C-67C9-D8F7-CB5C-CA3CFA7BE7A3}"/>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167AC703-8A50-2C5E-CAD5-1345C348F1D9}"/>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a:t>
            </a:r>
            <a:r>
              <a:rPr lang="en-US" sz="1400" dirty="0">
                <a:solidFill>
                  <a:schemeClr val="tx1">
                    <a:lumMod val="95000"/>
                    <a:lumOff val="5000"/>
                  </a:schemeClr>
                </a:solidFill>
                <a:latin typeface="Cambria" pitchFamily="18" charset="0"/>
              </a:rPr>
              <a:t>Peer reviewers are accountable for the accuracy and views expressed in their reports, and the peer review process operates on a principle of mutual trust between authors, reviewers and editors. </a:t>
            </a:r>
            <a:r>
              <a:rPr lang="en-US" sz="1400" dirty="0">
                <a:solidFill>
                  <a:schemeClr val="bg1"/>
                </a:solidFill>
                <a:latin typeface="Cambria" pitchFamily="18" charset="0"/>
              </a:rPr>
              <a:t>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4CFC3589-B63B-27B7-1320-6AC46EAA24B9}"/>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77869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452D-21D7-C21D-5A86-E5EF980C90EC}"/>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EF738134-54FE-C80B-EE53-AC1B2E581038}"/>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1F1C1380-EF3B-0C5E-E0D4-10E9ED3BC5BF}"/>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a:t>
            </a:r>
            <a:r>
              <a:rPr lang="en-US" sz="1400" dirty="0">
                <a:solidFill>
                  <a:schemeClr val="tx1">
                    <a:lumMod val="95000"/>
                    <a:lumOff val="5000"/>
                  </a:schemeClr>
                </a:solidFill>
                <a:latin typeface="Cambria" pitchFamily="18" charset="0"/>
              </a:rPr>
              <a:t>Despite rapid progress,  generative AI tools have considerable limitations: they can lack up-to-date knowledge and may produce nonsensical, biased or false information. </a:t>
            </a:r>
            <a:r>
              <a:rPr lang="en-US" sz="1400" dirty="0">
                <a:solidFill>
                  <a:schemeClr val="bg1"/>
                </a:solidFill>
                <a:latin typeface="Cambria" pitchFamily="18" charset="0"/>
              </a:rPr>
              <a:t>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3444CFB9-84D7-A05C-FA01-E724190A6775}"/>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47895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EEBC1-0062-56AF-21C1-A8EB2F5FBB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27876F-1D13-B859-AA00-A5EAB67125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7840" y="0"/>
            <a:ext cx="2688319" cy="4587974"/>
          </a:xfrm>
          <a:prstGeom prst="rect">
            <a:avLst/>
          </a:prstGeom>
        </p:spPr>
      </p:pic>
    </p:spTree>
    <p:extLst>
      <p:ext uri="{BB962C8B-B14F-4D97-AF65-F5344CB8AC3E}">
        <p14:creationId xmlns:p14="http://schemas.microsoft.com/office/powerpoint/2010/main" val="2406516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6DA7-60D9-EB90-5D9F-6F2F89FE1B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428ABA-EBD5-3472-7F2E-85EB022FAC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7840" y="0"/>
            <a:ext cx="2688319" cy="4587974"/>
          </a:xfrm>
          <a:prstGeom prst="rect">
            <a:avLst/>
          </a:prstGeom>
        </p:spPr>
      </p:pic>
      <p:sp>
        <p:nvSpPr>
          <p:cNvPr id="4" name="TextBox 3">
            <a:extLst>
              <a:ext uri="{FF2B5EF4-FFF2-40B4-BE49-F238E27FC236}">
                <a16:creationId xmlns:a16="http://schemas.microsoft.com/office/drawing/2014/main" id="{F5EB193A-A81A-371B-2A01-FCF909B0F936}"/>
              </a:ext>
            </a:extLst>
          </p:cNvPr>
          <p:cNvSpPr txBox="1"/>
          <p:nvPr/>
        </p:nvSpPr>
        <p:spPr>
          <a:xfrm>
            <a:off x="3347864" y="92433"/>
            <a:ext cx="100584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Positive results</a:t>
            </a:r>
          </a:p>
        </p:txBody>
      </p:sp>
    </p:spTree>
    <p:extLst>
      <p:ext uri="{BB962C8B-B14F-4D97-AF65-F5344CB8AC3E}">
        <p14:creationId xmlns:p14="http://schemas.microsoft.com/office/powerpoint/2010/main" val="376607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64B0-DC4A-50F2-32AE-9630961C6C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A83E9B-8658-87FD-9E12-E87977BD08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7840" y="0"/>
            <a:ext cx="2688319" cy="4587974"/>
          </a:xfrm>
          <a:prstGeom prst="rect">
            <a:avLst/>
          </a:prstGeom>
        </p:spPr>
      </p:pic>
      <p:sp>
        <p:nvSpPr>
          <p:cNvPr id="4" name="TextBox 3">
            <a:extLst>
              <a:ext uri="{FF2B5EF4-FFF2-40B4-BE49-F238E27FC236}">
                <a16:creationId xmlns:a16="http://schemas.microsoft.com/office/drawing/2014/main" id="{DE504FA1-612A-4D3C-7DD0-DD7281C34270}"/>
              </a:ext>
            </a:extLst>
          </p:cNvPr>
          <p:cNvSpPr txBox="1"/>
          <p:nvPr/>
        </p:nvSpPr>
        <p:spPr>
          <a:xfrm>
            <a:off x="3347864" y="92433"/>
            <a:ext cx="100584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Positive results</a:t>
            </a:r>
          </a:p>
        </p:txBody>
      </p:sp>
      <p:sp>
        <p:nvSpPr>
          <p:cNvPr id="7" name="TextBox 6">
            <a:extLst>
              <a:ext uri="{FF2B5EF4-FFF2-40B4-BE49-F238E27FC236}">
                <a16:creationId xmlns:a16="http://schemas.microsoft.com/office/drawing/2014/main" id="{CB32B9EB-854D-561F-0E5D-C81A8E1AC7E3}"/>
              </a:ext>
            </a:extLst>
          </p:cNvPr>
          <p:cNvSpPr txBox="1"/>
          <p:nvPr/>
        </p:nvSpPr>
        <p:spPr>
          <a:xfrm>
            <a:off x="4781355" y="3494337"/>
            <a:ext cx="1054608" cy="576293"/>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Negative results</a:t>
            </a:r>
          </a:p>
        </p:txBody>
      </p:sp>
      <p:sp>
        <p:nvSpPr>
          <p:cNvPr id="8" name="TextBox 7">
            <a:extLst>
              <a:ext uri="{FF2B5EF4-FFF2-40B4-BE49-F238E27FC236}">
                <a16:creationId xmlns:a16="http://schemas.microsoft.com/office/drawing/2014/main" id="{F1C7EDAF-E6A5-F6CC-FDCE-4EF45DBAA0F1}"/>
              </a:ext>
            </a:extLst>
          </p:cNvPr>
          <p:cNvSpPr txBox="1"/>
          <p:nvPr/>
        </p:nvSpPr>
        <p:spPr>
          <a:xfrm>
            <a:off x="3685409" y="4159039"/>
            <a:ext cx="1623250" cy="360850"/>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Optimizations</a:t>
            </a:r>
          </a:p>
        </p:txBody>
      </p:sp>
      <p:sp>
        <p:nvSpPr>
          <p:cNvPr id="9" name="TextBox 8">
            <a:extLst>
              <a:ext uri="{FF2B5EF4-FFF2-40B4-BE49-F238E27FC236}">
                <a16:creationId xmlns:a16="http://schemas.microsoft.com/office/drawing/2014/main" id="{A2691087-3746-5936-7968-CA30CDE44117}"/>
              </a:ext>
            </a:extLst>
          </p:cNvPr>
          <p:cNvSpPr txBox="1"/>
          <p:nvPr/>
        </p:nvSpPr>
        <p:spPr>
          <a:xfrm>
            <a:off x="3276635" y="3185146"/>
            <a:ext cx="119496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Failed attempts</a:t>
            </a:r>
          </a:p>
        </p:txBody>
      </p:sp>
    </p:spTree>
    <p:extLst>
      <p:ext uri="{BB962C8B-B14F-4D97-AF65-F5344CB8AC3E}">
        <p14:creationId xmlns:p14="http://schemas.microsoft.com/office/powerpoint/2010/main" val="31490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49233-E269-6EBD-1D98-E6A1E2CEBB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2B54E6-DA04-A937-2636-516A31F60E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7840" y="0"/>
            <a:ext cx="2688319" cy="4587974"/>
          </a:xfrm>
          <a:prstGeom prst="rect">
            <a:avLst/>
          </a:prstGeom>
        </p:spPr>
      </p:pic>
      <p:sp>
        <p:nvSpPr>
          <p:cNvPr id="4" name="TextBox 3">
            <a:extLst>
              <a:ext uri="{FF2B5EF4-FFF2-40B4-BE49-F238E27FC236}">
                <a16:creationId xmlns:a16="http://schemas.microsoft.com/office/drawing/2014/main" id="{E544C7CB-0B44-4C7E-C47F-15F4DD6E10B7}"/>
              </a:ext>
            </a:extLst>
          </p:cNvPr>
          <p:cNvSpPr txBox="1"/>
          <p:nvPr/>
        </p:nvSpPr>
        <p:spPr>
          <a:xfrm>
            <a:off x="3347864" y="92433"/>
            <a:ext cx="100584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Positive results</a:t>
            </a:r>
          </a:p>
        </p:txBody>
      </p:sp>
      <p:sp>
        <p:nvSpPr>
          <p:cNvPr id="7" name="TextBox 6">
            <a:extLst>
              <a:ext uri="{FF2B5EF4-FFF2-40B4-BE49-F238E27FC236}">
                <a16:creationId xmlns:a16="http://schemas.microsoft.com/office/drawing/2014/main" id="{F6BDB2D1-7E4B-D313-85CD-7A55066969BF}"/>
              </a:ext>
            </a:extLst>
          </p:cNvPr>
          <p:cNvSpPr txBox="1"/>
          <p:nvPr/>
        </p:nvSpPr>
        <p:spPr>
          <a:xfrm>
            <a:off x="4781355" y="3494337"/>
            <a:ext cx="1054608" cy="576293"/>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Negative results</a:t>
            </a:r>
          </a:p>
        </p:txBody>
      </p:sp>
      <p:sp>
        <p:nvSpPr>
          <p:cNvPr id="8" name="TextBox 7">
            <a:extLst>
              <a:ext uri="{FF2B5EF4-FFF2-40B4-BE49-F238E27FC236}">
                <a16:creationId xmlns:a16="http://schemas.microsoft.com/office/drawing/2014/main" id="{A04973D5-55A2-6412-8279-813763A0DA64}"/>
              </a:ext>
            </a:extLst>
          </p:cNvPr>
          <p:cNvSpPr txBox="1"/>
          <p:nvPr/>
        </p:nvSpPr>
        <p:spPr>
          <a:xfrm>
            <a:off x="3685409" y="4159039"/>
            <a:ext cx="1623250" cy="360850"/>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Optimizations</a:t>
            </a:r>
          </a:p>
        </p:txBody>
      </p:sp>
      <p:sp>
        <p:nvSpPr>
          <p:cNvPr id="9" name="TextBox 8">
            <a:extLst>
              <a:ext uri="{FF2B5EF4-FFF2-40B4-BE49-F238E27FC236}">
                <a16:creationId xmlns:a16="http://schemas.microsoft.com/office/drawing/2014/main" id="{8306421F-3BC9-3328-6682-29A128C00DDA}"/>
              </a:ext>
            </a:extLst>
          </p:cNvPr>
          <p:cNvSpPr txBox="1"/>
          <p:nvPr/>
        </p:nvSpPr>
        <p:spPr>
          <a:xfrm>
            <a:off x="3276635" y="3185146"/>
            <a:ext cx="119496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Failed attempts</a:t>
            </a:r>
          </a:p>
        </p:txBody>
      </p:sp>
      <p:sp>
        <p:nvSpPr>
          <p:cNvPr id="10" name="TextBox 9">
            <a:extLst>
              <a:ext uri="{FF2B5EF4-FFF2-40B4-BE49-F238E27FC236}">
                <a16:creationId xmlns:a16="http://schemas.microsoft.com/office/drawing/2014/main" id="{8C3DBFEC-73EA-36B8-8736-06E51FB2BC24}"/>
              </a:ext>
            </a:extLst>
          </p:cNvPr>
          <p:cNvSpPr txBox="1"/>
          <p:nvPr/>
        </p:nvSpPr>
        <p:spPr>
          <a:xfrm>
            <a:off x="58514" y="269006"/>
            <a:ext cx="3073326" cy="1222624"/>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n-GB" sz="1400" dirty="0">
                <a:solidFill>
                  <a:schemeClr val="tx1">
                    <a:lumMod val="50000"/>
                  </a:schemeClr>
                </a:solidFill>
                <a:latin typeface="Cambria" panose="02040503050406030204" pitchFamily="18" charset="0"/>
                <a:cs typeface="Calibri Light" panose="020F0302020204030204" pitchFamily="34" charset="0"/>
              </a:rPr>
              <a:t>Gen AI is </a:t>
            </a:r>
            <a:r>
              <a:rPr lang="en-GB" sz="1400" b="1" dirty="0">
                <a:solidFill>
                  <a:schemeClr val="tx1">
                    <a:lumMod val="50000"/>
                  </a:schemeClr>
                </a:solidFill>
                <a:latin typeface="Cambria" panose="02040503050406030204" pitchFamily="18" charset="0"/>
                <a:cs typeface="Calibri" panose="020F0502020204030204" pitchFamily="34" charset="0"/>
              </a:rPr>
              <a:t>limited</a:t>
            </a:r>
            <a:r>
              <a:rPr lang="en-GB" sz="1400" dirty="0">
                <a:solidFill>
                  <a:schemeClr val="tx1">
                    <a:lumMod val="50000"/>
                  </a:schemeClr>
                </a:solidFill>
                <a:latin typeface="Cambria" panose="02040503050406030204" pitchFamily="18" charset="0"/>
                <a:cs typeface="Calibri Light" panose="020F0302020204030204" pitchFamily="34" charset="0"/>
              </a:rPr>
              <a:t> by its training data</a:t>
            </a:r>
          </a:p>
          <a:p>
            <a:pPr marL="342900" indent="-342900">
              <a:buFont typeface="Arial" panose="020B0604020202020204" pitchFamily="34" charset="0"/>
              <a:buChar char="•"/>
            </a:pPr>
            <a:endParaRPr lang="en-GB" sz="1400" dirty="0">
              <a:solidFill>
                <a:schemeClr val="tx1">
                  <a:lumMod val="50000"/>
                </a:schemeClr>
              </a:solidFill>
              <a:latin typeface="Cambria" panose="02040503050406030204" pitchFamily="18" charset="0"/>
              <a:cs typeface="Calibri Light" panose="020F0302020204030204" pitchFamily="34" charset="0"/>
            </a:endParaRPr>
          </a:p>
          <a:p>
            <a:pPr marL="342900" indent="-342900">
              <a:buFont typeface="Arial" panose="020B0604020202020204" pitchFamily="34" charset="0"/>
              <a:buChar char="•"/>
            </a:pPr>
            <a:r>
              <a:rPr lang="en-GB" sz="1400" b="1" dirty="0">
                <a:solidFill>
                  <a:schemeClr val="tx1">
                    <a:lumMod val="50000"/>
                  </a:schemeClr>
                </a:solidFill>
                <a:latin typeface="Cambria" panose="02040503050406030204" pitchFamily="18" charset="0"/>
                <a:cs typeface="Calibri" panose="020F0502020204030204" pitchFamily="34" charset="0"/>
              </a:rPr>
              <a:t>Biased</a:t>
            </a:r>
            <a:r>
              <a:rPr lang="en-GB" sz="1400" dirty="0">
                <a:solidFill>
                  <a:schemeClr val="tx1">
                    <a:lumMod val="50000"/>
                  </a:schemeClr>
                </a:solidFill>
                <a:latin typeface="Cambria" panose="02040503050406030204" pitchFamily="18" charset="0"/>
                <a:cs typeface="Calibri Light" panose="020F0302020204030204" pitchFamily="34" charset="0"/>
              </a:rPr>
              <a:t> towards positive results in published articles</a:t>
            </a:r>
          </a:p>
        </p:txBody>
      </p:sp>
    </p:spTree>
    <p:extLst>
      <p:ext uri="{BB962C8B-B14F-4D97-AF65-F5344CB8AC3E}">
        <p14:creationId xmlns:p14="http://schemas.microsoft.com/office/powerpoint/2010/main" val="294203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644E-A05C-8820-F793-95BE2EA36B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9F59CF-856A-3C2C-9616-A320A9D5AE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7840" y="0"/>
            <a:ext cx="2688319" cy="4587974"/>
          </a:xfrm>
          <a:prstGeom prst="rect">
            <a:avLst/>
          </a:prstGeom>
        </p:spPr>
      </p:pic>
      <p:sp>
        <p:nvSpPr>
          <p:cNvPr id="4" name="TextBox 3">
            <a:extLst>
              <a:ext uri="{FF2B5EF4-FFF2-40B4-BE49-F238E27FC236}">
                <a16:creationId xmlns:a16="http://schemas.microsoft.com/office/drawing/2014/main" id="{D45170CA-28A8-7042-53D1-429A539FCA34}"/>
              </a:ext>
            </a:extLst>
          </p:cNvPr>
          <p:cNvSpPr txBox="1"/>
          <p:nvPr/>
        </p:nvSpPr>
        <p:spPr>
          <a:xfrm>
            <a:off x="3347864" y="92433"/>
            <a:ext cx="100584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Positive results</a:t>
            </a:r>
          </a:p>
        </p:txBody>
      </p:sp>
      <p:sp>
        <p:nvSpPr>
          <p:cNvPr id="7" name="TextBox 6">
            <a:extLst>
              <a:ext uri="{FF2B5EF4-FFF2-40B4-BE49-F238E27FC236}">
                <a16:creationId xmlns:a16="http://schemas.microsoft.com/office/drawing/2014/main" id="{226693E3-BCE8-E786-A144-B6CF4313F206}"/>
              </a:ext>
            </a:extLst>
          </p:cNvPr>
          <p:cNvSpPr txBox="1"/>
          <p:nvPr/>
        </p:nvSpPr>
        <p:spPr>
          <a:xfrm>
            <a:off x="4781355" y="3494337"/>
            <a:ext cx="1054608" cy="576293"/>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Negative results</a:t>
            </a:r>
          </a:p>
        </p:txBody>
      </p:sp>
      <p:sp>
        <p:nvSpPr>
          <p:cNvPr id="8" name="TextBox 7">
            <a:extLst>
              <a:ext uri="{FF2B5EF4-FFF2-40B4-BE49-F238E27FC236}">
                <a16:creationId xmlns:a16="http://schemas.microsoft.com/office/drawing/2014/main" id="{C724EDC1-F613-7EA5-8FFD-54C71FB62ADF}"/>
              </a:ext>
            </a:extLst>
          </p:cNvPr>
          <p:cNvSpPr txBox="1"/>
          <p:nvPr/>
        </p:nvSpPr>
        <p:spPr>
          <a:xfrm>
            <a:off x="3685409" y="4159039"/>
            <a:ext cx="1623250" cy="360850"/>
          </a:xfrm>
          <a:prstGeom prst="rect">
            <a:avLst/>
          </a:prstGeom>
          <a:noFill/>
        </p:spPr>
        <p:txBody>
          <a:bodyPr wrap="square" lIns="72000" tIns="72000" rIns="72000" bIns="72000" rtlCol="0">
            <a:spAutoFit/>
          </a:bodyPr>
          <a:lstStyle/>
          <a:p>
            <a:pPr algn="r"/>
            <a:r>
              <a:rPr lang="en-GB" sz="1400" dirty="0">
                <a:solidFill>
                  <a:srgbClr val="FFFF00"/>
                </a:solidFill>
                <a:latin typeface="Cambria" panose="02040503050406030204" pitchFamily="18" charset="0"/>
                <a:cs typeface="Calibri Light" panose="020F0302020204030204" pitchFamily="34" charset="0"/>
              </a:rPr>
              <a:t>Optimizations</a:t>
            </a:r>
          </a:p>
        </p:txBody>
      </p:sp>
      <p:sp>
        <p:nvSpPr>
          <p:cNvPr id="9" name="TextBox 8">
            <a:extLst>
              <a:ext uri="{FF2B5EF4-FFF2-40B4-BE49-F238E27FC236}">
                <a16:creationId xmlns:a16="http://schemas.microsoft.com/office/drawing/2014/main" id="{F727BFBD-792D-C2D9-064F-C56AC9BDA2DF}"/>
              </a:ext>
            </a:extLst>
          </p:cNvPr>
          <p:cNvSpPr txBox="1"/>
          <p:nvPr/>
        </p:nvSpPr>
        <p:spPr>
          <a:xfrm>
            <a:off x="3276635" y="3185146"/>
            <a:ext cx="1194960" cy="576293"/>
          </a:xfrm>
          <a:prstGeom prst="rect">
            <a:avLst/>
          </a:prstGeom>
          <a:noFill/>
        </p:spPr>
        <p:txBody>
          <a:bodyPr wrap="square" lIns="72000" tIns="72000" rIns="72000" bIns="72000" rtlCol="0">
            <a:spAutoFit/>
          </a:bodyPr>
          <a:lstStyle/>
          <a:p>
            <a:r>
              <a:rPr lang="en-GB" sz="1400" dirty="0">
                <a:solidFill>
                  <a:srgbClr val="FFFF00"/>
                </a:solidFill>
                <a:latin typeface="Cambria" panose="02040503050406030204" pitchFamily="18" charset="0"/>
                <a:cs typeface="Calibri Light" panose="020F0302020204030204" pitchFamily="34" charset="0"/>
              </a:rPr>
              <a:t>Failed attempts</a:t>
            </a:r>
          </a:p>
        </p:txBody>
      </p:sp>
      <p:sp>
        <p:nvSpPr>
          <p:cNvPr id="10" name="TextBox 9">
            <a:extLst>
              <a:ext uri="{FF2B5EF4-FFF2-40B4-BE49-F238E27FC236}">
                <a16:creationId xmlns:a16="http://schemas.microsoft.com/office/drawing/2014/main" id="{17BE9EB4-BC81-B501-43A9-E49DB4A72286}"/>
              </a:ext>
            </a:extLst>
          </p:cNvPr>
          <p:cNvSpPr txBox="1"/>
          <p:nvPr/>
        </p:nvSpPr>
        <p:spPr>
          <a:xfrm>
            <a:off x="58514" y="269006"/>
            <a:ext cx="3073326" cy="1222624"/>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n-GB" sz="1400" dirty="0">
                <a:solidFill>
                  <a:schemeClr val="tx1">
                    <a:lumMod val="50000"/>
                  </a:schemeClr>
                </a:solidFill>
                <a:latin typeface="Cambria" panose="02040503050406030204" pitchFamily="18" charset="0"/>
                <a:cs typeface="Calibri Light" panose="020F0302020204030204" pitchFamily="34" charset="0"/>
              </a:rPr>
              <a:t>Gen AI is </a:t>
            </a:r>
            <a:r>
              <a:rPr lang="en-GB" sz="1400" b="1" dirty="0">
                <a:solidFill>
                  <a:schemeClr val="tx1">
                    <a:lumMod val="50000"/>
                  </a:schemeClr>
                </a:solidFill>
                <a:latin typeface="Cambria" panose="02040503050406030204" pitchFamily="18" charset="0"/>
                <a:cs typeface="Calibri" panose="020F0502020204030204" pitchFamily="34" charset="0"/>
              </a:rPr>
              <a:t>limited</a:t>
            </a:r>
            <a:r>
              <a:rPr lang="en-GB" sz="1400" dirty="0">
                <a:solidFill>
                  <a:schemeClr val="tx1">
                    <a:lumMod val="50000"/>
                  </a:schemeClr>
                </a:solidFill>
                <a:latin typeface="Cambria" panose="02040503050406030204" pitchFamily="18" charset="0"/>
                <a:cs typeface="Calibri Light" panose="020F0302020204030204" pitchFamily="34" charset="0"/>
              </a:rPr>
              <a:t> by its training data</a:t>
            </a:r>
          </a:p>
          <a:p>
            <a:pPr marL="342900" indent="-342900">
              <a:buFont typeface="Arial" panose="020B0604020202020204" pitchFamily="34" charset="0"/>
              <a:buChar char="•"/>
            </a:pPr>
            <a:endParaRPr lang="en-GB" sz="1400" dirty="0">
              <a:solidFill>
                <a:schemeClr val="tx1">
                  <a:lumMod val="50000"/>
                </a:schemeClr>
              </a:solidFill>
              <a:latin typeface="Cambria" panose="02040503050406030204" pitchFamily="18" charset="0"/>
              <a:cs typeface="Calibri Light" panose="020F0302020204030204" pitchFamily="34" charset="0"/>
            </a:endParaRPr>
          </a:p>
          <a:p>
            <a:pPr marL="342900" indent="-342900">
              <a:buFont typeface="Arial" panose="020B0604020202020204" pitchFamily="34" charset="0"/>
              <a:buChar char="•"/>
            </a:pPr>
            <a:r>
              <a:rPr lang="en-GB" sz="1400" b="1" dirty="0">
                <a:solidFill>
                  <a:schemeClr val="tx1">
                    <a:lumMod val="50000"/>
                  </a:schemeClr>
                </a:solidFill>
                <a:latin typeface="Cambria" panose="02040503050406030204" pitchFamily="18" charset="0"/>
                <a:cs typeface="Calibri" panose="020F0502020204030204" pitchFamily="34" charset="0"/>
              </a:rPr>
              <a:t>Biased</a:t>
            </a:r>
            <a:r>
              <a:rPr lang="en-GB" sz="1400" dirty="0">
                <a:solidFill>
                  <a:schemeClr val="tx1">
                    <a:lumMod val="50000"/>
                  </a:schemeClr>
                </a:solidFill>
                <a:latin typeface="Cambria" panose="02040503050406030204" pitchFamily="18" charset="0"/>
                <a:cs typeface="Calibri Light" panose="020F0302020204030204" pitchFamily="34" charset="0"/>
              </a:rPr>
              <a:t> towards positive results in published articles</a:t>
            </a:r>
          </a:p>
        </p:txBody>
      </p:sp>
      <p:sp>
        <p:nvSpPr>
          <p:cNvPr id="11" name="TextBox 10">
            <a:extLst>
              <a:ext uri="{FF2B5EF4-FFF2-40B4-BE49-F238E27FC236}">
                <a16:creationId xmlns:a16="http://schemas.microsoft.com/office/drawing/2014/main" id="{FA7A8949-E33D-A1AD-F208-565EE8E3A9AB}"/>
              </a:ext>
            </a:extLst>
          </p:cNvPr>
          <p:cNvSpPr txBox="1"/>
          <p:nvPr/>
        </p:nvSpPr>
        <p:spPr>
          <a:xfrm>
            <a:off x="5940152" y="1061674"/>
            <a:ext cx="3073326" cy="1438068"/>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n-GB" sz="1400" dirty="0">
                <a:solidFill>
                  <a:schemeClr val="tx1">
                    <a:lumMod val="50000"/>
                  </a:schemeClr>
                </a:solidFill>
                <a:latin typeface="Cambria" panose="02040503050406030204" pitchFamily="18" charset="0"/>
                <a:cs typeface="Calibri Light" panose="020F0302020204030204" pitchFamily="34" charset="0"/>
              </a:rPr>
              <a:t>Researchers have </a:t>
            </a:r>
            <a:r>
              <a:rPr lang="en-GB" sz="1400" b="1" dirty="0">
                <a:solidFill>
                  <a:schemeClr val="tx1">
                    <a:lumMod val="50000"/>
                  </a:schemeClr>
                </a:solidFill>
                <a:latin typeface="Cambria" panose="02040503050406030204" pitchFamily="18" charset="0"/>
                <a:cs typeface="Calibri" panose="020F0502020204030204" pitchFamily="34" charset="0"/>
              </a:rPr>
              <a:t>broader</a:t>
            </a:r>
            <a:r>
              <a:rPr lang="en-GB" sz="1400" dirty="0">
                <a:solidFill>
                  <a:schemeClr val="tx1">
                    <a:lumMod val="50000"/>
                  </a:schemeClr>
                </a:solidFill>
                <a:latin typeface="Cambria" panose="02040503050406030204" pitchFamily="18" charset="0"/>
                <a:cs typeface="Calibri Light" panose="020F0302020204030204" pitchFamily="34" charset="0"/>
              </a:rPr>
              <a:t> experience</a:t>
            </a:r>
          </a:p>
          <a:p>
            <a:pPr marL="342900" indent="-342900">
              <a:buFont typeface="Arial" panose="020B0604020202020204" pitchFamily="34" charset="0"/>
              <a:buChar char="•"/>
            </a:pPr>
            <a:endParaRPr lang="en-GB" sz="1400" dirty="0">
              <a:solidFill>
                <a:schemeClr val="tx1">
                  <a:lumMod val="50000"/>
                </a:schemeClr>
              </a:solidFill>
              <a:latin typeface="Cambria" panose="02040503050406030204" pitchFamily="18" charset="0"/>
              <a:cs typeface="Calibri Light" panose="020F0302020204030204" pitchFamily="34" charset="0"/>
            </a:endParaRPr>
          </a:p>
          <a:p>
            <a:pPr marL="342900" indent="-342900">
              <a:buFont typeface="Arial" panose="020B0604020202020204" pitchFamily="34" charset="0"/>
              <a:buChar char="•"/>
            </a:pPr>
            <a:r>
              <a:rPr lang="en-GB" sz="1400" dirty="0">
                <a:solidFill>
                  <a:schemeClr val="tx1">
                    <a:lumMod val="50000"/>
                  </a:schemeClr>
                </a:solidFill>
                <a:latin typeface="Cambria" panose="02040503050406030204" pitchFamily="18" charset="0"/>
                <a:cs typeface="Calibri Light" panose="020F0302020204030204" pitchFamily="34" charset="0"/>
              </a:rPr>
              <a:t>Editors choose reviewers based on their subject and </a:t>
            </a:r>
            <a:r>
              <a:rPr lang="en-GB" sz="1400" b="1" dirty="0">
                <a:solidFill>
                  <a:schemeClr val="tx1">
                    <a:lumMod val="50000"/>
                  </a:schemeClr>
                </a:solidFill>
                <a:latin typeface="Cambria" panose="02040503050406030204" pitchFamily="18" charset="0"/>
                <a:cs typeface="Calibri" panose="020F0502020204030204" pitchFamily="34" charset="0"/>
              </a:rPr>
              <a:t>technical</a:t>
            </a:r>
            <a:r>
              <a:rPr lang="en-GB" sz="1400" dirty="0">
                <a:solidFill>
                  <a:schemeClr val="tx1">
                    <a:lumMod val="50000"/>
                  </a:schemeClr>
                </a:solidFill>
                <a:latin typeface="Cambria" panose="02040503050406030204" pitchFamily="18" charset="0"/>
                <a:cs typeface="Calibri Light" panose="020F0302020204030204" pitchFamily="34" charset="0"/>
              </a:rPr>
              <a:t> expertise</a:t>
            </a:r>
          </a:p>
        </p:txBody>
      </p:sp>
    </p:spTree>
    <p:extLst>
      <p:ext uri="{BB962C8B-B14F-4D97-AF65-F5344CB8AC3E}">
        <p14:creationId xmlns:p14="http://schemas.microsoft.com/office/powerpoint/2010/main" val="151411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DCA8-A0C9-9F46-DD3A-CB9FCB78B95D}"/>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011E04FD-9B12-2B14-48E2-AD75B3F270E6}"/>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Importance of peer review</a:t>
            </a:r>
          </a:p>
        </p:txBody>
      </p:sp>
      <p:sp>
        <p:nvSpPr>
          <p:cNvPr id="6" name="Subtitle 2">
            <a:extLst>
              <a:ext uri="{FF2B5EF4-FFF2-40B4-BE49-F238E27FC236}">
                <a16:creationId xmlns:a16="http://schemas.microsoft.com/office/drawing/2014/main" id="{5D830516-56DB-258B-6837-702CD47D3EB0}"/>
              </a:ext>
            </a:extLst>
          </p:cNvPr>
          <p:cNvSpPr txBox="1">
            <a:spLocks/>
          </p:cNvSpPr>
          <p:nvPr/>
        </p:nvSpPr>
        <p:spPr>
          <a:xfrm>
            <a:off x="266700" y="1126976"/>
            <a:ext cx="5529436" cy="30289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Journals are expected to publish papers that are </a:t>
            </a:r>
            <a:r>
              <a:rPr lang="en-US" sz="1400" b="1" dirty="0">
                <a:solidFill>
                  <a:schemeClr val="bg1">
                    <a:lumMod val="85000"/>
                  </a:schemeClr>
                </a:solidFill>
                <a:latin typeface="Cambria" pitchFamily="18" charset="0"/>
              </a:rPr>
              <a:t>trustworthy</a:t>
            </a:r>
            <a:r>
              <a:rPr lang="en-US" sz="1400" dirty="0">
                <a:solidFill>
                  <a:schemeClr val="bg1">
                    <a:lumMod val="85000"/>
                  </a:schemeClr>
                </a:solidFill>
                <a:latin typeface="Cambria" pitchFamily="18" charset="0"/>
              </a:rPr>
              <a:t> and </a:t>
            </a:r>
            <a:r>
              <a:rPr lang="en-US" sz="1400" b="1" dirty="0">
                <a:solidFill>
                  <a:schemeClr val="bg1">
                    <a:lumMod val="85000"/>
                  </a:schemeClr>
                </a:solidFill>
                <a:latin typeface="Cambria" pitchFamily="18" charset="0"/>
              </a:rPr>
              <a:t>relevant</a:t>
            </a:r>
            <a:r>
              <a:rPr lang="en-US" sz="1400" dirty="0">
                <a:solidFill>
                  <a:schemeClr val="bg1">
                    <a:lumMod val="85000"/>
                  </a:schemeClr>
                </a:solidFill>
                <a:latin typeface="Cambria" pitchFamily="18" charset="0"/>
              </a:rPr>
              <a:t> for the field</a:t>
            </a:r>
          </a:p>
          <a:p>
            <a:pPr lvl="0">
              <a:spcAft>
                <a:spcPts val="1200"/>
              </a:spcAft>
            </a:pPr>
            <a:r>
              <a:rPr lang="en-US" sz="1400" dirty="0">
                <a:solidFill>
                  <a:schemeClr val="tx1">
                    <a:lumMod val="95000"/>
                    <a:lumOff val="5000"/>
                  </a:schemeClr>
                </a:solidFill>
                <a:latin typeface="Cambria" pitchFamily="18" charset="0"/>
              </a:rPr>
              <a:t>Journal editors may lack the </a:t>
            </a:r>
            <a:r>
              <a:rPr lang="en-US" sz="1400" b="1" dirty="0">
                <a:solidFill>
                  <a:schemeClr val="tx1">
                    <a:lumMod val="95000"/>
                    <a:lumOff val="5000"/>
                  </a:schemeClr>
                </a:solidFill>
                <a:latin typeface="Cambria" pitchFamily="18" charset="0"/>
              </a:rPr>
              <a:t>technical</a:t>
            </a:r>
            <a:r>
              <a:rPr lang="en-US" sz="1400" dirty="0">
                <a:solidFill>
                  <a:schemeClr val="tx1">
                    <a:lumMod val="95000"/>
                    <a:lumOff val="5000"/>
                  </a:schemeClr>
                </a:solidFill>
                <a:latin typeface="Cambria" pitchFamily="18" charset="0"/>
              </a:rPr>
              <a:t> and/or </a:t>
            </a:r>
            <a:r>
              <a:rPr lang="en-US" sz="1400" b="1" dirty="0">
                <a:solidFill>
                  <a:schemeClr val="tx1">
                    <a:lumMod val="95000"/>
                    <a:lumOff val="5000"/>
                  </a:schemeClr>
                </a:solidFill>
                <a:latin typeface="Cambria" pitchFamily="18" charset="0"/>
              </a:rPr>
              <a:t>subject expertise </a:t>
            </a:r>
            <a:r>
              <a:rPr lang="en-US" sz="1400" dirty="0">
                <a:solidFill>
                  <a:schemeClr val="tx1">
                    <a:lumMod val="95000"/>
                    <a:lumOff val="5000"/>
                  </a:schemeClr>
                </a:solidFill>
                <a:latin typeface="Cambria" pitchFamily="18" charset="0"/>
              </a:rPr>
              <a:t>to assess every submitted paper</a:t>
            </a:r>
          </a:p>
        </p:txBody>
      </p:sp>
      <p:pic>
        <p:nvPicPr>
          <p:cNvPr id="3" name="Picture 2">
            <a:extLst>
              <a:ext uri="{FF2B5EF4-FFF2-40B4-BE49-F238E27FC236}">
                <a16:creationId xmlns:a16="http://schemas.microsoft.com/office/drawing/2014/main" id="{16F34A87-4EF1-AEBF-550D-427DB5001C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537" y="0"/>
            <a:ext cx="3058463" cy="4587974"/>
          </a:xfrm>
          <a:prstGeom prst="rect">
            <a:avLst/>
          </a:prstGeom>
        </p:spPr>
      </p:pic>
    </p:spTree>
    <p:extLst>
      <p:ext uri="{BB962C8B-B14F-4D97-AF65-F5344CB8AC3E}">
        <p14:creationId xmlns:p14="http://schemas.microsoft.com/office/powerpoint/2010/main" val="369046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8AC1F-802C-CACB-95D3-5F993C312D7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CD7725B7-4C18-58C1-0F81-C1ACA9D3E9C9}"/>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6C8ADA52-11BD-6D89-9104-7C847D59091B}"/>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a:t>
            </a:r>
            <a:r>
              <a:rPr lang="en-US" sz="1400" dirty="0">
                <a:solidFill>
                  <a:schemeClr val="tx1">
                    <a:lumMod val="95000"/>
                    <a:lumOff val="5000"/>
                  </a:schemeClr>
                </a:solidFill>
                <a:latin typeface="Cambria" pitchFamily="18" charset="0"/>
              </a:rPr>
              <a:t>Manuscripts may also include sensitive or proprietary information that should not be shared outside the peer review process. </a:t>
            </a:r>
            <a:r>
              <a:rPr lang="en-US" sz="1400" dirty="0">
                <a:solidFill>
                  <a:schemeClr val="bg1"/>
                </a:solidFill>
                <a:latin typeface="Cambria" pitchFamily="18" charset="0"/>
              </a:rPr>
              <a:t>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86E8EECC-B05D-E392-B1D7-A9A6790129BA}"/>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2401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E34D4-91FE-00F1-DD73-140BA2616116}"/>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EA9271AF-F304-1B93-D77E-715CCCD54745}"/>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1A521548-3902-ECB1-EBEE-64D8F870F6BB}"/>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t>
            </a:r>
            <a:r>
              <a:rPr lang="en-US" sz="1400" dirty="0">
                <a:solidFill>
                  <a:schemeClr val="bg1">
                    <a:lumMod val="8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a:t>
            </a:r>
            <a:r>
              <a:rPr lang="en-US" sz="1400" dirty="0">
                <a:solidFill>
                  <a:schemeClr val="tx1">
                    <a:lumMod val="95000"/>
                    <a:lumOff val="5000"/>
                  </a:schemeClr>
                </a:solidFill>
                <a:latin typeface="Cambria" pitchFamily="18" charset="0"/>
              </a:rPr>
              <a:t>For these reasons we ask that, while Springer Nature explores providing our peer reviewers with access to safe AI tools,  peer reviewers </a:t>
            </a:r>
            <a:r>
              <a:rPr lang="en-US" sz="1400" b="1" dirty="0">
                <a:solidFill>
                  <a:schemeClr val="tx1">
                    <a:lumMod val="95000"/>
                    <a:lumOff val="5000"/>
                  </a:schemeClr>
                </a:solidFill>
                <a:latin typeface="Cambria" pitchFamily="18" charset="0"/>
              </a:rPr>
              <a:t>do not upload </a:t>
            </a:r>
            <a:r>
              <a:rPr lang="en-US" sz="1400" dirty="0">
                <a:solidFill>
                  <a:schemeClr val="tx1">
                    <a:lumMod val="95000"/>
                    <a:lumOff val="5000"/>
                  </a:schemeClr>
                </a:solidFill>
                <a:latin typeface="Cambria" pitchFamily="18" charset="0"/>
              </a:rPr>
              <a:t>manuscripts into generative AI tools.”</a:t>
            </a:r>
          </a:p>
        </p:txBody>
      </p:sp>
      <p:sp>
        <p:nvSpPr>
          <p:cNvPr id="2" name="TextBox 1">
            <a:extLst>
              <a:ext uri="{FF2B5EF4-FFF2-40B4-BE49-F238E27FC236}">
                <a16:creationId xmlns:a16="http://schemas.microsoft.com/office/drawing/2014/main" id="{CEB6523A-3C3A-B811-7B0D-7CF7A855E513}"/>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4215996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EF16C-11F5-D3BF-670F-E8888C3C0C5D}"/>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A1B2A6A6-B4D9-5C4F-3B3D-A58E58FC64D9}"/>
              </a:ext>
            </a:extLst>
          </p:cNvPr>
          <p:cNvSpPr txBox="1">
            <a:spLocks/>
          </p:cNvSpPr>
          <p:nvPr/>
        </p:nvSpPr>
        <p:spPr>
          <a:xfrm>
            <a:off x="228600" y="514350"/>
            <a:ext cx="499147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is Springer Nature’s current policy?</a:t>
            </a:r>
          </a:p>
        </p:txBody>
      </p:sp>
      <p:sp>
        <p:nvSpPr>
          <p:cNvPr id="6" name="Subtitle 2">
            <a:extLst>
              <a:ext uri="{FF2B5EF4-FFF2-40B4-BE49-F238E27FC236}">
                <a16:creationId xmlns:a16="http://schemas.microsoft.com/office/drawing/2014/main" id="{19F691F7-B1AC-245C-7CBC-C79EE232C5E0}"/>
              </a:ext>
            </a:extLst>
          </p:cNvPr>
          <p:cNvSpPr txBox="1">
            <a:spLocks/>
          </p:cNvSpPr>
          <p:nvPr/>
        </p:nvSpPr>
        <p:spPr>
          <a:xfrm>
            <a:off x="410716" y="1126976"/>
            <a:ext cx="8337748" cy="3028950"/>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“Peer reviewers play a vital role in scientific publishing. Their expert evaluations and recommendations guide editors in their decisions and ensure that published research is valid, rigorous, and credible. Editors select peer reviewers primarily because of their in-depth knowledge of the subject matter or methods of the work they are asked to evaluate. This expertise is invaluable and irreplaceable. Peer reviewers are accountable for the accuracy and views expressed in their reports, and the peer review process operates on a principle of mutual trust between authors, reviewers and editors. Despite rapid progress,  generative AI tools have considerable limitations: they can lack up-to-date knowledge and may produce nonsensical, biased or false information. Manuscripts may also include sensitive or proprietary information that should not be shared outside the peer review process. For these reasons we ask that, while Springer Nature explores providing our peer reviewers with access to safe AI tools,  peer reviewers do not upload manuscripts into generative AI tools.”</a:t>
            </a:r>
          </a:p>
        </p:txBody>
      </p:sp>
      <p:sp>
        <p:nvSpPr>
          <p:cNvPr id="2" name="TextBox 1">
            <a:extLst>
              <a:ext uri="{FF2B5EF4-FFF2-40B4-BE49-F238E27FC236}">
                <a16:creationId xmlns:a16="http://schemas.microsoft.com/office/drawing/2014/main" id="{27D0DE9B-C3A0-9F36-91BE-E76FF5D37F30}"/>
              </a:ext>
            </a:extLst>
          </p:cNvPr>
          <p:cNvSpPr txBox="1"/>
          <p:nvPr/>
        </p:nvSpPr>
        <p:spPr>
          <a:xfrm>
            <a:off x="4067944" y="3694261"/>
            <a:ext cx="4464496" cy="461665"/>
          </a:xfrm>
          <a:prstGeom prst="rect">
            <a:avLst/>
          </a:prstGeom>
          <a:noFill/>
        </p:spPr>
        <p:txBody>
          <a:bodyPr wrap="square" rtlCol="0">
            <a:spAutoFit/>
          </a:bodyPr>
          <a:lstStyle/>
          <a:p>
            <a:pPr algn="r"/>
            <a:r>
              <a:rPr lang="en-GB" sz="1200" dirty="0">
                <a:latin typeface="Cambria" panose="02040503050406030204" pitchFamily="18" charset="0"/>
              </a:rPr>
              <a:t>https://www.nature.com/nature-portfolio/editorial-policies/ai</a:t>
            </a:r>
          </a:p>
          <a:p>
            <a:pPr algn="r"/>
            <a:endParaRPr lang="en-GB" sz="1200" dirty="0">
              <a:latin typeface="Cambria" panose="02040503050406030204" pitchFamily="18" charset="0"/>
            </a:endParaRPr>
          </a:p>
        </p:txBody>
      </p:sp>
    </p:spTree>
    <p:extLst>
      <p:ext uri="{BB962C8B-B14F-4D97-AF65-F5344CB8AC3E}">
        <p14:creationId xmlns:p14="http://schemas.microsoft.com/office/powerpoint/2010/main" val="12486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6627-BD9A-497C-0253-1D092E6530D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AEE12FFB-322A-D884-B009-7A9953DF5B55}"/>
              </a:ext>
            </a:extLst>
          </p:cNvPr>
          <p:cNvSpPr txBox="1">
            <a:spLocks/>
          </p:cNvSpPr>
          <p:nvPr/>
        </p:nvSpPr>
        <p:spPr>
          <a:xfrm>
            <a:off x="5178559" y="564806"/>
            <a:ext cx="3857937"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does the future look like?</a:t>
            </a:r>
          </a:p>
        </p:txBody>
      </p:sp>
      <p:sp>
        <p:nvSpPr>
          <p:cNvPr id="6" name="Subtitle 2">
            <a:extLst>
              <a:ext uri="{FF2B5EF4-FFF2-40B4-BE49-F238E27FC236}">
                <a16:creationId xmlns:a16="http://schemas.microsoft.com/office/drawing/2014/main" id="{73BC1D80-0270-0B9F-052E-98A6F95B328A}"/>
              </a:ext>
            </a:extLst>
          </p:cNvPr>
          <p:cNvSpPr txBox="1">
            <a:spLocks/>
          </p:cNvSpPr>
          <p:nvPr/>
        </p:nvSpPr>
        <p:spPr>
          <a:xfrm>
            <a:off x="5286570" y="1203598"/>
            <a:ext cx="3641914" cy="2088232"/>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As models and their training data improve to decrease hallucinations and biases, their role in peer review will become </a:t>
            </a:r>
            <a:r>
              <a:rPr lang="en-US" sz="1400" b="1" dirty="0">
                <a:solidFill>
                  <a:schemeClr val="tx1">
                    <a:lumMod val="95000"/>
                    <a:lumOff val="5000"/>
                  </a:schemeClr>
                </a:solidFill>
                <a:latin typeface="Cambria" pitchFamily="18" charset="0"/>
              </a:rPr>
              <a:t>more common</a:t>
            </a:r>
            <a:r>
              <a:rPr lang="en-US" sz="1400" dirty="0">
                <a:solidFill>
                  <a:schemeClr val="tx1">
                    <a:lumMod val="95000"/>
                    <a:lumOff val="5000"/>
                  </a:schemeClr>
                </a:solidFill>
                <a:latin typeface="Cambria" pitchFamily="18" charset="0"/>
              </a:rPr>
              <a:t>…</a:t>
            </a:r>
          </a:p>
          <a:p>
            <a:pPr algn="just">
              <a:spcAft>
                <a:spcPts val="1200"/>
              </a:spcAft>
            </a:pPr>
            <a:endParaRPr lang="en-US" sz="500" dirty="0">
              <a:solidFill>
                <a:schemeClr val="tx1">
                  <a:lumMod val="95000"/>
                  <a:lumOff val="5000"/>
                </a:schemeClr>
              </a:solidFill>
              <a:latin typeface="Cambria" pitchFamily="18" charset="0"/>
            </a:endParaRPr>
          </a:p>
        </p:txBody>
      </p:sp>
      <p:pic>
        <p:nvPicPr>
          <p:cNvPr id="3" name="Picture 2" descr="A person writing on a notebook&#10;&#10;Description automatically generated">
            <a:extLst>
              <a:ext uri="{FF2B5EF4-FFF2-40B4-BE49-F238E27FC236}">
                <a16:creationId xmlns:a16="http://schemas.microsoft.com/office/drawing/2014/main" id="{88BBA624-EEBD-666B-5A23-329C5CC6C7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063304" cy="4587974"/>
          </a:xfrm>
          <a:prstGeom prst="rect">
            <a:avLst/>
          </a:prstGeom>
        </p:spPr>
      </p:pic>
    </p:spTree>
    <p:extLst>
      <p:ext uri="{BB962C8B-B14F-4D97-AF65-F5344CB8AC3E}">
        <p14:creationId xmlns:p14="http://schemas.microsoft.com/office/powerpoint/2010/main" val="129355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F6FF-B798-462E-D1D9-9619C6B313CA}"/>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E173D9F-FF38-A98A-F173-0F0F92E1ACE2}"/>
              </a:ext>
            </a:extLst>
          </p:cNvPr>
          <p:cNvSpPr txBox="1">
            <a:spLocks/>
          </p:cNvSpPr>
          <p:nvPr/>
        </p:nvSpPr>
        <p:spPr>
          <a:xfrm>
            <a:off x="5178559" y="564806"/>
            <a:ext cx="3857937"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does the future look like?</a:t>
            </a:r>
          </a:p>
        </p:txBody>
      </p:sp>
      <p:sp>
        <p:nvSpPr>
          <p:cNvPr id="6" name="Subtitle 2">
            <a:extLst>
              <a:ext uri="{FF2B5EF4-FFF2-40B4-BE49-F238E27FC236}">
                <a16:creationId xmlns:a16="http://schemas.microsoft.com/office/drawing/2014/main" id="{8334E8DA-29D8-8415-99C6-9B16AE795CB6}"/>
              </a:ext>
            </a:extLst>
          </p:cNvPr>
          <p:cNvSpPr txBox="1">
            <a:spLocks/>
          </p:cNvSpPr>
          <p:nvPr/>
        </p:nvSpPr>
        <p:spPr>
          <a:xfrm>
            <a:off x="5286570" y="1203598"/>
            <a:ext cx="3641914" cy="2088232"/>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As models and their training data improve to decrease hallucinations and biases, their role in peer review will become </a:t>
            </a:r>
            <a:r>
              <a:rPr lang="en-US" sz="1400" b="1" dirty="0">
                <a:solidFill>
                  <a:schemeClr val="tx1">
                    <a:lumMod val="95000"/>
                    <a:lumOff val="5000"/>
                  </a:schemeClr>
                </a:solidFill>
                <a:latin typeface="Cambria" pitchFamily="18" charset="0"/>
              </a:rPr>
              <a:t>more common</a:t>
            </a:r>
            <a:r>
              <a:rPr lang="en-US" sz="1400" dirty="0">
                <a:solidFill>
                  <a:schemeClr val="tx1">
                    <a:lumMod val="95000"/>
                    <a:lumOff val="5000"/>
                  </a:schemeClr>
                </a:solidFill>
                <a:latin typeface="Cambria" pitchFamily="18" charset="0"/>
              </a:rPr>
              <a:t>…</a:t>
            </a:r>
          </a:p>
          <a:p>
            <a:pPr algn="just">
              <a:spcAft>
                <a:spcPts val="1200"/>
              </a:spcAft>
            </a:pPr>
            <a:endParaRPr lang="en-US" sz="500" dirty="0">
              <a:solidFill>
                <a:schemeClr val="tx1">
                  <a:lumMod val="95000"/>
                  <a:lumOff val="5000"/>
                </a:schemeClr>
              </a:solidFill>
              <a:latin typeface="Cambria" pitchFamily="18" charset="0"/>
            </a:endParaRPr>
          </a:p>
          <a:p>
            <a:pPr algn="just">
              <a:spcAft>
                <a:spcPts val="1200"/>
              </a:spcAft>
            </a:pPr>
            <a:r>
              <a:rPr lang="en-US" sz="1400" dirty="0">
                <a:solidFill>
                  <a:schemeClr val="tx1">
                    <a:lumMod val="95000"/>
                    <a:lumOff val="5000"/>
                  </a:schemeClr>
                </a:solidFill>
                <a:latin typeface="Cambria" pitchFamily="18" charset="0"/>
              </a:rPr>
              <a:t>But reviewer and editorial </a:t>
            </a:r>
            <a:r>
              <a:rPr lang="en-US" sz="1400" b="1" dirty="0">
                <a:solidFill>
                  <a:schemeClr val="tx1">
                    <a:lumMod val="95000"/>
                    <a:lumOff val="5000"/>
                  </a:schemeClr>
                </a:solidFill>
                <a:latin typeface="Cambria" pitchFamily="18" charset="0"/>
              </a:rPr>
              <a:t>oversight</a:t>
            </a:r>
            <a:r>
              <a:rPr lang="en-US" sz="1400" dirty="0">
                <a:solidFill>
                  <a:schemeClr val="tx1">
                    <a:lumMod val="95000"/>
                    <a:lumOff val="5000"/>
                  </a:schemeClr>
                </a:solidFill>
                <a:latin typeface="Cambria" pitchFamily="18" charset="0"/>
              </a:rPr>
              <a:t> will always be necessary!</a:t>
            </a:r>
          </a:p>
        </p:txBody>
      </p:sp>
      <p:pic>
        <p:nvPicPr>
          <p:cNvPr id="3" name="Picture 2" descr="A person writing on a notebook&#10;&#10;Description automatically generated">
            <a:extLst>
              <a:ext uri="{FF2B5EF4-FFF2-40B4-BE49-F238E27FC236}">
                <a16:creationId xmlns:a16="http://schemas.microsoft.com/office/drawing/2014/main" id="{8D8C7FA1-75BA-8A21-AE1E-8DB852B835E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063304" cy="4587974"/>
          </a:xfrm>
          <a:prstGeom prst="rect">
            <a:avLst/>
          </a:prstGeom>
        </p:spPr>
      </p:pic>
    </p:spTree>
    <p:extLst>
      <p:ext uri="{BB962C8B-B14F-4D97-AF65-F5344CB8AC3E}">
        <p14:creationId xmlns:p14="http://schemas.microsoft.com/office/powerpoint/2010/main" val="373194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314F-C875-A10D-9E31-0430182A338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B17B5FA7-FCA0-CFB6-BA3E-A09C60779EE9}"/>
              </a:ext>
            </a:extLst>
          </p:cNvPr>
          <p:cNvSpPr txBox="1">
            <a:spLocks/>
          </p:cNvSpPr>
          <p:nvPr/>
        </p:nvSpPr>
        <p:spPr>
          <a:xfrm>
            <a:off x="5178559" y="564806"/>
            <a:ext cx="3857937"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does the future look like?</a:t>
            </a:r>
          </a:p>
        </p:txBody>
      </p:sp>
      <p:sp>
        <p:nvSpPr>
          <p:cNvPr id="6" name="Subtitle 2">
            <a:extLst>
              <a:ext uri="{FF2B5EF4-FFF2-40B4-BE49-F238E27FC236}">
                <a16:creationId xmlns:a16="http://schemas.microsoft.com/office/drawing/2014/main" id="{71F0C998-2A96-4C8B-E406-B19CAC8C94EC}"/>
              </a:ext>
            </a:extLst>
          </p:cNvPr>
          <p:cNvSpPr txBox="1">
            <a:spLocks/>
          </p:cNvSpPr>
          <p:nvPr/>
        </p:nvSpPr>
        <p:spPr>
          <a:xfrm>
            <a:off x="5286570" y="1203598"/>
            <a:ext cx="3641914" cy="2088232"/>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As models and their training data improve to decrease hallucinations and biases, their role in peer review will become </a:t>
            </a:r>
            <a:r>
              <a:rPr lang="en-US" sz="1400" b="1" dirty="0">
                <a:solidFill>
                  <a:schemeClr val="tx1">
                    <a:lumMod val="95000"/>
                    <a:lumOff val="5000"/>
                  </a:schemeClr>
                </a:solidFill>
                <a:latin typeface="Cambria" pitchFamily="18" charset="0"/>
              </a:rPr>
              <a:t>more common</a:t>
            </a:r>
            <a:r>
              <a:rPr lang="en-US" sz="1400" dirty="0">
                <a:solidFill>
                  <a:schemeClr val="tx1">
                    <a:lumMod val="95000"/>
                    <a:lumOff val="5000"/>
                  </a:schemeClr>
                </a:solidFill>
                <a:latin typeface="Cambria" pitchFamily="18" charset="0"/>
              </a:rPr>
              <a:t>…</a:t>
            </a:r>
          </a:p>
          <a:p>
            <a:pPr algn="just">
              <a:spcAft>
                <a:spcPts val="1200"/>
              </a:spcAft>
            </a:pPr>
            <a:endParaRPr lang="en-US" sz="500" dirty="0">
              <a:solidFill>
                <a:schemeClr val="tx1">
                  <a:lumMod val="95000"/>
                  <a:lumOff val="5000"/>
                </a:schemeClr>
              </a:solidFill>
              <a:latin typeface="Cambria" pitchFamily="18" charset="0"/>
            </a:endParaRPr>
          </a:p>
          <a:p>
            <a:pPr algn="just">
              <a:spcAft>
                <a:spcPts val="1200"/>
              </a:spcAft>
            </a:pPr>
            <a:r>
              <a:rPr lang="en-US" sz="1400" dirty="0">
                <a:solidFill>
                  <a:schemeClr val="tx1">
                    <a:lumMod val="95000"/>
                    <a:lumOff val="5000"/>
                  </a:schemeClr>
                </a:solidFill>
                <a:latin typeface="Cambria" pitchFamily="18" charset="0"/>
              </a:rPr>
              <a:t>But reviewer and editorial </a:t>
            </a:r>
            <a:r>
              <a:rPr lang="en-US" sz="1400" b="1" dirty="0">
                <a:solidFill>
                  <a:schemeClr val="tx1">
                    <a:lumMod val="95000"/>
                    <a:lumOff val="5000"/>
                  </a:schemeClr>
                </a:solidFill>
                <a:latin typeface="Cambria" pitchFamily="18" charset="0"/>
              </a:rPr>
              <a:t>oversight</a:t>
            </a:r>
            <a:r>
              <a:rPr lang="en-US" sz="1400" dirty="0">
                <a:solidFill>
                  <a:schemeClr val="tx1">
                    <a:lumMod val="95000"/>
                    <a:lumOff val="5000"/>
                  </a:schemeClr>
                </a:solidFill>
                <a:latin typeface="Cambria" pitchFamily="18" charset="0"/>
              </a:rPr>
              <a:t> will always be necessary!</a:t>
            </a:r>
          </a:p>
        </p:txBody>
      </p:sp>
      <p:pic>
        <p:nvPicPr>
          <p:cNvPr id="3" name="Picture 2" descr="A person writing on a notebook&#10;&#10;Description automatically generated">
            <a:extLst>
              <a:ext uri="{FF2B5EF4-FFF2-40B4-BE49-F238E27FC236}">
                <a16:creationId xmlns:a16="http://schemas.microsoft.com/office/drawing/2014/main" id="{14BC7F53-FD37-925D-2C7D-2FB743BFD8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063304" cy="4587974"/>
          </a:xfrm>
          <a:prstGeom prst="rect">
            <a:avLst/>
          </a:prstGeom>
        </p:spPr>
      </p:pic>
      <p:sp>
        <p:nvSpPr>
          <p:cNvPr id="2" name="TextBox 1">
            <a:extLst>
              <a:ext uri="{FF2B5EF4-FFF2-40B4-BE49-F238E27FC236}">
                <a16:creationId xmlns:a16="http://schemas.microsoft.com/office/drawing/2014/main" id="{D8E865D1-A23B-23A0-27AE-B7D6130C3E84}"/>
              </a:ext>
            </a:extLst>
          </p:cNvPr>
          <p:cNvSpPr txBox="1"/>
          <p:nvPr/>
        </p:nvSpPr>
        <p:spPr>
          <a:xfrm>
            <a:off x="5364088" y="2859782"/>
            <a:ext cx="3456384" cy="523220"/>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Cambria" panose="02040503050406030204" pitchFamily="18" charset="0"/>
              </a:rPr>
              <a:t>In-house </a:t>
            </a:r>
            <a:r>
              <a:rPr lang="en-GB" sz="1400" dirty="0">
                <a:latin typeface="Cambria" panose="02040503050406030204" pitchFamily="18" charset="0"/>
              </a:rPr>
              <a:t>tools for data privacy and security</a:t>
            </a:r>
          </a:p>
        </p:txBody>
      </p:sp>
    </p:spTree>
    <p:extLst>
      <p:ext uri="{BB962C8B-B14F-4D97-AF65-F5344CB8AC3E}">
        <p14:creationId xmlns:p14="http://schemas.microsoft.com/office/powerpoint/2010/main" val="325196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A945-0B2D-187B-E87D-085958A49E8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6231553B-95CB-F91F-4FA4-38E05768AB1C}"/>
              </a:ext>
            </a:extLst>
          </p:cNvPr>
          <p:cNvSpPr txBox="1">
            <a:spLocks/>
          </p:cNvSpPr>
          <p:nvPr/>
        </p:nvSpPr>
        <p:spPr>
          <a:xfrm>
            <a:off x="5178559" y="564806"/>
            <a:ext cx="3857937"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does the future look like?</a:t>
            </a:r>
          </a:p>
        </p:txBody>
      </p:sp>
      <p:sp>
        <p:nvSpPr>
          <p:cNvPr id="6" name="Subtitle 2">
            <a:extLst>
              <a:ext uri="{FF2B5EF4-FFF2-40B4-BE49-F238E27FC236}">
                <a16:creationId xmlns:a16="http://schemas.microsoft.com/office/drawing/2014/main" id="{476DA3EC-79A7-982B-7FA4-ADFE84E6077D}"/>
              </a:ext>
            </a:extLst>
          </p:cNvPr>
          <p:cNvSpPr txBox="1">
            <a:spLocks/>
          </p:cNvSpPr>
          <p:nvPr/>
        </p:nvSpPr>
        <p:spPr>
          <a:xfrm>
            <a:off x="5286570" y="1203598"/>
            <a:ext cx="3641914" cy="2088232"/>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As models and their training data improve to decrease hallucinations and biases, their role in peer review will become </a:t>
            </a:r>
            <a:r>
              <a:rPr lang="en-US" sz="1400" b="1" dirty="0">
                <a:solidFill>
                  <a:schemeClr val="tx1">
                    <a:lumMod val="95000"/>
                    <a:lumOff val="5000"/>
                  </a:schemeClr>
                </a:solidFill>
                <a:latin typeface="Cambria" pitchFamily="18" charset="0"/>
              </a:rPr>
              <a:t>more common</a:t>
            </a:r>
            <a:r>
              <a:rPr lang="en-US" sz="1400" dirty="0">
                <a:solidFill>
                  <a:schemeClr val="tx1">
                    <a:lumMod val="95000"/>
                    <a:lumOff val="5000"/>
                  </a:schemeClr>
                </a:solidFill>
                <a:latin typeface="Cambria" pitchFamily="18" charset="0"/>
              </a:rPr>
              <a:t>…</a:t>
            </a:r>
          </a:p>
          <a:p>
            <a:pPr algn="just">
              <a:spcAft>
                <a:spcPts val="1200"/>
              </a:spcAft>
            </a:pPr>
            <a:endParaRPr lang="en-US" sz="500" dirty="0">
              <a:solidFill>
                <a:schemeClr val="tx1">
                  <a:lumMod val="95000"/>
                  <a:lumOff val="5000"/>
                </a:schemeClr>
              </a:solidFill>
              <a:latin typeface="Cambria" pitchFamily="18" charset="0"/>
            </a:endParaRPr>
          </a:p>
          <a:p>
            <a:pPr algn="just">
              <a:spcAft>
                <a:spcPts val="1200"/>
              </a:spcAft>
            </a:pPr>
            <a:r>
              <a:rPr lang="en-US" sz="1400" dirty="0">
                <a:solidFill>
                  <a:schemeClr val="tx1">
                    <a:lumMod val="95000"/>
                    <a:lumOff val="5000"/>
                  </a:schemeClr>
                </a:solidFill>
                <a:latin typeface="Cambria" pitchFamily="18" charset="0"/>
              </a:rPr>
              <a:t>But reviewer and editorial </a:t>
            </a:r>
            <a:r>
              <a:rPr lang="en-US" sz="1400" b="1" dirty="0">
                <a:solidFill>
                  <a:schemeClr val="tx1">
                    <a:lumMod val="95000"/>
                    <a:lumOff val="5000"/>
                  </a:schemeClr>
                </a:solidFill>
                <a:latin typeface="Cambria" pitchFamily="18" charset="0"/>
              </a:rPr>
              <a:t>oversight</a:t>
            </a:r>
            <a:r>
              <a:rPr lang="en-US" sz="1400" dirty="0">
                <a:solidFill>
                  <a:schemeClr val="tx1">
                    <a:lumMod val="95000"/>
                    <a:lumOff val="5000"/>
                  </a:schemeClr>
                </a:solidFill>
                <a:latin typeface="Cambria" pitchFamily="18" charset="0"/>
              </a:rPr>
              <a:t> will always be necessary!</a:t>
            </a:r>
          </a:p>
        </p:txBody>
      </p:sp>
      <p:pic>
        <p:nvPicPr>
          <p:cNvPr id="3" name="Picture 2" descr="A person writing on a notebook&#10;&#10;Description automatically generated">
            <a:extLst>
              <a:ext uri="{FF2B5EF4-FFF2-40B4-BE49-F238E27FC236}">
                <a16:creationId xmlns:a16="http://schemas.microsoft.com/office/drawing/2014/main" id="{4DFD951F-3BF9-6831-F2E3-3F785C2E86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063304" cy="4587974"/>
          </a:xfrm>
          <a:prstGeom prst="rect">
            <a:avLst/>
          </a:prstGeom>
        </p:spPr>
      </p:pic>
      <p:sp>
        <p:nvSpPr>
          <p:cNvPr id="2" name="TextBox 1">
            <a:extLst>
              <a:ext uri="{FF2B5EF4-FFF2-40B4-BE49-F238E27FC236}">
                <a16:creationId xmlns:a16="http://schemas.microsoft.com/office/drawing/2014/main" id="{852D3E48-481C-3CD3-368C-C1B77C2D9CCE}"/>
              </a:ext>
            </a:extLst>
          </p:cNvPr>
          <p:cNvSpPr txBox="1"/>
          <p:nvPr/>
        </p:nvSpPr>
        <p:spPr>
          <a:xfrm>
            <a:off x="5364088" y="2859782"/>
            <a:ext cx="3456384" cy="738664"/>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Cambria" panose="02040503050406030204" pitchFamily="18" charset="0"/>
              </a:rPr>
              <a:t>In-house </a:t>
            </a:r>
            <a:r>
              <a:rPr lang="en-GB" sz="1400" dirty="0">
                <a:latin typeface="Cambria" panose="02040503050406030204" pitchFamily="18" charset="0"/>
              </a:rPr>
              <a:t>tools for data privacy and security</a:t>
            </a:r>
          </a:p>
          <a:p>
            <a:pPr marL="285750" indent="-285750">
              <a:buFont typeface="Arial" panose="020B0604020202020204" pitchFamily="34" charset="0"/>
              <a:buChar char="•"/>
            </a:pPr>
            <a:r>
              <a:rPr lang="en-GB" sz="1400" b="1" dirty="0">
                <a:latin typeface="Cambria" panose="02040503050406030204" pitchFamily="18" charset="0"/>
              </a:rPr>
              <a:t>Transparency</a:t>
            </a:r>
            <a:r>
              <a:rPr lang="en-GB" sz="1400" dirty="0">
                <a:latin typeface="Cambria" panose="02040503050406030204" pitchFamily="18" charset="0"/>
              </a:rPr>
              <a:t> in the use of these tools</a:t>
            </a:r>
          </a:p>
        </p:txBody>
      </p:sp>
    </p:spTree>
    <p:extLst>
      <p:ext uri="{BB962C8B-B14F-4D97-AF65-F5344CB8AC3E}">
        <p14:creationId xmlns:p14="http://schemas.microsoft.com/office/powerpoint/2010/main" val="4268203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9CDB-F1A5-2F45-AD0A-3C22A366674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9AC39CE8-50C5-292E-C7EE-74774049E08B}"/>
              </a:ext>
            </a:extLst>
          </p:cNvPr>
          <p:cNvSpPr txBox="1">
            <a:spLocks/>
          </p:cNvSpPr>
          <p:nvPr/>
        </p:nvSpPr>
        <p:spPr>
          <a:xfrm>
            <a:off x="5178559" y="564806"/>
            <a:ext cx="3857937"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What does the future look like?</a:t>
            </a:r>
          </a:p>
        </p:txBody>
      </p:sp>
      <p:sp>
        <p:nvSpPr>
          <p:cNvPr id="6" name="Subtitle 2">
            <a:extLst>
              <a:ext uri="{FF2B5EF4-FFF2-40B4-BE49-F238E27FC236}">
                <a16:creationId xmlns:a16="http://schemas.microsoft.com/office/drawing/2014/main" id="{22AA4476-E357-7264-EC77-625CDF175ED4}"/>
              </a:ext>
            </a:extLst>
          </p:cNvPr>
          <p:cNvSpPr txBox="1">
            <a:spLocks/>
          </p:cNvSpPr>
          <p:nvPr/>
        </p:nvSpPr>
        <p:spPr>
          <a:xfrm>
            <a:off x="5286570" y="1203598"/>
            <a:ext cx="3641914" cy="2088232"/>
          </a:xfrm>
          <a:prstGeom prst="rect">
            <a:avLst/>
          </a:prstGeom>
        </p:spPr>
        <p:txBody>
          <a:bodyPr vert="horz" lIns="91440" tIns="45720" rIns="91440" bIns="45720" rtlCol="0">
            <a:normAutofit/>
          </a:bodyPr>
          <a:lstStyle/>
          <a:p>
            <a:pPr algn="just">
              <a:spcAft>
                <a:spcPts val="1200"/>
              </a:spcAft>
            </a:pPr>
            <a:r>
              <a:rPr lang="en-US" sz="1400" dirty="0">
                <a:solidFill>
                  <a:schemeClr val="tx1">
                    <a:lumMod val="95000"/>
                    <a:lumOff val="5000"/>
                  </a:schemeClr>
                </a:solidFill>
                <a:latin typeface="Cambria" pitchFamily="18" charset="0"/>
              </a:rPr>
              <a:t>As models and their training data improve to decrease hallucinations and biases, their role in peer review will become </a:t>
            </a:r>
            <a:r>
              <a:rPr lang="en-US" sz="1400" b="1" dirty="0">
                <a:solidFill>
                  <a:schemeClr val="tx1">
                    <a:lumMod val="95000"/>
                    <a:lumOff val="5000"/>
                  </a:schemeClr>
                </a:solidFill>
                <a:latin typeface="Cambria" pitchFamily="18" charset="0"/>
              </a:rPr>
              <a:t>more common</a:t>
            </a:r>
            <a:r>
              <a:rPr lang="en-US" sz="1400" dirty="0">
                <a:solidFill>
                  <a:schemeClr val="tx1">
                    <a:lumMod val="95000"/>
                    <a:lumOff val="5000"/>
                  </a:schemeClr>
                </a:solidFill>
                <a:latin typeface="Cambria" pitchFamily="18" charset="0"/>
              </a:rPr>
              <a:t>…</a:t>
            </a:r>
          </a:p>
          <a:p>
            <a:pPr algn="just">
              <a:spcAft>
                <a:spcPts val="1200"/>
              </a:spcAft>
            </a:pPr>
            <a:endParaRPr lang="en-US" sz="500" dirty="0">
              <a:solidFill>
                <a:schemeClr val="tx1">
                  <a:lumMod val="95000"/>
                  <a:lumOff val="5000"/>
                </a:schemeClr>
              </a:solidFill>
              <a:latin typeface="Cambria" pitchFamily="18" charset="0"/>
            </a:endParaRPr>
          </a:p>
          <a:p>
            <a:pPr algn="just">
              <a:spcAft>
                <a:spcPts val="1200"/>
              </a:spcAft>
            </a:pPr>
            <a:r>
              <a:rPr lang="en-US" sz="1400" dirty="0">
                <a:solidFill>
                  <a:schemeClr val="tx1">
                    <a:lumMod val="95000"/>
                    <a:lumOff val="5000"/>
                  </a:schemeClr>
                </a:solidFill>
                <a:latin typeface="Cambria" pitchFamily="18" charset="0"/>
              </a:rPr>
              <a:t>But reviewer and editorial </a:t>
            </a:r>
            <a:r>
              <a:rPr lang="en-US" sz="1400" b="1" dirty="0">
                <a:solidFill>
                  <a:schemeClr val="tx1">
                    <a:lumMod val="95000"/>
                    <a:lumOff val="5000"/>
                  </a:schemeClr>
                </a:solidFill>
                <a:latin typeface="Cambria" pitchFamily="18" charset="0"/>
              </a:rPr>
              <a:t>oversight</a:t>
            </a:r>
            <a:r>
              <a:rPr lang="en-US" sz="1400" dirty="0">
                <a:solidFill>
                  <a:schemeClr val="tx1">
                    <a:lumMod val="95000"/>
                    <a:lumOff val="5000"/>
                  </a:schemeClr>
                </a:solidFill>
                <a:latin typeface="Cambria" pitchFamily="18" charset="0"/>
              </a:rPr>
              <a:t> will always be necessary!</a:t>
            </a:r>
          </a:p>
        </p:txBody>
      </p:sp>
      <p:pic>
        <p:nvPicPr>
          <p:cNvPr id="3" name="Picture 2" descr="A person writing on a notebook&#10;&#10;Description automatically generated">
            <a:extLst>
              <a:ext uri="{FF2B5EF4-FFF2-40B4-BE49-F238E27FC236}">
                <a16:creationId xmlns:a16="http://schemas.microsoft.com/office/drawing/2014/main" id="{38FA619A-623E-68BC-6393-08E651AE66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063304" cy="4587974"/>
          </a:xfrm>
          <a:prstGeom prst="rect">
            <a:avLst/>
          </a:prstGeom>
        </p:spPr>
      </p:pic>
      <p:sp>
        <p:nvSpPr>
          <p:cNvPr id="2" name="TextBox 1">
            <a:extLst>
              <a:ext uri="{FF2B5EF4-FFF2-40B4-BE49-F238E27FC236}">
                <a16:creationId xmlns:a16="http://schemas.microsoft.com/office/drawing/2014/main" id="{F7C20E3B-03A6-D91E-7217-F2B431751F9F}"/>
              </a:ext>
            </a:extLst>
          </p:cNvPr>
          <p:cNvSpPr txBox="1"/>
          <p:nvPr/>
        </p:nvSpPr>
        <p:spPr>
          <a:xfrm>
            <a:off x="5364088" y="2859782"/>
            <a:ext cx="3456384"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Cambria" panose="02040503050406030204" pitchFamily="18" charset="0"/>
              </a:rPr>
              <a:t>In-house </a:t>
            </a:r>
            <a:r>
              <a:rPr lang="en-GB" sz="1400" dirty="0">
                <a:latin typeface="Cambria" panose="02040503050406030204" pitchFamily="18" charset="0"/>
              </a:rPr>
              <a:t>tools for data privacy and security</a:t>
            </a:r>
          </a:p>
          <a:p>
            <a:pPr marL="285750" indent="-285750">
              <a:buFont typeface="Arial" panose="020B0604020202020204" pitchFamily="34" charset="0"/>
              <a:buChar char="•"/>
            </a:pPr>
            <a:r>
              <a:rPr lang="en-GB" sz="1400" b="1" dirty="0">
                <a:latin typeface="Cambria" panose="02040503050406030204" pitchFamily="18" charset="0"/>
              </a:rPr>
              <a:t>Transparency</a:t>
            </a:r>
            <a:r>
              <a:rPr lang="en-GB" sz="1400" dirty="0">
                <a:latin typeface="Cambria" panose="02040503050406030204" pitchFamily="18" charset="0"/>
              </a:rPr>
              <a:t> in the use of these tools</a:t>
            </a:r>
          </a:p>
          <a:p>
            <a:pPr marL="285750" indent="-285750">
              <a:buFont typeface="Arial" panose="020B0604020202020204" pitchFamily="34" charset="0"/>
              <a:buChar char="•"/>
            </a:pPr>
            <a:r>
              <a:rPr lang="en-GB" sz="1400" dirty="0">
                <a:latin typeface="Cambria" panose="02040503050406030204" pitchFamily="18" charset="0"/>
              </a:rPr>
              <a:t>Adherence to accepted international </a:t>
            </a:r>
            <a:r>
              <a:rPr lang="en-GB" sz="1400" b="1" dirty="0">
                <a:latin typeface="Cambria" panose="02040503050406030204" pitchFamily="18" charset="0"/>
              </a:rPr>
              <a:t>standards</a:t>
            </a:r>
          </a:p>
        </p:txBody>
      </p:sp>
    </p:spTree>
    <p:extLst>
      <p:ext uri="{BB962C8B-B14F-4D97-AF65-F5344CB8AC3E}">
        <p14:creationId xmlns:p14="http://schemas.microsoft.com/office/powerpoint/2010/main" val="76181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5CE9-09B8-8696-B93B-A99965AFB3FD}"/>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7A21E236-0094-DEB5-C5D2-23E658E10CB3}"/>
              </a:ext>
            </a:extLst>
          </p:cNvPr>
          <p:cNvSpPr txBox="1">
            <a:spLocks/>
          </p:cNvSpPr>
          <p:nvPr/>
        </p:nvSpPr>
        <p:spPr>
          <a:xfrm>
            <a:off x="395536" y="483518"/>
            <a:ext cx="6553200"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Thank you</a:t>
            </a:r>
          </a:p>
          <a:p>
            <a:pPr marL="342900" lvl="0" indent="-342900"/>
            <a:endParaRPr lang="en-US" sz="2500" b="1" dirty="0">
              <a:latin typeface="Cambria" pitchFamily="18" charset="0"/>
            </a:endParaRPr>
          </a:p>
        </p:txBody>
      </p:sp>
      <p:sp>
        <p:nvSpPr>
          <p:cNvPr id="2" name="TextBox 1">
            <a:extLst>
              <a:ext uri="{FF2B5EF4-FFF2-40B4-BE49-F238E27FC236}">
                <a16:creationId xmlns:a16="http://schemas.microsoft.com/office/drawing/2014/main" id="{000106E2-0B49-DD4C-0C73-428968F0134E}"/>
              </a:ext>
            </a:extLst>
          </p:cNvPr>
          <p:cNvSpPr txBox="1"/>
          <p:nvPr/>
        </p:nvSpPr>
        <p:spPr>
          <a:xfrm>
            <a:off x="3343741" y="2597716"/>
            <a:ext cx="4064767" cy="1582372"/>
          </a:xfrm>
          <a:prstGeom prst="rect">
            <a:avLst/>
          </a:prstGeom>
          <a:noFill/>
        </p:spPr>
        <p:txBody>
          <a:bodyPr wrap="square" lIns="0" tIns="0" rIns="0" bIns="0" rtlCol="0" anchor="b" anchorCtr="0">
            <a:noAutofit/>
          </a:bodyPr>
          <a:lstStyle/>
          <a:p>
            <a:pPr defTabSz="914400" eaLnBrk="0" fontAlgn="base" hangingPunct="0">
              <a:lnSpc>
                <a:spcPts val="2200"/>
              </a:lnSpc>
              <a:spcBef>
                <a:spcPts val="900"/>
              </a:spcBef>
              <a:spcAft>
                <a:spcPct val="0"/>
              </a:spcAft>
              <a:buClr>
                <a:srgbClr val="0176C3"/>
              </a:buClr>
              <a:buSzPct val="100000"/>
            </a:pPr>
            <a:r>
              <a:rPr lang="en-US" sz="1400" b="1" dirty="0">
                <a:solidFill>
                  <a:schemeClr val="tx1">
                    <a:lumMod val="50000"/>
                  </a:schemeClr>
                </a:solidFill>
                <a:latin typeface="Cambria" panose="02040503050406030204" pitchFamily="18" charset="0"/>
                <a:ea typeface="ＭＳ Ｐゴシック" charset="0"/>
              </a:rPr>
              <a:t>Dr. Jeffrey Robens</a:t>
            </a:r>
          </a:p>
          <a:p>
            <a:pPr defTabSz="914400" eaLnBrk="0" fontAlgn="base" hangingPunct="0">
              <a:lnSpc>
                <a:spcPts val="2200"/>
              </a:lnSpc>
              <a:spcBef>
                <a:spcPts val="900"/>
              </a:spcBef>
              <a:spcAft>
                <a:spcPct val="0"/>
              </a:spcAft>
              <a:buClr>
                <a:srgbClr val="0176C3"/>
              </a:buClr>
              <a:buSzPct val="100000"/>
            </a:pPr>
            <a:r>
              <a:rPr lang="en-US" sz="1200" dirty="0">
                <a:solidFill>
                  <a:schemeClr val="tx1">
                    <a:lumMod val="50000"/>
                  </a:schemeClr>
                </a:solidFill>
                <a:latin typeface="Cambria" panose="02040503050406030204" pitchFamily="18" charset="0"/>
                <a:ea typeface="ＭＳ Ｐゴシック" charset="0"/>
              </a:rPr>
              <a:t>Head of Community Engagement</a:t>
            </a:r>
          </a:p>
          <a:p>
            <a:pPr defTabSz="914400" eaLnBrk="0" fontAlgn="base" hangingPunct="0">
              <a:lnSpc>
                <a:spcPts val="2200"/>
              </a:lnSpc>
              <a:spcBef>
                <a:spcPts val="900"/>
              </a:spcBef>
              <a:spcAft>
                <a:spcPct val="0"/>
              </a:spcAft>
              <a:buClr>
                <a:srgbClr val="0176C3"/>
              </a:buClr>
              <a:buSzPct val="100000"/>
            </a:pPr>
            <a:r>
              <a:rPr lang="en-US" sz="1200" dirty="0">
                <a:solidFill>
                  <a:schemeClr val="tx1">
                    <a:lumMod val="50000"/>
                  </a:schemeClr>
                </a:solidFill>
                <a:latin typeface="Cambria" panose="02040503050406030204" pitchFamily="18" charset="0"/>
                <a:ea typeface="ＭＳ Ｐゴシック" charset="0"/>
              </a:rPr>
              <a:t>jeffrey.robens@nature.com</a:t>
            </a:r>
          </a:p>
        </p:txBody>
      </p:sp>
      <p:pic>
        <p:nvPicPr>
          <p:cNvPr id="3" name="Picture 2">
            <a:extLst>
              <a:ext uri="{FF2B5EF4-FFF2-40B4-BE49-F238E27FC236}">
                <a16:creationId xmlns:a16="http://schemas.microsoft.com/office/drawing/2014/main" id="{87F7F479-777C-AF4E-1ABC-F7B62284E5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1635646"/>
            <a:ext cx="2658759" cy="2544442"/>
          </a:xfrm>
          <a:prstGeom prst="rect">
            <a:avLst/>
          </a:prstGeom>
        </p:spPr>
      </p:pic>
    </p:spTree>
    <p:extLst>
      <p:ext uri="{BB962C8B-B14F-4D97-AF65-F5344CB8AC3E}">
        <p14:creationId xmlns:p14="http://schemas.microsoft.com/office/powerpoint/2010/main" val="158966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6951-CA83-B40F-36C3-4DA2886388BF}"/>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93DEA477-2C97-D834-E9E9-EEA9FA1CCB1B}"/>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Importance of peer review</a:t>
            </a:r>
          </a:p>
        </p:txBody>
      </p:sp>
      <p:sp>
        <p:nvSpPr>
          <p:cNvPr id="6" name="Subtitle 2">
            <a:extLst>
              <a:ext uri="{FF2B5EF4-FFF2-40B4-BE49-F238E27FC236}">
                <a16:creationId xmlns:a16="http://schemas.microsoft.com/office/drawing/2014/main" id="{293F7F78-F1FF-12CC-1C79-B87B1E847176}"/>
              </a:ext>
            </a:extLst>
          </p:cNvPr>
          <p:cNvSpPr txBox="1">
            <a:spLocks/>
          </p:cNvSpPr>
          <p:nvPr/>
        </p:nvSpPr>
        <p:spPr>
          <a:xfrm>
            <a:off x="266700" y="1126976"/>
            <a:ext cx="5529436" cy="30289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Journals are expected to publish papers that are </a:t>
            </a:r>
            <a:r>
              <a:rPr lang="en-US" sz="1400" b="1" dirty="0">
                <a:solidFill>
                  <a:schemeClr val="bg1">
                    <a:lumMod val="85000"/>
                  </a:schemeClr>
                </a:solidFill>
                <a:latin typeface="Cambria" pitchFamily="18" charset="0"/>
              </a:rPr>
              <a:t>trustworthy</a:t>
            </a:r>
            <a:r>
              <a:rPr lang="en-US" sz="1400" dirty="0">
                <a:solidFill>
                  <a:schemeClr val="bg1">
                    <a:lumMod val="85000"/>
                  </a:schemeClr>
                </a:solidFill>
                <a:latin typeface="Cambria" pitchFamily="18" charset="0"/>
              </a:rPr>
              <a:t> and </a:t>
            </a:r>
            <a:r>
              <a:rPr lang="en-US" sz="1400" b="1" dirty="0">
                <a:solidFill>
                  <a:schemeClr val="bg1">
                    <a:lumMod val="85000"/>
                  </a:schemeClr>
                </a:solidFill>
                <a:latin typeface="Cambria" pitchFamily="18" charset="0"/>
              </a:rPr>
              <a:t>relevant</a:t>
            </a:r>
            <a:r>
              <a:rPr lang="en-US" sz="1400" dirty="0">
                <a:solidFill>
                  <a:schemeClr val="bg1">
                    <a:lumMod val="85000"/>
                  </a:schemeClr>
                </a:solidFill>
                <a:latin typeface="Cambria" pitchFamily="18" charset="0"/>
              </a:rPr>
              <a:t> for the field</a:t>
            </a:r>
          </a:p>
          <a:p>
            <a:pPr lvl="0">
              <a:spcAft>
                <a:spcPts val="1200"/>
              </a:spcAft>
            </a:pPr>
            <a:r>
              <a:rPr lang="en-US" sz="1400" dirty="0">
                <a:solidFill>
                  <a:schemeClr val="bg1">
                    <a:lumMod val="85000"/>
                  </a:schemeClr>
                </a:solidFill>
                <a:latin typeface="Cambria" pitchFamily="18" charset="0"/>
              </a:rPr>
              <a:t>Journal editors may lack the </a:t>
            </a:r>
            <a:r>
              <a:rPr lang="en-US" sz="1400" b="1" dirty="0">
                <a:solidFill>
                  <a:schemeClr val="bg1">
                    <a:lumMod val="85000"/>
                  </a:schemeClr>
                </a:solidFill>
                <a:latin typeface="Cambria" pitchFamily="18" charset="0"/>
              </a:rPr>
              <a:t>technical</a:t>
            </a:r>
            <a:r>
              <a:rPr lang="en-US" sz="1400" dirty="0">
                <a:solidFill>
                  <a:schemeClr val="bg1">
                    <a:lumMod val="85000"/>
                  </a:schemeClr>
                </a:solidFill>
                <a:latin typeface="Cambria" pitchFamily="18" charset="0"/>
              </a:rPr>
              <a:t> and/or </a:t>
            </a:r>
            <a:r>
              <a:rPr lang="en-US" sz="1400" b="1" dirty="0">
                <a:solidFill>
                  <a:schemeClr val="bg1">
                    <a:lumMod val="85000"/>
                  </a:schemeClr>
                </a:solidFill>
                <a:latin typeface="Cambria" pitchFamily="18" charset="0"/>
              </a:rPr>
              <a:t>subject expertise </a:t>
            </a:r>
            <a:r>
              <a:rPr lang="en-US" sz="1400" dirty="0">
                <a:solidFill>
                  <a:schemeClr val="bg1">
                    <a:lumMod val="85000"/>
                  </a:schemeClr>
                </a:solidFill>
                <a:latin typeface="Cambria" pitchFamily="18" charset="0"/>
              </a:rPr>
              <a:t>to assess every submitted paper</a:t>
            </a:r>
          </a:p>
          <a:p>
            <a:pPr lvl="0">
              <a:spcAft>
                <a:spcPts val="1200"/>
              </a:spcAft>
            </a:pPr>
            <a:r>
              <a:rPr lang="en-US" sz="1400" dirty="0">
                <a:solidFill>
                  <a:schemeClr val="tx1">
                    <a:lumMod val="95000"/>
                    <a:lumOff val="5000"/>
                  </a:schemeClr>
                </a:solidFill>
                <a:latin typeface="Cambria" pitchFamily="18" charset="0"/>
              </a:rPr>
              <a:t>Inviting </a:t>
            </a:r>
            <a:r>
              <a:rPr lang="en-US" sz="1400" b="1" dirty="0">
                <a:solidFill>
                  <a:schemeClr val="tx1">
                    <a:lumMod val="95000"/>
                    <a:lumOff val="5000"/>
                  </a:schemeClr>
                </a:solidFill>
                <a:latin typeface="Cambria" pitchFamily="18" charset="0"/>
              </a:rPr>
              <a:t>experts</a:t>
            </a:r>
            <a:r>
              <a:rPr lang="en-US" sz="1400" dirty="0">
                <a:solidFill>
                  <a:schemeClr val="tx1">
                    <a:lumMod val="95000"/>
                    <a:lumOff val="5000"/>
                  </a:schemeClr>
                </a:solidFill>
                <a:latin typeface="Cambria" pitchFamily="18" charset="0"/>
              </a:rPr>
              <a:t> from the field who have the appropriate expertise can address this issue</a:t>
            </a:r>
          </a:p>
          <a:p>
            <a:pPr lvl="0">
              <a:spcAft>
                <a:spcPts val="1200"/>
              </a:spcAft>
            </a:pPr>
            <a:endParaRPr lang="en-US" sz="1400" dirty="0">
              <a:solidFill>
                <a:schemeClr val="tx1">
                  <a:lumMod val="95000"/>
                  <a:lumOff val="5000"/>
                </a:schemeClr>
              </a:solidFill>
              <a:latin typeface="Cambria" pitchFamily="18" charset="0"/>
            </a:endParaRPr>
          </a:p>
        </p:txBody>
      </p:sp>
      <p:pic>
        <p:nvPicPr>
          <p:cNvPr id="3" name="Picture 2">
            <a:extLst>
              <a:ext uri="{FF2B5EF4-FFF2-40B4-BE49-F238E27FC236}">
                <a16:creationId xmlns:a16="http://schemas.microsoft.com/office/drawing/2014/main" id="{2E887D76-EE23-7E6E-6E66-DA604C0DF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537" y="0"/>
            <a:ext cx="3058463" cy="4587974"/>
          </a:xfrm>
          <a:prstGeom prst="rect">
            <a:avLst/>
          </a:prstGeom>
        </p:spPr>
      </p:pic>
    </p:spTree>
    <p:extLst>
      <p:ext uri="{BB962C8B-B14F-4D97-AF65-F5344CB8AC3E}">
        <p14:creationId xmlns:p14="http://schemas.microsoft.com/office/powerpoint/2010/main" val="294346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5BBF-4AB3-9FCB-BF23-F35657BB98C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32A4E40C-0CFF-6D8B-B43C-5299F58F6A10}"/>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Importance of peer review</a:t>
            </a:r>
          </a:p>
        </p:txBody>
      </p:sp>
      <p:sp>
        <p:nvSpPr>
          <p:cNvPr id="6" name="Subtitle 2">
            <a:extLst>
              <a:ext uri="{FF2B5EF4-FFF2-40B4-BE49-F238E27FC236}">
                <a16:creationId xmlns:a16="http://schemas.microsoft.com/office/drawing/2014/main" id="{562082B5-5644-6DA6-C726-E31891FADCEA}"/>
              </a:ext>
            </a:extLst>
          </p:cNvPr>
          <p:cNvSpPr txBox="1">
            <a:spLocks/>
          </p:cNvSpPr>
          <p:nvPr/>
        </p:nvSpPr>
        <p:spPr>
          <a:xfrm>
            <a:off x="266700" y="1126976"/>
            <a:ext cx="5529436" cy="30289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Journals are expected to publish papers that are </a:t>
            </a:r>
            <a:r>
              <a:rPr lang="en-US" sz="1400" b="1" dirty="0">
                <a:solidFill>
                  <a:schemeClr val="bg1">
                    <a:lumMod val="85000"/>
                  </a:schemeClr>
                </a:solidFill>
                <a:latin typeface="Cambria" pitchFamily="18" charset="0"/>
              </a:rPr>
              <a:t>trustworthy</a:t>
            </a:r>
            <a:r>
              <a:rPr lang="en-US" sz="1400" dirty="0">
                <a:solidFill>
                  <a:schemeClr val="bg1">
                    <a:lumMod val="85000"/>
                  </a:schemeClr>
                </a:solidFill>
                <a:latin typeface="Cambria" pitchFamily="18" charset="0"/>
              </a:rPr>
              <a:t> and </a:t>
            </a:r>
            <a:r>
              <a:rPr lang="en-US" sz="1400" b="1" dirty="0">
                <a:solidFill>
                  <a:schemeClr val="bg1">
                    <a:lumMod val="85000"/>
                  </a:schemeClr>
                </a:solidFill>
                <a:latin typeface="Cambria" pitchFamily="18" charset="0"/>
              </a:rPr>
              <a:t>relevant</a:t>
            </a:r>
            <a:r>
              <a:rPr lang="en-US" sz="1400" dirty="0">
                <a:solidFill>
                  <a:schemeClr val="bg1">
                    <a:lumMod val="85000"/>
                  </a:schemeClr>
                </a:solidFill>
                <a:latin typeface="Cambria" pitchFamily="18" charset="0"/>
              </a:rPr>
              <a:t> for the field</a:t>
            </a:r>
          </a:p>
          <a:p>
            <a:pPr lvl="0">
              <a:spcAft>
                <a:spcPts val="1200"/>
              </a:spcAft>
            </a:pPr>
            <a:r>
              <a:rPr lang="en-US" sz="1400" dirty="0">
                <a:solidFill>
                  <a:schemeClr val="bg1">
                    <a:lumMod val="85000"/>
                  </a:schemeClr>
                </a:solidFill>
                <a:latin typeface="Cambria" pitchFamily="18" charset="0"/>
              </a:rPr>
              <a:t>Journal editors may lack the </a:t>
            </a:r>
            <a:r>
              <a:rPr lang="en-US" sz="1400" b="1" dirty="0">
                <a:solidFill>
                  <a:schemeClr val="bg1">
                    <a:lumMod val="85000"/>
                  </a:schemeClr>
                </a:solidFill>
                <a:latin typeface="Cambria" pitchFamily="18" charset="0"/>
              </a:rPr>
              <a:t>technical</a:t>
            </a:r>
            <a:r>
              <a:rPr lang="en-US" sz="1400" dirty="0">
                <a:solidFill>
                  <a:schemeClr val="bg1">
                    <a:lumMod val="85000"/>
                  </a:schemeClr>
                </a:solidFill>
                <a:latin typeface="Cambria" pitchFamily="18" charset="0"/>
              </a:rPr>
              <a:t> and/or </a:t>
            </a:r>
            <a:r>
              <a:rPr lang="en-US" sz="1400" b="1" dirty="0">
                <a:solidFill>
                  <a:schemeClr val="bg1">
                    <a:lumMod val="85000"/>
                  </a:schemeClr>
                </a:solidFill>
                <a:latin typeface="Cambria" pitchFamily="18" charset="0"/>
              </a:rPr>
              <a:t>subject expertise </a:t>
            </a:r>
            <a:r>
              <a:rPr lang="en-US" sz="1400" dirty="0">
                <a:solidFill>
                  <a:schemeClr val="bg1">
                    <a:lumMod val="85000"/>
                  </a:schemeClr>
                </a:solidFill>
                <a:latin typeface="Cambria" pitchFamily="18" charset="0"/>
              </a:rPr>
              <a:t>to assess every submitted paper</a:t>
            </a:r>
          </a:p>
          <a:p>
            <a:pPr lvl="0">
              <a:spcAft>
                <a:spcPts val="1200"/>
              </a:spcAft>
            </a:pPr>
            <a:r>
              <a:rPr lang="en-US" sz="1400" dirty="0">
                <a:solidFill>
                  <a:schemeClr val="bg1">
                    <a:lumMod val="85000"/>
                  </a:schemeClr>
                </a:solidFill>
                <a:latin typeface="Cambria" pitchFamily="18" charset="0"/>
              </a:rPr>
              <a:t>Inviting </a:t>
            </a:r>
            <a:r>
              <a:rPr lang="en-US" sz="1400" b="1" dirty="0">
                <a:solidFill>
                  <a:schemeClr val="bg1">
                    <a:lumMod val="85000"/>
                  </a:schemeClr>
                </a:solidFill>
                <a:latin typeface="Cambria" pitchFamily="18" charset="0"/>
              </a:rPr>
              <a:t>experts</a:t>
            </a:r>
            <a:r>
              <a:rPr lang="en-US" sz="1400" dirty="0">
                <a:solidFill>
                  <a:schemeClr val="bg1">
                    <a:lumMod val="85000"/>
                  </a:schemeClr>
                </a:solidFill>
                <a:latin typeface="Cambria" pitchFamily="18" charset="0"/>
              </a:rPr>
              <a:t> from the field who have the appropriate expertise can address this issue</a:t>
            </a:r>
          </a:p>
          <a:p>
            <a:pPr lvl="0">
              <a:spcAft>
                <a:spcPts val="1200"/>
              </a:spcAft>
            </a:pPr>
            <a:r>
              <a:rPr lang="en-US" sz="1400" dirty="0">
                <a:solidFill>
                  <a:schemeClr val="tx1">
                    <a:lumMod val="95000"/>
                    <a:lumOff val="5000"/>
                  </a:schemeClr>
                </a:solidFill>
                <a:latin typeface="Cambria" pitchFamily="18" charset="0"/>
              </a:rPr>
              <a:t>However, reviewers are often </a:t>
            </a:r>
            <a:r>
              <a:rPr lang="en-US" sz="1400" b="1" dirty="0">
                <a:solidFill>
                  <a:schemeClr val="tx1">
                    <a:lumMod val="95000"/>
                    <a:lumOff val="5000"/>
                  </a:schemeClr>
                </a:solidFill>
                <a:latin typeface="Cambria" pitchFamily="18" charset="0"/>
              </a:rPr>
              <a:t>overworked</a:t>
            </a:r>
            <a:r>
              <a:rPr lang="en-US" sz="1400" dirty="0">
                <a:solidFill>
                  <a:schemeClr val="tx1">
                    <a:lumMod val="95000"/>
                    <a:lumOff val="5000"/>
                  </a:schemeClr>
                </a:solidFill>
                <a:latin typeface="Cambria" pitchFamily="18" charset="0"/>
              </a:rPr>
              <a:t> and (usually) </a:t>
            </a:r>
            <a:r>
              <a:rPr lang="en-US" sz="1400" b="1" dirty="0">
                <a:solidFill>
                  <a:schemeClr val="tx1">
                    <a:lumMod val="95000"/>
                    <a:lumOff val="5000"/>
                  </a:schemeClr>
                </a:solidFill>
                <a:latin typeface="Cambria" pitchFamily="18" charset="0"/>
              </a:rPr>
              <a:t>not paid </a:t>
            </a:r>
            <a:r>
              <a:rPr lang="en-US" sz="1400" dirty="0">
                <a:solidFill>
                  <a:schemeClr val="tx1">
                    <a:lumMod val="95000"/>
                    <a:lumOff val="5000"/>
                  </a:schemeClr>
                </a:solidFill>
                <a:latin typeface="Cambria" pitchFamily="18" charset="0"/>
              </a:rPr>
              <a:t>for their efforts</a:t>
            </a:r>
          </a:p>
        </p:txBody>
      </p:sp>
      <p:pic>
        <p:nvPicPr>
          <p:cNvPr id="3" name="Picture 2">
            <a:extLst>
              <a:ext uri="{FF2B5EF4-FFF2-40B4-BE49-F238E27FC236}">
                <a16:creationId xmlns:a16="http://schemas.microsoft.com/office/drawing/2014/main" id="{2BFC73C9-0330-6F9D-9AF6-D1A4C3848E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537" y="0"/>
            <a:ext cx="3058463" cy="4587974"/>
          </a:xfrm>
          <a:prstGeom prst="rect">
            <a:avLst/>
          </a:prstGeom>
        </p:spPr>
      </p:pic>
    </p:spTree>
    <p:extLst>
      <p:ext uri="{BB962C8B-B14F-4D97-AF65-F5344CB8AC3E}">
        <p14:creationId xmlns:p14="http://schemas.microsoft.com/office/powerpoint/2010/main" val="138207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0275-A882-A177-CC48-C5DBBEE54300}"/>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B0C2162B-03BC-3122-2358-0D4DD0A0F667}"/>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Importance of peer review</a:t>
            </a:r>
          </a:p>
        </p:txBody>
      </p:sp>
      <p:sp>
        <p:nvSpPr>
          <p:cNvPr id="6" name="Subtitle 2">
            <a:extLst>
              <a:ext uri="{FF2B5EF4-FFF2-40B4-BE49-F238E27FC236}">
                <a16:creationId xmlns:a16="http://schemas.microsoft.com/office/drawing/2014/main" id="{E3BBE662-9770-DB62-1A92-A21783218254}"/>
              </a:ext>
            </a:extLst>
          </p:cNvPr>
          <p:cNvSpPr txBox="1">
            <a:spLocks/>
          </p:cNvSpPr>
          <p:nvPr/>
        </p:nvSpPr>
        <p:spPr>
          <a:xfrm>
            <a:off x="266700" y="1126976"/>
            <a:ext cx="5529436" cy="3028950"/>
          </a:xfrm>
          <a:prstGeom prst="rect">
            <a:avLst/>
          </a:prstGeom>
        </p:spPr>
        <p:txBody>
          <a:bodyPr vert="horz" lIns="91440" tIns="45720" rIns="91440" bIns="45720" rtlCol="0">
            <a:normAutofit/>
          </a:bodyPr>
          <a:lstStyle/>
          <a:p>
            <a:pPr lvl="0">
              <a:spcAft>
                <a:spcPts val="1200"/>
              </a:spcAft>
            </a:pPr>
            <a:r>
              <a:rPr lang="en-US" sz="1400" dirty="0">
                <a:solidFill>
                  <a:schemeClr val="bg1">
                    <a:lumMod val="85000"/>
                  </a:schemeClr>
                </a:solidFill>
                <a:latin typeface="Cambria" pitchFamily="18" charset="0"/>
              </a:rPr>
              <a:t>Journals are expected to publish papers that are </a:t>
            </a:r>
            <a:r>
              <a:rPr lang="en-US" sz="1400" b="1" dirty="0">
                <a:solidFill>
                  <a:schemeClr val="bg1">
                    <a:lumMod val="85000"/>
                  </a:schemeClr>
                </a:solidFill>
                <a:latin typeface="Cambria" pitchFamily="18" charset="0"/>
              </a:rPr>
              <a:t>trustworthy</a:t>
            </a:r>
            <a:r>
              <a:rPr lang="en-US" sz="1400" dirty="0">
                <a:solidFill>
                  <a:schemeClr val="bg1">
                    <a:lumMod val="85000"/>
                  </a:schemeClr>
                </a:solidFill>
                <a:latin typeface="Cambria" pitchFamily="18" charset="0"/>
              </a:rPr>
              <a:t> and </a:t>
            </a:r>
            <a:r>
              <a:rPr lang="en-US" sz="1400" b="1" dirty="0">
                <a:solidFill>
                  <a:schemeClr val="bg1">
                    <a:lumMod val="85000"/>
                  </a:schemeClr>
                </a:solidFill>
                <a:latin typeface="Cambria" pitchFamily="18" charset="0"/>
              </a:rPr>
              <a:t>relevant</a:t>
            </a:r>
            <a:r>
              <a:rPr lang="en-US" sz="1400" dirty="0">
                <a:solidFill>
                  <a:schemeClr val="bg1">
                    <a:lumMod val="85000"/>
                  </a:schemeClr>
                </a:solidFill>
                <a:latin typeface="Cambria" pitchFamily="18" charset="0"/>
              </a:rPr>
              <a:t> for the field</a:t>
            </a:r>
          </a:p>
          <a:p>
            <a:pPr lvl="0">
              <a:spcAft>
                <a:spcPts val="1200"/>
              </a:spcAft>
            </a:pPr>
            <a:r>
              <a:rPr lang="en-US" sz="1400" dirty="0">
                <a:solidFill>
                  <a:schemeClr val="bg1">
                    <a:lumMod val="85000"/>
                  </a:schemeClr>
                </a:solidFill>
                <a:latin typeface="Cambria" pitchFamily="18" charset="0"/>
              </a:rPr>
              <a:t>Journal editors may lack the </a:t>
            </a:r>
            <a:r>
              <a:rPr lang="en-US" sz="1400" b="1" dirty="0">
                <a:solidFill>
                  <a:schemeClr val="bg1">
                    <a:lumMod val="85000"/>
                  </a:schemeClr>
                </a:solidFill>
                <a:latin typeface="Cambria" pitchFamily="18" charset="0"/>
              </a:rPr>
              <a:t>technical</a:t>
            </a:r>
            <a:r>
              <a:rPr lang="en-US" sz="1400" dirty="0">
                <a:solidFill>
                  <a:schemeClr val="bg1">
                    <a:lumMod val="85000"/>
                  </a:schemeClr>
                </a:solidFill>
                <a:latin typeface="Cambria" pitchFamily="18" charset="0"/>
              </a:rPr>
              <a:t> and/or </a:t>
            </a:r>
            <a:r>
              <a:rPr lang="en-US" sz="1400" b="1" dirty="0">
                <a:solidFill>
                  <a:schemeClr val="bg1">
                    <a:lumMod val="85000"/>
                  </a:schemeClr>
                </a:solidFill>
                <a:latin typeface="Cambria" pitchFamily="18" charset="0"/>
              </a:rPr>
              <a:t>subject expertise </a:t>
            </a:r>
            <a:r>
              <a:rPr lang="en-US" sz="1400" dirty="0">
                <a:solidFill>
                  <a:schemeClr val="bg1">
                    <a:lumMod val="85000"/>
                  </a:schemeClr>
                </a:solidFill>
                <a:latin typeface="Cambria" pitchFamily="18" charset="0"/>
              </a:rPr>
              <a:t>to assess every submitted paper</a:t>
            </a:r>
          </a:p>
          <a:p>
            <a:pPr lvl="0">
              <a:spcAft>
                <a:spcPts val="1200"/>
              </a:spcAft>
            </a:pPr>
            <a:r>
              <a:rPr lang="en-US" sz="1400" dirty="0">
                <a:solidFill>
                  <a:schemeClr val="bg1">
                    <a:lumMod val="85000"/>
                  </a:schemeClr>
                </a:solidFill>
                <a:latin typeface="Cambria" pitchFamily="18" charset="0"/>
              </a:rPr>
              <a:t>Inviting </a:t>
            </a:r>
            <a:r>
              <a:rPr lang="en-US" sz="1400" b="1" dirty="0">
                <a:solidFill>
                  <a:schemeClr val="bg1">
                    <a:lumMod val="85000"/>
                  </a:schemeClr>
                </a:solidFill>
                <a:latin typeface="Cambria" pitchFamily="18" charset="0"/>
              </a:rPr>
              <a:t>experts</a:t>
            </a:r>
            <a:r>
              <a:rPr lang="en-US" sz="1400" dirty="0">
                <a:solidFill>
                  <a:schemeClr val="bg1">
                    <a:lumMod val="85000"/>
                  </a:schemeClr>
                </a:solidFill>
                <a:latin typeface="Cambria" pitchFamily="18" charset="0"/>
              </a:rPr>
              <a:t> from the field who have the appropriate expertise can address this issue</a:t>
            </a:r>
          </a:p>
          <a:p>
            <a:pPr lvl="0">
              <a:spcAft>
                <a:spcPts val="1200"/>
              </a:spcAft>
            </a:pPr>
            <a:r>
              <a:rPr lang="en-US" sz="1400" dirty="0">
                <a:solidFill>
                  <a:schemeClr val="bg1">
                    <a:lumMod val="85000"/>
                  </a:schemeClr>
                </a:solidFill>
                <a:latin typeface="Cambria" pitchFamily="18" charset="0"/>
              </a:rPr>
              <a:t>However, reviewers are often </a:t>
            </a:r>
            <a:r>
              <a:rPr lang="en-US" sz="1400" b="1" dirty="0">
                <a:solidFill>
                  <a:schemeClr val="bg1">
                    <a:lumMod val="85000"/>
                  </a:schemeClr>
                </a:solidFill>
                <a:latin typeface="Cambria" pitchFamily="18" charset="0"/>
              </a:rPr>
              <a:t>overworked</a:t>
            </a:r>
            <a:r>
              <a:rPr lang="en-US" sz="1400" dirty="0">
                <a:solidFill>
                  <a:schemeClr val="bg1">
                    <a:lumMod val="85000"/>
                  </a:schemeClr>
                </a:solidFill>
                <a:latin typeface="Cambria" pitchFamily="18" charset="0"/>
              </a:rPr>
              <a:t> and (usually) </a:t>
            </a:r>
            <a:r>
              <a:rPr lang="en-US" sz="1400" b="1" dirty="0">
                <a:solidFill>
                  <a:schemeClr val="bg1">
                    <a:lumMod val="85000"/>
                  </a:schemeClr>
                </a:solidFill>
                <a:latin typeface="Cambria" pitchFamily="18" charset="0"/>
              </a:rPr>
              <a:t>not paid </a:t>
            </a:r>
            <a:r>
              <a:rPr lang="en-US" sz="1400" dirty="0">
                <a:solidFill>
                  <a:schemeClr val="bg1">
                    <a:lumMod val="85000"/>
                  </a:schemeClr>
                </a:solidFill>
                <a:latin typeface="Cambria" pitchFamily="18" charset="0"/>
              </a:rPr>
              <a:t>for their efforts</a:t>
            </a:r>
          </a:p>
          <a:p>
            <a:pPr lvl="0">
              <a:spcAft>
                <a:spcPts val="1200"/>
              </a:spcAft>
            </a:pPr>
            <a:r>
              <a:rPr lang="en-US" sz="1400" dirty="0">
                <a:solidFill>
                  <a:schemeClr val="tx1">
                    <a:lumMod val="95000"/>
                    <a:lumOff val="5000"/>
                  </a:schemeClr>
                </a:solidFill>
                <a:latin typeface="Cambria" pitchFamily="18" charset="0"/>
              </a:rPr>
              <a:t>Can </a:t>
            </a:r>
            <a:r>
              <a:rPr lang="en-US" sz="1400" b="1" dirty="0">
                <a:solidFill>
                  <a:schemeClr val="tx1">
                    <a:lumMod val="95000"/>
                    <a:lumOff val="5000"/>
                  </a:schemeClr>
                </a:solidFill>
                <a:latin typeface="Cambria" pitchFamily="18" charset="0"/>
              </a:rPr>
              <a:t>AI</a:t>
            </a:r>
            <a:r>
              <a:rPr lang="en-US" sz="1400" dirty="0">
                <a:solidFill>
                  <a:schemeClr val="tx1">
                    <a:lumMod val="95000"/>
                    <a:lumOff val="5000"/>
                  </a:schemeClr>
                </a:solidFill>
                <a:latin typeface="Cambria" pitchFamily="18" charset="0"/>
              </a:rPr>
              <a:t> help?</a:t>
            </a:r>
          </a:p>
        </p:txBody>
      </p:sp>
      <p:pic>
        <p:nvPicPr>
          <p:cNvPr id="3" name="Picture 2">
            <a:extLst>
              <a:ext uri="{FF2B5EF4-FFF2-40B4-BE49-F238E27FC236}">
                <a16:creationId xmlns:a16="http://schemas.microsoft.com/office/drawing/2014/main" id="{D785B187-6196-68DA-5D94-EDA9A41356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537" y="0"/>
            <a:ext cx="3058463" cy="4587974"/>
          </a:xfrm>
          <a:prstGeom prst="rect">
            <a:avLst/>
          </a:prstGeom>
        </p:spPr>
      </p:pic>
    </p:spTree>
    <p:extLst>
      <p:ext uri="{BB962C8B-B14F-4D97-AF65-F5344CB8AC3E}">
        <p14:creationId xmlns:p14="http://schemas.microsoft.com/office/powerpoint/2010/main" val="80013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D4C97-C17C-CDE5-088B-A6BBFCE0BB0B}"/>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B63F866C-C18B-E704-F4A2-57DFC308AD7E}"/>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benefits of AI</a:t>
            </a:r>
          </a:p>
        </p:txBody>
      </p:sp>
      <p:sp>
        <p:nvSpPr>
          <p:cNvPr id="6" name="Subtitle 2">
            <a:extLst>
              <a:ext uri="{FF2B5EF4-FFF2-40B4-BE49-F238E27FC236}">
                <a16:creationId xmlns:a16="http://schemas.microsoft.com/office/drawing/2014/main" id="{F99204A6-8CA0-4471-40BA-54017A4B8716}"/>
              </a:ext>
            </a:extLst>
          </p:cNvPr>
          <p:cNvSpPr txBox="1">
            <a:spLocks/>
          </p:cNvSpPr>
          <p:nvPr/>
        </p:nvSpPr>
        <p:spPr>
          <a:xfrm>
            <a:off x="266700" y="1126976"/>
            <a:ext cx="4161284" cy="30289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While most researchers </a:t>
            </a:r>
            <a:r>
              <a:rPr lang="en-US" sz="1400" b="1" dirty="0">
                <a:solidFill>
                  <a:schemeClr val="tx1">
                    <a:lumMod val="95000"/>
                    <a:lumOff val="5000"/>
                  </a:schemeClr>
                </a:solidFill>
                <a:latin typeface="Cambria" pitchFamily="18" charset="0"/>
              </a:rPr>
              <a:t>enjoy</a:t>
            </a:r>
            <a:r>
              <a:rPr lang="en-US" sz="1400" dirty="0">
                <a:solidFill>
                  <a:schemeClr val="tx1">
                    <a:lumMod val="95000"/>
                    <a:lumOff val="5000"/>
                  </a:schemeClr>
                </a:solidFill>
                <a:latin typeface="Cambria" pitchFamily="18" charset="0"/>
              </a:rPr>
              <a:t> peer review, some tasks are mundane or challenging</a:t>
            </a:r>
          </a:p>
        </p:txBody>
      </p:sp>
      <p:pic>
        <p:nvPicPr>
          <p:cNvPr id="3" name="Picture 2">
            <a:extLst>
              <a:ext uri="{FF2B5EF4-FFF2-40B4-BE49-F238E27FC236}">
                <a16:creationId xmlns:a16="http://schemas.microsoft.com/office/drawing/2014/main" id="{1D356ADA-4817-4025-3619-77A32B8FF8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1" y="0"/>
            <a:ext cx="4572000" cy="4587974"/>
          </a:xfrm>
          <a:prstGeom prst="rect">
            <a:avLst/>
          </a:prstGeom>
        </p:spPr>
      </p:pic>
    </p:spTree>
    <p:extLst>
      <p:ext uri="{BB962C8B-B14F-4D97-AF65-F5344CB8AC3E}">
        <p14:creationId xmlns:p14="http://schemas.microsoft.com/office/powerpoint/2010/main" val="377507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EE3A8-87CC-ACFA-E3EB-49F131F321DB}"/>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93D38646-4DAA-ED05-FFC2-8AFCB597544F}"/>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benefits of AI</a:t>
            </a:r>
          </a:p>
        </p:txBody>
      </p:sp>
      <p:sp>
        <p:nvSpPr>
          <p:cNvPr id="6" name="Subtitle 2">
            <a:extLst>
              <a:ext uri="{FF2B5EF4-FFF2-40B4-BE49-F238E27FC236}">
                <a16:creationId xmlns:a16="http://schemas.microsoft.com/office/drawing/2014/main" id="{6C7D225F-5C25-53EF-598C-06353DFAD61D}"/>
              </a:ext>
            </a:extLst>
          </p:cNvPr>
          <p:cNvSpPr txBox="1">
            <a:spLocks/>
          </p:cNvSpPr>
          <p:nvPr/>
        </p:nvSpPr>
        <p:spPr>
          <a:xfrm>
            <a:off x="266700" y="1126976"/>
            <a:ext cx="4161284" cy="30289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While most researchers </a:t>
            </a:r>
            <a:r>
              <a:rPr lang="en-US" sz="1400" b="1" dirty="0">
                <a:solidFill>
                  <a:schemeClr val="tx1">
                    <a:lumMod val="95000"/>
                    <a:lumOff val="5000"/>
                  </a:schemeClr>
                </a:solidFill>
                <a:latin typeface="Cambria" pitchFamily="18" charset="0"/>
              </a:rPr>
              <a:t>enjoy</a:t>
            </a:r>
            <a:r>
              <a:rPr lang="en-US" sz="1400" dirty="0">
                <a:solidFill>
                  <a:schemeClr val="tx1">
                    <a:lumMod val="95000"/>
                    <a:lumOff val="5000"/>
                  </a:schemeClr>
                </a:solidFill>
                <a:latin typeface="Cambria" pitchFamily="18" charset="0"/>
              </a:rPr>
              <a:t> peer review, some tasks are mundane or challenging</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Checking all the </a:t>
            </a:r>
            <a:r>
              <a:rPr lang="en-US" sz="1400" b="1" dirty="0">
                <a:solidFill>
                  <a:schemeClr val="tx1">
                    <a:lumMod val="95000"/>
                    <a:lumOff val="5000"/>
                  </a:schemeClr>
                </a:solidFill>
                <a:latin typeface="Cambria" pitchFamily="18" charset="0"/>
              </a:rPr>
              <a:t>references</a:t>
            </a:r>
          </a:p>
        </p:txBody>
      </p:sp>
      <p:pic>
        <p:nvPicPr>
          <p:cNvPr id="3" name="Picture 2">
            <a:extLst>
              <a:ext uri="{FF2B5EF4-FFF2-40B4-BE49-F238E27FC236}">
                <a16:creationId xmlns:a16="http://schemas.microsoft.com/office/drawing/2014/main" id="{3B207285-C0AB-27E7-87EB-3CABB70652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1" y="0"/>
            <a:ext cx="4572000" cy="4587974"/>
          </a:xfrm>
          <a:prstGeom prst="rect">
            <a:avLst/>
          </a:prstGeom>
        </p:spPr>
      </p:pic>
    </p:spTree>
    <p:extLst>
      <p:ext uri="{BB962C8B-B14F-4D97-AF65-F5344CB8AC3E}">
        <p14:creationId xmlns:p14="http://schemas.microsoft.com/office/powerpoint/2010/main" val="152150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DCF62-DF66-26BA-7C46-26844306900E}"/>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A6D895C7-F034-4106-18A9-AF5D308AFF20}"/>
              </a:ext>
            </a:extLst>
          </p:cNvPr>
          <p:cNvSpPr txBox="1">
            <a:spLocks/>
          </p:cNvSpPr>
          <p:nvPr/>
        </p:nvSpPr>
        <p:spPr>
          <a:xfrm>
            <a:off x="228600" y="514350"/>
            <a:ext cx="4271392"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benefits of AI</a:t>
            </a:r>
          </a:p>
        </p:txBody>
      </p:sp>
      <p:sp>
        <p:nvSpPr>
          <p:cNvPr id="6" name="Subtitle 2">
            <a:extLst>
              <a:ext uri="{FF2B5EF4-FFF2-40B4-BE49-F238E27FC236}">
                <a16:creationId xmlns:a16="http://schemas.microsoft.com/office/drawing/2014/main" id="{8F5385A1-F166-2712-7125-B575E308FB0D}"/>
              </a:ext>
            </a:extLst>
          </p:cNvPr>
          <p:cNvSpPr txBox="1">
            <a:spLocks/>
          </p:cNvSpPr>
          <p:nvPr/>
        </p:nvSpPr>
        <p:spPr>
          <a:xfrm>
            <a:off x="266700" y="1126976"/>
            <a:ext cx="4161284" cy="3028950"/>
          </a:xfrm>
          <a:prstGeom prst="rect">
            <a:avLst/>
          </a:prstGeom>
        </p:spPr>
        <p:txBody>
          <a:bodyPr vert="horz" lIns="91440" tIns="45720" rIns="91440" bIns="45720" rtlCol="0">
            <a:normAutofit/>
          </a:bodyPr>
          <a:lstStyle/>
          <a:p>
            <a:pPr lvl="0">
              <a:spcAft>
                <a:spcPts val="1200"/>
              </a:spcAft>
            </a:pPr>
            <a:r>
              <a:rPr lang="en-US" sz="1400" dirty="0">
                <a:solidFill>
                  <a:schemeClr val="tx1">
                    <a:lumMod val="95000"/>
                    <a:lumOff val="5000"/>
                  </a:schemeClr>
                </a:solidFill>
                <a:latin typeface="Cambria" pitchFamily="18" charset="0"/>
              </a:rPr>
              <a:t>While most researchers </a:t>
            </a:r>
            <a:r>
              <a:rPr lang="en-US" sz="1400" b="1" dirty="0">
                <a:solidFill>
                  <a:schemeClr val="tx1">
                    <a:lumMod val="95000"/>
                    <a:lumOff val="5000"/>
                  </a:schemeClr>
                </a:solidFill>
                <a:latin typeface="Cambria" pitchFamily="18" charset="0"/>
              </a:rPr>
              <a:t>enjoy</a:t>
            </a:r>
            <a:r>
              <a:rPr lang="en-US" sz="1400" dirty="0">
                <a:solidFill>
                  <a:schemeClr val="tx1">
                    <a:lumMod val="95000"/>
                    <a:lumOff val="5000"/>
                  </a:schemeClr>
                </a:solidFill>
                <a:latin typeface="Cambria" pitchFamily="18" charset="0"/>
              </a:rPr>
              <a:t> peer review, some tasks are mundane or challenging</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Checking all the </a:t>
            </a:r>
            <a:r>
              <a:rPr lang="en-US" sz="1400" b="1" dirty="0">
                <a:solidFill>
                  <a:schemeClr val="tx1">
                    <a:lumMod val="95000"/>
                    <a:lumOff val="5000"/>
                  </a:schemeClr>
                </a:solidFill>
                <a:latin typeface="Cambria" pitchFamily="18" charset="0"/>
              </a:rPr>
              <a:t>references</a:t>
            </a:r>
          </a:p>
          <a:p>
            <a:pPr marL="342900" indent="-342900">
              <a:spcAft>
                <a:spcPts val="1200"/>
              </a:spcAft>
              <a:buFont typeface="Arial" panose="020B0604020202020204" pitchFamily="34" charset="0"/>
              <a:buChar char="•"/>
            </a:pPr>
            <a:r>
              <a:rPr lang="en-US" sz="1400" dirty="0">
                <a:solidFill>
                  <a:schemeClr val="tx1">
                    <a:lumMod val="95000"/>
                    <a:lumOff val="5000"/>
                  </a:schemeClr>
                </a:solidFill>
                <a:latin typeface="Cambria" pitchFamily="18" charset="0"/>
              </a:rPr>
              <a:t>Ensuring </a:t>
            </a:r>
            <a:r>
              <a:rPr lang="en-US" sz="1400" b="1" dirty="0">
                <a:solidFill>
                  <a:schemeClr val="tx1">
                    <a:lumMod val="95000"/>
                    <a:lumOff val="5000"/>
                  </a:schemeClr>
                </a:solidFill>
                <a:latin typeface="Cambria" pitchFamily="18" charset="0"/>
              </a:rPr>
              <a:t>statistics</a:t>
            </a:r>
            <a:r>
              <a:rPr lang="en-US" sz="1400" dirty="0">
                <a:solidFill>
                  <a:schemeClr val="tx1">
                    <a:lumMod val="95000"/>
                    <a:lumOff val="5000"/>
                  </a:schemeClr>
                </a:solidFill>
                <a:latin typeface="Cambria" pitchFamily="18" charset="0"/>
              </a:rPr>
              <a:t> are appropriate</a:t>
            </a:r>
          </a:p>
        </p:txBody>
      </p:sp>
      <p:pic>
        <p:nvPicPr>
          <p:cNvPr id="3" name="Picture 2">
            <a:extLst>
              <a:ext uri="{FF2B5EF4-FFF2-40B4-BE49-F238E27FC236}">
                <a16:creationId xmlns:a16="http://schemas.microsoft.com/office/drawing/2014/main" id="{F5F421DE-94C5-5F80-6BBA-2E60D51981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1" y="0"/>
            <a:ext cx="4572000" cy="4587974"/>
          </a:xfrm>
          <a:prstGeom prst="rect">
            <a:avLst/>
          </a:prstGeom>
        </p:spPr>
      </p:pic>
    </p:spTree>
    <p:extLst>
      <p:ext uri="{BB962C8B-B14F-4D97-AF65-F5344CB8AC3E}">
        <p14:creationId xmlns:p14="http://schemas.microsoft.com/office/powerpoint/2010/main" val="637396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6439</TotalTime>
  <Words>2972</Words>
  <Application>Microsoft Macintosh PowerPoint</Application>
  <PresentationFormat>On-screen Show (16:9)</PresentationFormat>
  <Paragraphs>206</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Canva Sans</vt:lpstr>
      <vt:lpstr>Arial</vt:lpstr>
      <vt:lpstr>Calibri</vt:lpstr>
      <vt:lpstr>Cambria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Jeffrey Robens</cp:lastModifiedBy>
  <cp:revision>65</cp:revision>
  <dcterms:created xsi:type="dcterms:W3CDTF">2006-08-16T00:00:00Z</dcterms:created>
  <dcterms:modified xsi:type="dcterms:W3CDTF">2025-02-20T06:36:54Z</dcterms:modified>
</cp:coreProperties>
</file>