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64" r:id="rId5"/>
    <p:sldId id="258" r:id="rId6"/>
    <p:sldId id="259" r:id="rId7"/>
    <p:sldId id="260" r:id="rId8"/>
    <p:sldId id="269" r:id="rId9"/>
    <p:sldId id="262" r:id="rId10"/>
    <p:sldId id="261" r:id="rId11"/>
    <p:sldId id="270" r:id="rId12"/>
    <p:sldId id="272" r:id="rId13"/>
    <p:sldId id="266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009900"/>
    <a:srgbClr val="7ACC00"/>
    <a:srgbClr val="2BAAD3"/>
    <a:srgbClr val="076D8B"/>
    <a:srgbClr val="F8224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/>
    <p:restoredTop sz="76667"/>
  </p:normalViewPr>
  <p:slideViewPr>
    <p:cSldViewPr>
      <p:cViewPr varScale="1">
        <p:scale>
          <a:sx n="129" d="100"/>
          <a:sy n="129" d="100"/>
        </p:scale>
        <p:origin x="544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1A13B-E173-434A-A027-D10878815A38}" type="doc">
      <dgm:prSet loTypeId="urn:microsoft.com/office/officeart/2005/8/layout/vList3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zh-CN" altLang="en-US"/>
        </a:p>
      </dgm:t>
    </dgm:pt>
    <dgm:pt modelId="{AF7A06A4-FC50-F348-8FC1-C0BD70E4A69F}">
      <dgm:prSet/>
      <dgm:spPr/>
      <dgm:t>
        <a:bodyPr/>
        <a:lstStyle/>
        <a:p>
          <a:r>
            <a:rPr lang="en-US" dirty="0"/>
            <a:t>Traditional Metrics in Publishing &amp; Limitations</a:t>
          </a:r>
          <a:endParaRPr lang="zh-CN" dirty="0"/>
        </a:p>
      </dgm:t>
    </dgm:pt>
    <dgm:pt modelId="{67A7152C-2E6D-2344-8837-BAD7A83F5B4F}" type="parTrans" cxnId="{EA2A5E21-850E-9147-AD9E-A49261A01680}">
      <dgm:prSet/>
      <dgm:spPr/>
      <dgm:t>
        <a:bodyPr/>
        <a:lstStyle/>
        <a:p>
          <a:endParaRPr lang="zh-CN" altLang="en-US"/>
        </a:p>
      </dgm:t>
    </dgm:pt>
    <dgm:pt modelId="{898FA078-0CE2-0843-A503-8FD7EBB8EA0F}" type="sibTrans" cxnId="{EA2A5E21-850E-9147-AD9E-A49261A01680}">
      <dgm:prSet/>
      <dgm:spPr/>
      <dgm:t>
        <a:bodyPr/>
        <a:lstStyle/>
        <a:p>
          <a:endParaRPr lang="zh-CN" altLang="en-US"/>
        </a:p>
      </dgm:t>
    </dgm:pt>
    <dgm:pt modelId="{7A8DE32D-C2C1-DA4B-8210-DC4B24D7994B}">
      <dgm:prSet/>
      <dgm:spPr/>
      <dgm:t>
        <a:bodyPr/>
        <a:lstStyle/>
        <a:p>
          <a:r>
            <a:rPr lang="en-US"/>
            <a:t>Alternative Metrics: A Multi-Dimensional Approach</a:t>
          </a:r>
          <a:endParaRPr lang="zh-CN"/>
        </a:p>
      </dgm:t>
    </dgm:pt>
    <dgm:pt modelId="{8985EE3E-9F6A-2F43-900E-999F929F508D}" type="parTrans" cxnId="{9C70DD33-ED3F-3E49-817B-0F99B9325EFE}">
      <dgm:prSet/>
      <dgm:spPr/>
      <dgm:t>
        <a:bodyPr/>
        <a:lstStyle/>
        <a:p>
          <a:endParaRPr lang="zh-CN" altLang="en-US"/>
        </a:p>
      </dgm:t>
    </dgm:pt>
    <dgm:pt modelId="{EF8B6427-71B0-BB4B-BE11-860BCC9AD231}" type="sibTrans" cxnId="{9C70DD33-ED3F-3E49-817B-0F99B9325EFE}">
      <dgm:prSet/>
      <dgm:spPr/>
      <dgm:t>
        <a:bodyPr/>
        <a:lstStyle/>
        <a:p>
          <a:endParaRPr lang="zh-CN" altLang="en-US"/>
        </a:p>
      </dgm:t>
    </dgm:pt>
    <dgm:pt modelId="{C865AA58-82E4-FC47-ADD2-E4803AC5CB1F}">
      <dgm:prSet/>
      <dgm:spPr/>
      <dgm:t>
        <a:bodyPr/>
        <a:lstStyle/>
        <a:p>
          <a:r>
            <a:rPr lang="en-US"/>
            <a:t>Why Open Access Matters: Key Benefits</a:t>
          </a:r>
          <a:endParaRPr lang="zh-CN"/>
        </a:p>
      </dgm:t>
    </dgm:pt>
    <dgm:pt modelId="{8949F086-9E5D-8648-8C4E-EB02292EF370}" type="parTrans" cxnId="{38A96768-5DBD-BF44-902E-A10BF7FDCB49}">
      <dgm:prSet/>
      <dgm:spPr/>
      <dgm:t>
        <a:bodyPr/>
        <a:lstStyle/>
        <a:p>
          <a:endParaRPr lang="zh-CN" altLang="en-US"/>
        </a:p>
      </dgm:t>
    </dgm:pt>
    <dgm:pt modelId="{D379AECD-003F-5E4F-924B-6558B042987E}" type="sibTrans" cxnId="{38A96768-5DBD-BF44-902E-A10BF7FDCB49}">
      <dgm:prSet/>
      <dgm:spPr/>
      <dgm:t>
        <a:bodyPr/>
        <a:lstStyle/>
        <a:p>
          <a:endParaRPr lang="zh-CN" altLang="en-US"/>
        </a:p>
      </dgm:t>
    </dgm:pt>
    <dgm:pt modelId="{D50BB230-16FB-654C-8076-5E46C4F92A93}">
      <dgm:prSet/>
      <dgm:spPr/>
      <dgm:t>
        <a:bodyPr/>
        <a:lstStyle/>
        <a:p>
          <a:r>
            <a:rPr lang="en-US"/>
            <a:t>The Role of Open Access in Enabling Alternative Metrics</a:t>
          </a:r>
          <a:endParaRPr lang="zh-CN"/>
        </a:p>
      </dgm:t>
    </dgm:pt>
    <dgm:pt modelId="{696A8C3F-7B77-7942-A0A8-387FD4BEB472}" type="parTrans" cxnId="{C22BD96E-68C2-2040-82C8-BE6487B55BA7}">
      <dgm:prSet/>
      <dgm:spPr/>
      <dgm:t>
        <a:bodyPr/>
        <a:lstStyle/>
        <a:p>
          <a:endParaRPr lang="zh-CN" altLang="en-US"/>
        </a:p>
      </dgm:t>
    </dgm:pt>
    <dgm:pt modelId="{48D27A79-EB65-4743-8C50-669F092D4FA5}" type="sibTrans" cxnId="{C22BD96E-68C2-2040-82C8-BE6487B55BA7}">
      <dgm:prSet/>
      <dgm:spPr/>
      <dgm:t>
        <a:bodyPr/>
        <a:lstStyle/>
        <a:p>
          <a:endParaRPr lang="zh-CN" altLang="en-US"/>
        </a:p>
      </dgm:t>
    </dgm:pt>
    <dgm:pt modelId="{AACA313E-DE98-AC4A-ADE5-1899F9724425}">
      <dgm:prSet/>
      <dgm:spPr/>
      <dgm:t>
        <a:bodyPr/>
        <a:lstStyle/>
        <a:p>
          <a:r>
            <a:rPr lang="en-US" dirty="0"/>
            <a:t>Discussion &amp; Conclusion</a:t>
          </a:r>
          <a:endParaRPr lang="zh-CN" dirty="0"/>
        </a:p>
      </dgm:t>
    </dgm:pt>
    <dgm:pt modelId="{DE077319-E760-2A49-B459-230CC43B0323}" type="parTrans" cxnId="{26D95A38-9847-DF48-AE1F-EC63D2D60E19}">
      <dgm:prSet/>
      <dgm:spPr/>
      <dgm:t>
        <a:bodyPr/>
        <a:lstStyle/>
        <a:p>
          <a:endParaRPr lang="zh-CN" altLang="en-US"/>
        </a:p>
      </dgm:t>
    </dgm:pt>
    <dgm:pt modelId="{6C9633B2-99A6-5043-B496-A4BF2F3FD1E4}" type="sibTrans" cxnId="{26D95A38-9847-DF48-AE1F-EC63D2D60E19}">
      <dgm:prSet/>
      <dgm:spPr/>
      <dgm:t>
        <a:bodyPr/>
        <a:lstStyle/>
        <a:p>
          <a:endParaRPr lang="zh-CN" altLang="en-US"/>
        </a:p>
      </dgm:t>
    </dgm:pt>
    <dgm:pt modelId="{197FF416-21A2-9249-ADB5-D431B7CA099A}" type="pres">
      <dgm:prSet presAssocID="{81F1A13B-E173-434A-A027-D10878815A38}" presName="linearFlow" presStyleCnt="0">
        <dgm:presLayoutVars>
          <dgm:dir/>
          <dgm:resizeHandles val="exact"/>
        </dgm:presLayoutVars>
      </dgm:prSet>
      <dgm:spPr/>
    </dgm:pt>
    <dgm:pt modelId="{B2E7919C-3AC4-B54D-A23D-9EE50295DA21}" type="pres">
      <dgm:prSet presAssocID="{AF7A06A4-FC50-F348-8FC1-C0BD70E4A69F}" presName="composite" presStyleCnt="0"/>
      <dgm:spPr/>
    </dgm:pt>
    <dgm:pt modelId="{CB3BA47E-1739-7941-BDF9-8C1D5DE1316C}" type="pres">
      <dgm:prSet presAssocID="{AF7A06A4-FC50-F348-8FC1-C0BD70E4A69F}" presName="imgShp" presStyleLbl="fgImgPlace1" presStyleIdx="0" presStyleCnt="5"/>
      <dgm:spPr/>
    </dgm:pt>
    <dgm:pt modelId="{A7BA6AEA-BA06-7445-BA42-1A6D5E6144B6}" type="pres">
      <dgm:prSet presAssocID="{AF7A06A4-FC50-F348-8FC1-C0BD70E4A69F}" presName="txShp" presStyleLbl="node1" presStyleIdx="0" presStyleCnt="5">
        <dgm:presLayoutVars>
          <dgm:bulletEnabled val="1"/>
        </dgm:presLayoutVars>
      </dgm:prSet>
      <dgm:spPr/>
    </dgm:pt>
    <dgm:pt modelId="{19D409EB-DA2B-664E-A2EE-43FE8CBF4B36}" type="pres">
      <dgm:prSet presAssocID="{898FA078-0CE2-0843-A503-8FD7EBB8EA0F}" presName="spacing" presStyleCnt="0"/>
      <dgm:spPr/>
    </dgm:pt>
    <dgm:pt modelId="{8F300437-1206-4E45-9CD6-B2FC900FFDDF}" type="pres">
      <dgm:prSet presAssocID="{7A8DE32D-C2C1-DA4B-8210-DC4B24D7994B}" presName="composite" presStyleCnt="0"/>
      <dgm:spPr/>
    </dgm:pt>
    <dgm:pt modelId="{987018E3-E204-D440-9EE4-D769F3748FB1}" type="pres">
      <dgm:prSet presAssocID="{7A8DE32D-C2C1-DA4B-8210-DC4B24D7994B}" presName="imgShp" presStyleLbl="fgImgPlace1" presStyleIdx="1" presStyleCnt="5"/>
      <dgm:spPr/>
    </dgm:pt>
    <dgm:pt modelId="{553913FF-8FEB-9643-A2AA-6D5E11DB1BC9}" type="pres">
      <dgm:prSet presAssocID="{7A8DE32D-C2C1-DA4B-8210-DC4B24D7994B}" presName="txShp" presStyleLbl="node1" presStyleIdx="1" presStyleCnt="5">
        <dgm:presLayoutVars>
          <dgm:bulletEnabled val="1"/>
        </dgm:presLayoutVars>
      </dgm:prSet>
      <dgm:spPr/>
    </dgm:pt>
    <dgm:pt modelId="{9660AF7B-361B-D04E-84AA-94FC67017985}" type="pres">
      <dgm:prSet presAssocID="{EF8B6427-71B0-BB4B-BE11-860BCC9AD231}" presName="spacing" presStyleCnt="0"/>
      <dgm:spPr/>
    </dgm:pt>
    <dgm:pt modelId="{1FF7329E-143C-9543-8519-F89CDF986864}" type="pres">
      <dgm:prSet presAssocID="{C865AA58-82E4-FC47-ADD2-E4803AC5CB1F}" presName="composite" presStyleCnt="0"/>
      <dgm:spPr/>
    </dgm:pt>
    <dgm:pt modelId="{23F15416-06C9-E745-B392-D2EC1188B66C}" type="pres">
      <dgm:prSet presAssocID="{C865AA58-82E4-FC47-ADD2-E4803AC5CB1F}" presName="imgShp" presStyleLbl="fgImgPlace1" presStyleIdx="2" presStyleCnt="5"/>
      <dgm:spPr/>
    </dgm:pt>
    <dgm:pt modelId="{D43B8FD7-49DD-414A-A872-8C2965620F0C}" type="pres">
      <dgm:prSet presAssocID="{C865AA58-82E4-FC47-ADD2-E4803AC5CB1F}" presName="txShp" presStyleLbl="node1" presStyleIdx="2" presStyleCnt="5">
        <dgm:presLayoutVars>
          <dgm:bulletEnabled val="1"/>
        </dgm:presLayoutVars>
      </dgm:prSet>
      <dgm:spPr/>
    </dgm:pt>
    <dgm:pt modelId="{F605D326-A6A0-9144-8388-E5F30392382A}" type="pres">
      <dgm:prSet presAssocID="{D379AECD-003F-5E4F-924B-6558B042987E}" presName="spacing" presStyleCnt="0"/>
      <dgm:spPr/>
    </dgm:pt>
    <dgm:pt modelId="{1E7BAA27-5D0B-7A41-A068-0775D81B4470}" type="pres">
      <dgm:prSet presAssocID="{D50BB230-16FB-654C-8076-5E46C4F92A93}" presName="composite" presStyleCnt="0"/>
      <dgm:spPr/>
    </dgm:pt>
    <dgm:pt modelId="{A75DEADF-F352-5948-BB04-52E8F36174A2}" type="pres">
      <dgm:prSet presAssocID="{D50BB230-16FB-654C-8076-5E46C4F92A93}" presName="imgShp" presStyleLbl="fgImgPlace1" presStyleIdx="3" presStyleCnt="5"/>
      <dgm:spPr/>
    </dgm:pt>
    <dgm:pt modelId="{D9CF306B-CA43-A346-AE3B-68A1894C0AFD}" type="pres">
      <dgm:prSet presAssocID="{D50BB230-16FB-654C-8076-5E46C4F92A93}" presName="txShp" presStyleLbl="node1" presStyleIdx="3" presStyleCnt="5">
        <dgm:presLayoutVars>
          <dgm:bulletEnabled val="1"/>
        </dgm:presLayoutVars>
      </dgm:prSet>
      <dgm:spPr/>
    </dgm:pt>
    <dgm:pt modelId="{8C7AD8A3-8470-2E4D-A8C4-74366D552189}" type="pres">
      <dgm:prSet presAssocID="{48D27A79-EB65-4743-8C50-669F092D4FA5}" presName="spacing" presStyleCnt="0"/>
      <dgm:spPr/>
    </dgm:pt>
    <dgm:pt modelId="{3B992DD8-B545-D94F-AC0B-D1BB2EC2A66F}" type="pres">
      <dgm:prSet presAssocID="{AACA313E-DE98-AC4A-ADE5-1899F9724425}" presName="composite" presStyleCnt="0"/>
      <dgm:spPr/>
    </dgm:pt>
    <dgm:pt modelId="{C7225096-37F6-224B-9A64-AFBAC7327407}" type="pres">
      <dgm:prSet presAssocID="{AACA313E-DE98-AC4A-ADE5-1899F9724425}" presName="imgShp" presStyleLbl="fgImgPlace1" presStyleIdx="4" presStyleCnt="5"/>
      <dgm:spPr/>
    </dgm:pt>
    <dgm:pt modelId="{A82244FA-CB5C-FE49-925A-53B440FE8757}" type="pres">
      <dgm:prSet presAssocID="{AACA313E-DE98-AC4A-ADE5-1899F9724425}" presName="txShp" presStyleLbl="node1" presStyleIdx="4" presStyleCnt="5">
        <dgm:presLayoutVars>
          <dgm:bulletEnabled val="1"/>
        </dgm:presLayoutVars>
      </dgm:prSet>
      <dgm:spPr/>
    </dgm:pt>
  </dgm:ptLst>
  <dgm:cxnLst>
    <dgm:cxn modelId="{EA2A5E21-850E-9147-AD9E-A49261A01680}" srcId="{81F1A13B-E173-434A-A027-D10878815A38}" destId="{AF7A06A4-FC50-F348-8FC1-C0BD70E4A69F}" srcOrd="0" destOrd="0" parTransId="{67A7152C-2E6D-2344-8837-BAD7A83F5B4F}" sibTransId="{898FA078-0CE2-0843-A503-8FD7EBB8EA0F}"/>
    <dgm:cxn modelId="{9C70DD33-ED3F-3E49-817B-0F99B9325EFE}" srcId="{81F1A13B-E173-434A-A027-D10878815A38}" destId="{7A8DE32D-C2C1-DA4B-8210-DC4B24D7994B}" srcOrd="1" destOrd="0" parTransId="{8985EE3E-9F6A-2F43-900E-999F929F508D}" sibTransId="{EF8B6427-71B0-BB4B-BE11-860BCC9AD231}"/>
    <dgm:cxn modelId="{26D95A38-9847-DF48-AE1F-EC63D2D60E19}" srcId="{81F1A13B-E173-434A-A027-D10878815A38}" destId="{AACA313E-DE98-AC4A-ADE5-1899F9724425}" srcOrd="4" destOrd="0" parTransId="{DE077319-E760-2A49-B459-230CC43B0323}" sibTransId="{6C9633B2-99A6-5043-B496-A4BF2F3FD1E4}"/>
    <dgm:cxn modelId="{ED288F57-A780-8241-9570-0682D536E9AC}" type="presOf" srcId="{81F1A13B-E173-434A-A027-D10878815A38}" destId="{197FF416-21A2-9249-ADB5-D431B7CA099A}" srcOrd="0" destOrd="0" presId="urn:microsoft.com/office/officeart/2005/8/layout/vList3"/>
    <dgm:cxn modelId="{38A96768-5DBD-BF44-902E-A10BF7FDCB49}" srcId="{81F1A13B-E173-434A-A027-D10878815A38}" destId="{C865AA58-82E4-FC47-ADD2-E4803AC5CB1F}" srcOrd="2" destOrd="0" parTransId="{8949F086-9E5D-8648-8C4E-EB02292EF370}" sibTransId="{D379AECD-003F-5E4F-924B-6558B042987E}"/>
    <dgm:cxn modelId="{C22BD96E-68C2-2040-82C8-BE6487B55BA7}" srcId="{81F1A13B-E173-434A-A027-D10878815A38}" destId="{D50BB230-16FB-654C-8076-5E46C4F92A93}" srcOrd="3" destOrd="0" parTransId="{696A8C3F-7B77-7942-A0A8-387FD4BEB472}" sibTransId="{48D27A79-EB65-4743-8C50-669F092D4FA5}"/>
    <dgm:cxn modelId="{F9DE7880-67A7-EE43-BCD6-36654E51C881}" type="presOf" srcId="{AACA313E-DE98-AC4A-ADE5-1899F9724425}" destId="{A82244FA-CB5C-FE49-925A-53B440FE8757}" srcOrd="0" destOrd="0" presId="urn:microsoft.com/office/officeart/2005/8/layout/vList3"/>
    <dgm:cxn modelId="{6F6206A9-BDC7-3343-AC19-DE15E0561984}" type="presOf" srcId="{C865AA58-82E4-FC47-ADD2-E4803AC5CB1F}" destId="{D43B8FD7-49DD-414A-A872-8C2965620F0C}" srcOrd="0" destOrd="0" presId="urn:microsoft.com/office/officeart/2005/8/layout/vList3"/>
    <dgm:cxn modelId="{DDBC49C3-2B93-8A43-9371-A6CBA416496D}" type="presOf" srcId="{AF7A06A4-FC50-F348-8FC1-C0BD70E4A69F}" destId="{A7BA6AEA-BA06-7445-BA42-1A6D5E6144B6}" srcOrd="0" destOrd="0" presId="urn:microsoft.com/office/officeart/2005/8/layout/vList3"/>
    <dgm:cxn modelId="{D08716CC-BCC7-A246-9711-5A78CCFEB0C1}" type="presOf" srcId="{7A8DE32D-C2C1-DA4B-8210-DC4B24D7994B}" destId="{553913FF-8FEB-9643-A2AA-6D5E11DB1BC9}" srcOrd="0" destOrd="0" presId="urn:microsoft.com/office/officeart/2005/8/layout/vList3"/>
    <dgm:cxn modelId="{D3DB2BE0-5D12-264A-A019-A5C6D0839693}" type="presOf" srcId="{D50BB230-16FB-654C-8076-5E46C4F92A93}" destId="{D9CF306B-CA43-A346-AE3B-68A1894C0AFD}" srcOrd="0" destOrd="0" presId="urn:microsoft.com/office/officeart/2005/8/layout/vList3"/>
    <dgm:cxn modelId="{26B13D0B-197E-7549-8758-13FEB2D7C166}" type="presParOf" srcId="{197FF416-21A2-9249-ADB5-D431B7CA099A}" destId="{B2E7919C-3AC4-B54D-A23D-9EE50295DA21}" srcOrd="0" destOrd="0" presId="urn:microsoft.com/office/officeart/2005/8/layout/vList3"/>
    <dgm:cxn modelId="{43242BDD-7203-F645-9BBC-8BC2EA459CCA}" type="presParOf" srcId="{B2E7919C-3AC4-B54D-A23D-9EE50295DA21}" destId="{CB3BA47E-1739-7941-BDF9-8C1D5DE1316C}" srcOrd="0" destOrd="0" presId="urn:microsoft.com/office/officeart/2005/8/layout/vList3"/>
    <dgm:cxn modelId="{0FAEBCC1-5B34-5243-A290-94562C123537}" type="presParOf" srcId="{B2E7919C-3AC4-B54D-A23D-9EE50295DA21}" destId="{A7BA6AEA-BA06-7445-BA42-1A6D5E6144B6}" srcOrd="1" destOrd="0" presId="urn:microsoft.com/office/officeart/2005/8/layout/vList3"/>
    <dgm:cxn modelId="{32DC16BA-808F-1249-8A8E-63F537AB8726}" type="presParOf" srcId="{197FF416-21A2-9249-ADB5-D431B7CA099A}" destId="{19D409EB-DA2B-664E-A2EE-43FE8CBF4B36}" srcOrd="1" destOrd="0" presId="urn:microsoft.com/office/officeart/2005/8/layout/vList3"/>
    <dgm:cxn modelId="{2C0B35B4-8DE7-A243-9F6A-55A41F31E625}" type="presParOf" srcId="{197FF416-21A2-9249-ADB5-D431B7CA099A}" destId="{8F300437-1206-4E45-9CD6-B2FC900FFDDF}" srcOrd="2" destOrd="0" presId="urn:microsoft.com/office/officeart/2005/8/layout/vList3"/>
    <dgm:cxn modelId="{531C60B2-F74E-5845-8F2B-0B98A7727015}" type="presParOf" srcId="{8F300437-1206-4E45-9CD6-B2FC900FFDDF}" destId="{987018E3-E204-D440-9EE4-D769F3748FB1}" srcOrd="0" destOrd="0" presId="urn:microsoft.com/office/officeart/2005/8/layout/vList3"/>
    <dgm:cxn modelId="{724159BA-BB83-F149-80DD-B59CE9A857DF}" type="presParOf" srcId="{8F300437-1206-4E45-9CD6-B2FC900FFDDF}" destId="{553913FF-8FEB-9643-A2AA-6D5E11DB1BC9}" srcOrd="1" destOrd="0" presId="urn:microsoft.com/office/officeart/2005/8/layout/vList3"/>
    <dgm:cxn modelId="{7764C33F-2A8B-A847-8711-E402BDBBF524}" type="presParOf" srcId="{197FF416-21A2-9249-ADB5-D431B7CA099A}" destId="{9660AF7B-361B-D04E-84AA-94FC67017985}" srcOrd="3" destOrd="0" presId="urn:microsoft.com/office/officeart/2005/8/layout/vList3"/>
    <dgm:cxn modelId="{96168491-A2FF-0A43-A6E0-0D49E30FF9E3}" type="presParOf" srcId="{197FF416-21A2-9249-ADB5-D431B7CA099A}" destId="{1FF7329E-143C-9543-8519-F89CDF986864}" srcOrd="4" destOrd="0" presId="urn:microsoft.com/office/officeart/2005/8/layout/vList3"/>
    <dgm:cxn modelId="{E35E2DCF-BDCC-D546-9196-FDF4A6F76E50}" type="presParOf" srcId="{1FF7329E-143C-9543-8519-F89CDF986864}" destId="{23F15416-06C9-E745-B392-D2EC1188B66C}" srcOrd="0" destOrd="0" presId="urn:microsoft.com/office/officeart/2005/8/layout/vList3"/>
    <dgm:cxn modelId="{CC214B64-A85B-BE45-98CD-F2CA0B400352}" type="presParOf" srcId="{1FF7329E-143C-9543-8519-F89CDF986864}" destId="{D43B8FD7-49DD-414A-A872-8C2965620F0C}" srcOrd="1" destOrd="0" presId="urn:microsoft.com/office/officeart/2005/8/layout/vList3"/>
    <dgm:cxn modelId="{F9B32CB5-D960-8147-9623-4834E1BC3CF4}" type="presParOf" srcId="{197FF416-21A2-9249-ADB5-D431B7CA099A}" destId="{F605D326-A6A0-9144-8388-E5F30392382A}" srcOrd="5" destOrd="0" presId="urn:microsoft.com/office/officeart/2005/8/layout/vList3"/>
    <dgm:cxn modelId="{4DC47B86-EB06-234A-91E0-AFF9C2B2CD94}" type="presParOf" srcId="{197FF416-21A2-9249-ADB5-D431B7CA099A}" destId="{1E7BAA27-5D0B-7A41-A068-0775D81B4470}" srcOrd="6" destOrd="0" presId="urn:microsoft.com/office/officeart/2005/8/layout/vList3"/>
    <dgm:cxn modelId="{FB1CCA08-84B3-3E44-B4BB-464AB13CA649}" type="presParOf" srcId="{1E7BAA27-5D0B-7A41-A068-0775D81B4470}" destId="{A75DEADF-F352-5948-BB04-52E8F36174A2}" srcOrd="0" destOrd="0" presId="urn:microsoft.com/office/officeart/2005/8/layout/vList3"/>
    <dgm:cxn modelId="{F9A7A92E-B2C1-D54D-A4CC-F935AF37E4B7}" type="presParOf" srcId="{1E7BAA27-5D0B-7A41-A068-0775D81B4470}" destId="{D9CF306B-CA43-A346-AE3B-68A1894C0AFD}" srcOrd="1" destOrd="0" presId="urn:microsoft.com/office/officeart/2005/8/layout/vList3"/>
    <dgm:cxn modelId="{CD468565-6845-184B-AAA1-1B962B6399F7}" type="presParOf" srcId="{197FF416-21A2-9249-ADB5-D431B7CA099A}" destId="{8C7AD8A3-8470-2E4D-A8C4-74366D552189}" srcOrd="7" destOrd="0" presId="urn:microsoft.com/office/officeart/2005/8/layout/vList3"/>
    <dgm:cxn modelId="{B8EB01B1-E96E-F94E-9D7C-B6D1A76F6423}" type="presParOf" srcId="{197FF416-21A2-9249-ADB5-D431B7CA099A}" destId="{3B992DD8-B545-D94F-AC0B-D1BB2EC2A66F}" srcOrd="8" destOrd="0" presId="urn:microsoft.com/office/officeart/2005/8/layout/vList3"/>
    <dgm:cxn modelId="{8B494D66-7F1B-B64F-AA46-DFA99A2AAEB4}" type="presParOf" srcId="{3B992DD8-B545-D94F-AC0B-D1BB2EC2A66F}" destId="{C7225096-37F6-224B-9A64-AFBAC7327407}" srcOrd="0" destOrd="0" presId="urn:microsoft.com/office/officeart/2005/8/layout/vList3"/>
    <dgm:cxn modelId="{E0364E08-421A-7D46-B7C5-EA3106F857F6}" type="presParOf" srcId="{3B992DD8-B545-D94F-AC0B-D1BB2EC2A66F}" destId="{A82244FA-CB5C-FE49-925A-53B440FE875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F87FF7-835C-944C-9435-8FD4C4AF55D9}" type="doc">
      <dgm:prSet loTypeId="urn:microsoft.com/office/officeart/2005/8/layout/default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zh-CN" altLang="en-US"/>
        </a:p>
      </dgm:t>
    </dgm:pt>
    <dgm:pt modelId="{9C4E146A-F0AB-804E-96BD-B8AFAACBC8F3}">
      <dgm:prSet custT="1"/>
      <dgm:spPr/>
      <dgm:t>
        <a:bodyPr/>
        <a:lstStyle/>
        <a:p>
          <a:r>
            <a:rPr lang="en" altLang="zh-CN" sz="1600" dirty="0"/>
            <a:t>How do you think influence can be measured beyond just citation counts?</a:t>
          </a:r>
          <a:endParaRPr lang="zh-CN" sz="1600" dirty="0"/>
        </a:p>
      </dgm:t>
    </dgm:pt>
    <dgm:pt modelId="{5D1434EE-4954-C341-83F7-8990B42DF348}" type="parTrans" cxnId="{36EF217B-A59E-8F42-852B-69B5454F0EAE}">
      <dgm:prSet/>
      <dgm:spPr/>
      <dgm:t>
        <a:bodyPr/>
        <a:lstStyle/>
        <a:p>
          <a:endParaRPr lang="zh-CN" altLang="en-US"/>
        </a:p>
      </dgm:t>
    </dgm:pt>
    <dgm:pt modelId="{F537F0F5-3EC2-D944-95D5-3D3BA82BC897}" type="sibTrans" cxnId="{36EF217B-A59E-8F42-852B-69B5454F0EAE}">
      <dgm:prSet/>
      <dgm:spPr/>
      <dgm:t>
        <a:bodyPr/>
        <a:lstStyle/>
        <a:p>
          <a:endParaRPr lang="zh-CN" altLang="en-US"/>
        </a:p>
      </dgm:t>
    </dgm:pt>
    <dgm:pt modelId="{FC09D855-C62D-4048-B9AD-D5F2A5DF6C64}" type="pres">
      <dgm:prSet presAssocID="{93F87FF7-835C-944C-9435-8FD4C4AF55D9}" presName="diagram" presStyleCnt="0">
        <dgm:presLayoutVars>
          <dgm:dir/>
          <dgm:resizeHandles val="exact"/>
        </dgm:presLayoutVars>
      </dgm:prSet>
      <dgm:spPr/>
    </dgm:pt>
    <dgm:pt modelId="{F0F97D19-3AFB-5145-BA58-8516E1FB3930}" type="pres">
      <dgm:prSet presAssocID="{9C4E146A-F0AB-804E-96BD-B8AFAACBC8F3}" presName="node" presStyleLbl="node1" presStyleIdx="0" presStyleCnt="1" custScaleY="71342" custLinFactNeighborX="-3858" custLinFactNeighborY="6172">
        <dgm:presLayoutVars>
          <dgm:bulletEnabled val="1"/>
        </dgm:presLayoutVars>
      </dgm:prSet>
      <dgm:spPr/>
    </dgm:pt>
  </dgm:ptLst>
  <dgm:cxnLst>
    <dgm:cxn modelId="{36EF217B-A59E-8F42-852B-69B5454F0EAE}" srcId="{93F87FF7-835C-944C-9435-8FD4C4AF55D9}" destId="{9C4E146A-F0AB-804E-96BD-B8AFAACBC8F3}" srcOrd="0" destOrd="0" parTransId="{5D1434EE-4954-C341-83F7-8990B42DF348}" sibTransId="{F537F0F5-3EC2-D944-95D5-3D3BA82BC897}"/>
    <dgm:cxn modelId="{B84DFC8B-0B6F-7D47-8ACB-F7D3309F57BA}" type="presOf" srcId="{9C4E146A-F0AB-804E-96BD-B8AFAACBC8F3}" destId="{F0F97D19-3AFB-5145-BA58-8516E1FB3930}" srcOrd="0" destOrd="0" presId="urn:microsoft.com/office/officeart/2005/8/layout/default"/>
    <dgm:cxn modelId="{ABDEFEC1-041D-2049-8CA4-E0688E1DA7FB}" type="presOf" srcId="{93F87FF7-835C-944C-9435-8FD4C4AF55D9}" destId="{FC09D855-C62D-4048-B9AD-D5F2A5DF6C64}" srcOrd="0" destOrd="0" presId="urn:microsoft.com/office/officeart/2005/8/layout/default"/>
    <dgm:cxn modelId="{6141A36C-588C-A14C-A50B-89D55B3E7138}" type="presParOf" srcId="{FC09D855-C62D-4048-B9AD-D5F2A5DF6C64}" destId="{F0F97D19-3AFB-5145-BA58-8516E1FB393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F87FF7-835C-944C-9435-8FD4C4AF55D9}" type="doc">
      <dgm:prSet loTypeId="urn:microsoft.com/office/officeart/2005/8/layout/defaul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zh-CN" altLang="en-US"/>
        </a:p>
      </dgm:t>
    </dgm:pt>
    <dgm:pt modelId="{9C4E146A-F0AB-804E-96BD-B8AFAACBC8F3}">
      <dgm:prSet custT="1"/>
      <dgm:spPr/>
      <dgm:t>
        <a:bodyPr/>
        <a:lstStyle/>
        <a:p>
          <a:r>
            <a:rPr lang="en-US" altLang="zh-CN" sz="1600" kern="1200" dirty="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rPr>
            <a:t>Do you believe that groundbreaking study in a niche field may not attract high citations but could have significant real-world impact?</a:t>
          </a:r>
          <a:endParaRPr lang="zh-CN" sz="1600" kern="1200" dirty="0">
            <a:solidFill>
              <a:prstClr val="black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5D1434EE-4954-C341-83F7-8990B42DF348}" type="parTrans" cxnId="{36EF217B-A59E-8F42-852B-69B5454F0EAE}">
      <dgm:prSet/>
      <dgm:spPr/>
      <dgm:t>
        <a:bodyPr/>
        <a:lstStyle/>
        <a:p>
          <a:endParaRPr lang="zh-CN" altLang="en-US"/>
        </a:p>
      </dgm:t>
    </dgm:pt>
    <dgm:pt modelId="{F537F0F5-3EC2-D944-95D5-3D3BA82BC897}" type="sibTrans" cxnId="{36EF217B-A59E-8F42-852B-69B5454F0EAE}">
      <dgm:prSet/>
      <dgm:spPr/>
      <dgm:t>
        <a:bodyPr/>
        <a:lstStyle/>
        <a:p>
          <a:endParaRPr lang="zh-CN" altLang="en-US"/>
        </a:p>
      </dgm:t>
    </dgm:pt>
    <dgm:pt modelId="{FC09D855-C62D-4048-B9AD-D5F2A5DF6C64}" type="pres">
      <dgm:prSet presAssocID="{93F87FF7-835C-944C-9435-8FD4C4AF55D9}" presName="diagram" presStyleCnt="0">
        <dgm:presLayoutVars>
          <dgm:dir/>
          <dgm:resizeHandles val="exact"/>
        </dgm:presLayoutVars>
      </dgm:prSet>
      <dgm:spPr/>
    </dgm:pt>
    <dgm:pt modelId="{F0F97D19-3AFB-5145-BA58-8516E1FB3930}" type="pres">
      <dgm:prSet presAssocID="{9C4E146A-F0AB-804E-96BD-B8AFAACBC8F3}" presName="node" presStyleLbl="node1" presStyleIdx="0" presStyleCnt="1" custScaleY="111234" custLinFactNeighborX="-2072" custLinFactNeighborY="-1339">
        <dgm:presLayoutVars>
          <dgm:bulletEnabled val="1"/>
        </dgm:presLayoutVars>
      </dgm:prSet>
      <dgm:spPr/>
    </dgm:pt>
  </dgm:ptLst>
  <dgm:cxnLst>
    <dgm:cxn modelId="{36EF217B-A59E-8F42-852B-69B5454F0EAE}" srcId="{93F87FF7-835C-944C-9435-8FD4C4AF55D9}" destId="{9C4E146A-F0AB-804E-96BD-B8AFAACBC8F3}" srcOrd="0" destOrd="0" parTransId="{5D1434EE-4954-C341-83F7-8990B42DF348}" sibTransId="{F537F0F5-3EC2-D944-95D5-3D3BA82BC897}"/>
    <dgm:cxn modelId="{B84DFC8B-0B6F-7D47-8ACB-F7D3309F57BA}" type="presOf" srcId="{9C4E146A-F0AB-804E-96BD-B8AFAACBC8F3}" destId="{F0F97D19-3AFB-5145-BA58-8516E1FB3930}" srcOrd="0" destOrd="0" presId="urn:microsoft.com/office/officeart/2005/8/layout/default"/>
    <dgm:cxn modelId="{ABDEFEC1-041D-2049-8CA4-E0688E1DA7FB}" type="presOf" srcId="{93F87FF7-835C-944C-9435-8FD4C4AF55D9}" destId="{FC09D855-C62D-4048-B9AD-D5F2A5DF6C64}" srcOrd="0" destOrd="0" presId="urn:microsoft.com/office/officeart/2005/8/layout/default"/>
    <dgm:cxn modelId="{6141A36C-588C-A14C-A50B-89D55B3E7138}" type="presParOf" srcId="{FC09D855-C62D-4048-B9AD-D5F2A5DF6C64}" destId="{F0F97D19-3AFB-5145-BA58-8516E1FB393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9B178E-155E-144C-B46D-0C544A47F5F6}" type="doc">
      <dgm:prSet loTypeId="urn:microsoft.com/office/officeart/2008/layout/BubblePictureLis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D05CE6E0-5C30-9942-8BAD-D5FA06F78B20}">
      <dgm:prSet custT="1"/>
      <dgm:spPr/>
      <dgm:t>
        <a:bodyPr/>
        <a:lstStyle/>
        <a:p>
          <a:r>
            <a:rPr lang="en" altLang="zh-CN" sz="1200" dirty="0"/>
            <a:t>Short-Term Focus</a:t>
          </a:r>
          <a:endParaRPr lang="zh-CN" sz="1200" dirty="0"/>
        </a:p>
      </dgm:t>
    </dgm:pt>
    <dgm:pt modelId="{D50FFF87-65FE-CA4F-9D8E-53A1A673B071}" type="parTrans" cxnId="{8A7CE81D-6AA7-F04A-B84B-945358A34E6E}">
      <dgm:prSet/>
      <dgm:spPr/>
      <dgm:t>
        <a:bodyPr/>
        <a:lstStyle/>
        <a:p>
          <a:endParaRPr lang="zh-CN" altLang="en-US"/>
        </a:p>
      </dgm:t>
    </dgm:pt>
    <dgm:pt modelId="{3CF2CFA6-3EA5-FF41-90D9-9FB235EDFAF0}" type="sibTrans" cxnId="{8A7CE81D-6AA7-F04A-B84B-945358A34E6E}">
      <dgm:prSet/>
      <dgm:spPr/>
      <dgm:t>
        <a:bodyPr/>
        <a:lstStyle/>
        <a:p>
          <a:endParaRPr lang="zh-CN" altLang="en-US"/>
        </a:p>
      </dgm:t>
    </dgm:pt>
    <dgm:pt modelId="{7795B913-942D-7145-AAB8-8EBB9F69B1D2}">
      <dgm:prSet custT="1"/>
      <dgm:spPr/>
      <dgm:t>
        <a:bodyPr/>
        <a:lstStyle/>
        <a:p>
          <a:endParaRPr lang="zh-CN" sz="1200" dirty="0"/>
        </a:p>
      </dgm:t>
    </dgm:pt>
    <dgm:pt modelId="{7F22D665-86D1-C943-8262-9AA744B81333}" type="sibTrans" cxnId="{6CFB1FCB-CDAC-EA4C-9AAA-DC16EECC7434}">
      <dgm:prSet/>
      <dgm:spPr/>
      <dgm:t>
        <a:bodyPr/>
        <a:lstStyle/>
        <a:p>
          <a:endParaRPr lang="zh-CN" altLang="en-US"/>
        </a:p>
      </dgm:t>
    </dgm:pt>
    <dgm:pt modelId="{10B2C06F-14D4-6846-9981-D478383C796E}" type="parTrans" cxnId="{6CFB1FCB-CDAC-EA4C-9AAA-DC16EECC7434}">
      <dgm:prSet/>
      <dgm:spPr/>
      <dgm:t>
        <a:bodyPr/>
        <a:lstStyle/>
        <a:p>
          <a:endParaRPr lang="zh-CN" altLang="en-US"/>
        </a:p>
      </dgm:t>
    </dgm:pt>
    <dgm:pt modelId="{59BE4105-B2E1-A64D-8A39-197BCE0303FB}">
      <dgm:prSet custT="1"/>
      <dgm:spPr/>
      <dgm:t>
        <a:bodyPr/>
        <a:lstStyle/>
        <a:p>
          <a:endParaRPr lang="zh-CN" sz="1200" dirty="0"/>
        </a:p>
      </dgm:t>
    </dgm:pt>
    <dgm:pt modelId="{B3630194-A81A-6B47-B011-C3476008DE1E}" type="sibTrans" cxnId="{244AC01C-9F20-3643-BD62-E42783027A32}">
      <dgm:prSet/>
      <dgm:spPr/>
      <dgm:t>
        <a:bodyPr/>
        <a:lstStyle/>
        <a:p>
          <a:endParaRPr lang="zh-CN" altLang="en-US"/>
        </a:p>
      </dgm:t>
    </dgm:pt>
    <dgm:pt modelId="{66197637-E557-FD46-B7FF-5D1560F61FD1}" type="parTrans" cxnId="{244AC01C-9F20-3643-BD62-E42783027A32}">
      <dgm:prSet/>
      <dgm:spPr/>
      <dgm:t>
        <a:bodyPr/>
        <a:lstStyle/>
        <a:p>
          <a:endParaRPr lang="zh-CN" altLang="en-US"/>
        </a:p>
      </dgm:t>
    </dgm:pt>
    <dgm:pt modelId="{1787D3D5-68BF-5948-AD23-285D42D24A9E}">
      <dgm:prSet custT="1"/>
      <dgm:spPr/>
      <dgm:t>
        <a:bodyPr/>
        <a:lstStyle/>
        <a:p>
          <a:pPr>
            <a:buClrTx/>
            <a:buSzTx/>
            <a:buFontTx/>
            <a:buNone/>
          </a:pPr>
          <a:endParaRPr lang="zh-CN" sz="1200" dirty="0">
            <a:latin typeface="+mj-lt"/>
          </a:endParaRPr>
        </a:p>
      </dgm:t>
    </dgm:pt>
    <dgm:pt modelId="{404B611E-305B-4546-87DE-5D7EDA1EDD7D}" type="sibTrans" cxnId="{BB7C76BB-D0ED-104A-9489-2EFA64C805AD}">
      <dgm:prSet/>
      <dgm:spPr/>
      <dgm:t>
        <a:bodyPr/>
        <a:lstStyle/>
        <a:p>
          <a:endParaRPr lang="zh-CN" altLang="en-US"/>
        </a:p>
      </dgm:t>
    </dgm:pt>
    <dgm:pt modelId="{788D69AE-A9D1-D54A-B723-FBCC9A4EA639}" type="parTrans" cxnId="{BB7C76BB-D0ED-104A-9489-2EFA64C805AD}">
      <dgm:prSet/>
      <dgm:spPr/>
      <dgm:t>
        <a:bodyPr/>
        <a:lstStyle/>
        <a:p>
          <a:endParaRPr lang="zh-CN" altLang="en-US"/>
        </a:p>
      </dgm:t>
    </dgm:pt>
    <dgm:pt modelId="{5DB59AD8-7C53-5D42-B36D-3116E708BCC4}" type="pres">
      <dgm:prSet presAssocID="{399B178E-155E-144C-B46D-0C544A47F5F6}" presName="Name0" presStyleCnt="0">
        <dgm:presLayoutVars>
          <dgm:chMax val="8"/>
          <dgm:chPref val="8"/>
          <dgm:dir/>
        </dgm:presLayoutVars>
      </dgm:prSet>
      <dgm:spPr/>
    </dgm:pt>
    <dgm:pt modelId="{69B0353E-0744-3B48-993A-79A8CC9114C0}" type="pres">
      <dgm:prSet presAssocID="{1787D3D5-68BF-5948-AD23-285D42D24A9E}" presName="parent_text_1" presStyleLbl="revTx" presStyleIdx="0" presStyleCnt="4" custScaleX="122549" custScaleY="65949" custLinFactY="88373" custLinFactNeighborX="-48884" custLinFactNeighborY="100000">
        <dgm:presLayoutVars>
          <dgm:chMax val="0"/>
          <dgm:chPref val="0"/>
          <dgm:bulletEnabled val="1"/>
        </dgm:presLayoutVars>
      </dgm:prSet>
      <dgm:spPr/>
    </dgm:pt>
    <dgm:pt modelId="{A3B01433-AD7D-2647-8594-ACDDC518656F}" type="pres">
      <dgm:prSet presAssocID="{1787D3D5-68BF-5948-AD23-285D42D24A9E}" presName="image_accent_1" presStyleCnt="0"/>
      <dgm:spPr/>
    </dgm:pt>
    <dgm:pt modelId="{2D97280E-DFC7-324F-9F1D-26DA98C0B791}" type="pres">
      <dgm:prSet presAssocID="{1787D3D5-68BF-5948-AD23-285D42D24A9E}" presName="imageAccentRepeatNode" presStyleLbl="alignNode1" presStyleIdx="0" presStyleCnt="8"/>
      <dgm:spPr/>
    </dgm:pt>
    <dgm:pt modelId="{B1F31D29-E5BA-6F45-BC6D-1B06CA66D746}" type="pres">
      <dgm:prSet presAssocID="{1787D3D5-68BF-5948-AD23-285D42D24A9E}" presName="accent_1" presStyleLbl="alignNode1" presStyleIdx="1" presStyleCnt="8"/>
      <dgm:spPr/>
    </dgm:pt>
    <dgm:pt modelId="{A930A6F4-53DB-2D46-8C6D-7F2B8576B77F}" type="pres">
      <dgm:prSet presAssocID="{404B611E-305B-4546-87DE-5D7EDA1EDD7D}" presName="image_1" presStyleCnt="0"/>
      <dgm:spPr/>
    </dgm:pt>
    <dgm:pt modelId="{697EA2F1-B1F9-504F-9C8B-34C65A16471E}" type="pres">
      <dgm:prSet presAssocID="{404B611E-305B-4546-87DE-5D7EDA1EDD7D}" presName="imageRepeatNode" presStyleLbl="fgImgPlace1" presStyleIdx="0" presStyleCnt="4"/>
      <dgm:spPr/>
    </dgm:pt>
    <dgm:pt modelId="{1E88FCDA-DC48-FB4F-BECF-B9AE4E02A0F6}" type="pres">
      <dgm:prSet presAssocID="{7795B913-942D-7145-AAB8-8EBB9F69B1D2}" presName="parent_text_2" presStyleLbl="revTx" presStyleIdx="1" presStyleCnt="4" custScaleX="185030" custScaleY="73928" custLinFactY="-100000" custLinFactNeighborX="30539" custLinFactNeighborY="-188752">
        <dgm:presLayoutVars>
          <dgm:chMax val="0"/>
          <dgm:chPref val="0"/>
          <dgm:bulletEnabled val="1"/>
        </dgm:presLayoutVars>
      </dgm:prSet>
      <dgm:spPr/>
    </dgm:pt>
    <dgm:pt modelId="{92A8AD19-E907-EE4F-B103-A42E9D9F9831}" type="pres">
      <dgm:prSet presAssocID="{7795B913-942D-7145-AAB8-8EBB9F69B1D2}" presName="image_accent_2" presStyleCnt="0"/>
      <dgm:spPr/>
    </dgm:pt>
    <dgm:pt modelId="{F72DC463-1D5F-0A46-AB3E-F2042BEFB4BC}" type="pres">
      <dgm:prSet presAssocID="{7795B913-942D-7145-AAB8-8EBB9F69B1D2}" presName="imageAccentRepeatNode" presStyleLbl="alignNode1" presStyleIdx="2" presStyleCnt="8"/>
      <dgm:spPr/>
    </dgm:pt>
    <dgm:pt modelId="{923F7495-B4CD-4145-89FF-F4BAA0779724}" type="pres">
      <dgm:prSet presAssocID="{7F22D665-86D1-C943-8262-9AA744B81333}" presName="image_2" presStyleCnt="0"/>
      <dgm:spPr/>
    </dgm:pt>
    <dgm:pt modelId="{66350DDB-9C76-A545-A346-EAAF947B30A1}" type="pres">
      <dgm:prSet presAssocID="{7F22D665-86D1-C943-8262-9AA744B81333}" presName="imageRepeatNode" presStyleLbl="fgImgPlace1" presStyleIdx="1" presStyleCnt="4"/>
      <dgm:spPr/>
    </dgm:pt>
    <dgm:pt modelId="{EEF03D7C-48EA-3E49-A947-BB72D01B3BD8}" type="pres">
      <dgm:prSet presAssocID="{59BE4105-B2E1-A64D-8A39-197BCE0303FB}" presName="image_accent_3" presStyleCnt="0"/>
      <dgm:spPr/>
    </dgm:pt>
    <dgm:pt modelId="{4E7526FC-F8DE-6C4F-9E30-57F5E3C647CA}" type="pres">
      <dgm:prSet presAssocID="{59BE4105-B2E1-A64D-8A39-197BCE0303FB}" presName="imageAccentRepeatNode" presStyleLbl="alignNode1" presStyleIdx="3" presStyleCnt="8"/>
      <dgm:spPr/>
    </dgm:pt>
    <dgm:pt modelId="{9E21CAF8-3F57-584B-970C-AEEB33CBA97A}" type="pres">
      <dgm:prSet presAssocID="{59BE4105-B2E1-A64D-8A39-197BCE0303FB}" presName="parent_text_3" presStyleLbl="revTx" presStyleIdx="2" presStyleCnt="4" custScaleX="122476" custScaleY="78299" custLinFactNeighborX="75656" custLinFactNeighborY="7895">
        <dgm:presLayoutVars>
          <dgm:chMax val="0"/>
          <dgm:chPref val="0"/>
          <dgm:bulletEnabled val="1"/>
        </dgm:presLayoutVars>
      </dgm:prSet>
      <dgm:spPr/>
    </dgm:pt>
    <dgm:pt modelId="{C4F74488-8405-4442-9C24-AEB9D0097C9C}" type="pres">
      <dgm:prSet presAssocID="{59BE4105-B2E1-A64D-8A39-197BCE0303FB}" presName="accent_2" presStyleLbl="alignNode1" presStyleIdx="4" presStyleCnt="8"/>
      <dgm:spPr/>
    </dgm:pt>
    <dgm:pt modelId="{455AABE5-FD7A-1344-B605-BF5899A0D76E}" type="pres">
      <dgm:prSet presAssocID="{59BE4105-B2E1-A64D-8A39-197BCE0303FB}" presName="accent_3" presStyleLbl="alignNode1" presStyleIdx="5" presStyleCnt="8"/>
      <dgm:spPr/>
    </dgm:pt>
    <dgm:pt modelId="{85900262-7617-C041-92D2-6F692A5B5CAE}" type="pres">
      <dgm:prSet presAssocID="{B3630194-A81A-6B47-B011-C3476008DE1E}" presName="image_3" presStyleCnt="0"/>
      <dgm:spPr/>
    </dgm:pt>
    <dgm:pt modelId="{7C83103E-106F-7C41-99E7-1DEA8E19FEB4}" type="pres">
      <dgm:prSet presAssocID="{B3630194-A81A-6B47-B011-C3476008DE1E}" presName="imageRepeatNode" presStyleLbl="fgImgPlace1" presStyleIdx="2" presStyleCnt="4"/>
      <dgm:spPr/>
    </dgm:pt>
    <dgm:pt modelId="{043B24C5-21D5-8C46-81CB-56438F4B25A9}" type="pres">
      <dgm:prSet presAssocID="{D05CE6E0-5C30-9942-8BAD-D5FA06F78B20}" presName="image_accent_4" presStyleCnt="0"/>
      <dgm:spPr/>
    </dgm:pt>
    <dgm:pt modelId="{13B56F61-4C34-564D-93E3-994610F5794D}" type="pres">
      <dgm:prSet presAssocID="{D05CE6E0-5C30-9942-8BAD-D5FA06F78B20}" presName="imageAccentRepeatNode" presStyleLbl="alignNode1" presStyleIdx="6" presStyleCnt="8"/>
      <dgm:spPr/>
    </dgm:pt>
    <dgm:pt modelId="{348C8994-4316-594A-A2F4-B4CDFDB4CE7F}" type="pres">
      <dgm:prSet presAssocID="{D05CE6E0-5C30-9942-8BAD-D5FA06F78B20}" presName="parent_text_4" presStyleLbl="revTx" presStyleIdx="3" presStyleCnt="4" custScaleX="99157" custLinFactX="7508" custLinFactNeighborX="100000" custLinFactNeighborY="-92867">
        <dgm:presLayoutVars>
          <dgm:chMax val="0"/>
          <dgm:chPref val="0"/>
          <dgm:bulletEnabled val="1"/>
        </dgm:presLayoutVars>
      </dgm:prSet>
      <dgm:spPr/>
    </dgm:pt>
    <dgm:pt modelId="{A255CCFA-9B1A-3548-B85D-934D1A5B224E}" type="pres">
      <dgm:prSet presAssocID="{D05CE6E0-5C30-9942-8BAD-D5FA06F78B20}" presName="accent_4" presStyleLbl="alignNode1" presStyleIdx="7" presStyleCnt="8"/>
      <dgm:spPr/>
    </dgm:pt>
    <dgm:pt modelId="{CBA8269B-3277-C04E-8DEB-FD526E9487A0}" type="pres">
      <dgm:prSet presAssocID="{3CF2CFA6-3EA5-FF41-90D9-9FB235EDFAF0}" presName="image_4" presStyleCnt="0"/>
      <dgm:spPr/>
    </dgm:pt>
    <dgm:pt modelId="{BA0EEB5A-CEC0-E543-80F2-3F9D444C8417}" type="pres">
      <dgm:prSet presAssocID="{3CF2CFA6-3EA5-FF41-90D9-9FB235EDFAF0}" presName="imageRepeatNode" presStyleLbl="fgImgPlace1" presStyleIdx="3" presStyleCnt="4"/>
      <dgm:spPr/>
    </dgm:pt>
  </dgm:ptLst>
  <dgm:cxnLst>
    <dgm:cxn modelId="{FB65D61B-30C3-2743-A7F9-6A5E7268B375}" type="presOf" srcId="{3CF2CFA6-3EA5-FF41-90D9-9FB235EDFAF0}" destId="{BA0EEB5A-CEC0-E543-80F2-3F9D444C8417}" srcOrd="0" destOrd="0" presId="urn:microsoft.com/office/officeart/2008/layout/BubblePictureList"/>
    <dgm:cxn modelId="{244AC01C-9F20-3643-BD62-E42783027A32}" srcId="{399B178E-155E-144C-B46D-0C544A47F5F6}" destId="{59BE4105-B2E1-A64D-8A39-197BCE0303FB}" srcOrd="2" destOrd="0" parTransId="{66197637-E557-FD46-B7FF-5D1560F61FD1}" sibTransId="{B3630194-A81A-6B47-B011-C3476008DE1E}"/>
    <dgm:cxn modelId="{8A7CE81D-6AA7-F04A-B84B-945358A34E6E}" srcId="{399B178E-155E-144C-B46D-0C544A47F5F6}" destId="{D05CE6E0-5C30-9942-8BAD-D5FA06F78B20}" srcOrd="3" destOrd="0" parTransId="{D50FFF87-65FE-CA4F-9D8E-53A1A673B071}" sibTransId="{3CF2CFA6-3EA5-FF41-90D9-9FB235EDFAF0}"/>
    <dgm:cxn modelId="{B877625B-1C23-2F4E-9417-B32599214678}" type="presOf" srcId="{404B611E-305B-4546-87DE-5D7EDA1EDD7D}" destId="{697EA2F1-B1F9-504F-9C8B-34C65A16471E}" srcOrd="0" destOrd="0" presId="urn:microsoft.com/office/officeart/2008/layout/BubblePictureList"/>
    <dgm:cxn modelId="{33EC9060-CC06-D642-97D4-766B35008928}" type="presOf" srcId="{7F22D665-86D1-C943-8262-9AA744B81333}" destId="{66350DDB-9C76-A545-A346-EAAF947B30A1}" srcOrd="0" destOrd="0" presId="urn:microsoft.com/office/officeart/2008/layout/BubblePictureList"/>
    <dgm:cxn modelId="{D6319C77-8C5B-3A4D-A817-CE3845D20D45}" type="presOf" srcId="{B3630194-A81A-6B47-B011-C3476008DE1E}" destId="{7C83103E-106F-7C41-99E7-1DEA8E19FEB4}" srcOrd="0" destOrd="0" presId="urn:microsoft.com/office/officeart/2008/layout/BubblePictureList"/>
    <dgm:cxn modelId="{B6768E7E-B1EF-D046-95BB-964BC0CE849A}" type="presOf" srcId="{399B178E-155E-144C-B46D-0C544A47F5F6}" destId="{5DB59AD8-7C53-5D42-B36D-3116E708BCC4}" srcOrd="0" destOrd="0" presId="urn:microsoft.com/office/officeart/2008/layout/BubblePictureList"/>
    <dgm:cxn modelId="{3EA49284-E3C7-404F-8204-881080F8C9E3}" type="presOf" srcId="{D05CE6E0-5C30-9942-8BAD-D5FA06F78B20}" destId="{348C8994-4316-594A-A2F4-B4CDFDB4CE7F}" srcOrd="0" destOrd="0" presId="urn:microsoft.com/office/officeart/2008/layout/BubblePictureList"/>
    <dgm:cxn modelId="{0C05C9B9-899B-1648-8BC3-C5D9460D8657}" type="presOf" srcId="{59BE4105-B2E1-A64D-8A39-197BCE0303FB}" destId="{9E21CAF8-3F57-584B-970C-AEEB33CBA97A}" srcOrd="0" destOrd="0" presId="urn:microsoft.com/office/officeart/2008/layout/BubblePictureList"/>
    <dgm:cxn modelId="{BB7C76BB-D0ED-104A-9489-2EFA64C805AD}" srcId="{399B178E-155E-144C-B46D-0C544A47F5F6}" destId="{1787D3D5-68BF-5948-AD23-285D42D24A9E}" srcOrd="0" destOrd="0" parTransId="{788D69AE-A9D1-D54A-B723-FBCC9A4EA639}" sibTransId="{404B611E-305B-4546-87DE-5D7EDA1EDD7D}"/>
    <dgm:cxn modelId="{6CFB1FCB-CDAC-EA4C-9AAA-DC16EECC7434}" srcId="{399B178E-155E-144C-B46D-0C544A47F5F6}" destId="{7795B913-942D-7145-AAB8-8EBB9F69B1D2}" srcOrd="1" destOrd="0" parTransId="{10B2C06F-14D4-6846-9981-D478383C796E}" sibTransId="{7F22D665-86D1-C943-8262-9AA744B81333}"/>
    <dgm:cxn modelId="{27EBFCF0-78FD-E24E-9B2D-9878DFBA3750}" type="presOf" srcId="{1787D3D5-68BF-5948-AD23-285D42D24A9E}" destId="{69B0353E-0744-3B48-993A-79A8CC9114C0}" srcOrd="0" destOrd="0" presId="urn:microsoft.com/office/officeart/2008/layout/BubblePictureList"/>
    <dgm:cxn modelId="{B0910DFF-AF0A-4C4E-9BFE-1A7BA369283F}" type="presOf" srcId="{7795B913-942D-7145-AAB8-8EBB9F69B1D2}" destId="{1E88FCDA-DC48-FB4F-BECF-B9AE4E02A0F6}" srcOrd="0" destOrd="0" presId="urn:microsoft.com/office/officeart/2008/layout/BubblePictureList"/>
    <dgm:cxn modelId="{E1895D36-9B45-7D4D-9657-16B19E811BE6}" type="presParOf" srcId="{5DB59AD8-7C53-5D42-B36D-3116E708BCC4}" destId="{69B0353E-0744-3B48-993A-79A8CC9114C0}" srcOrd="0" destOrd="0" presId="urn:microsoft.com/office/officeart/2008/layout/BubblePictureList"/>
    <dgm:cxn modelId="{3D9C6825-0BA0-5241-AE72-F8D1662C0099}" type="presParOf" srcId="{5DB59AD8-7C53-5D42-B36D-3116E708BCC4}" destId="{A3B01433-AD7D-2647-8594-ACDDC518656F}" srcOrd="1" destOrd="0" presId="urn:microsoft.com/office/officeart/2008/layout/BubblePictureList"/>
    <dgm:cxn modelId="{680EBCF9-5997-2E47-ABD9-7D8A5E527DC5}" type="presParOf" srcId="{A3B01433-AD7D-2647-8594-ACDDC518656F}" destId="{2D97280E-DFC7-324F-9F1D-26DA98C0B791}" srcOrd="0" destOrd="0" presId="urn:microsoft.com/office/officeart/2008/layout/BubblePictureList"/>
    <dgm:cxn modelId="{BF07F11A-DA71-0246-9C54-3D460B3CFD1C}" type="presParOf" srcId="{5DB59AD8-7C53-5D42-B36D-3116E708BCC4}" destId="{B1F31D29-E5BA-6F45-BC6D-1B06CA66D746}" srcOrd="2" destOrd="0" presId="urn:microsoft.com/office/officeart/2008/layout/BubblePictureList"/>
    <dgm:cxn modelId="{9BA7A137-5453-8D4D-B7ED-D259F5CE47F6}" type="presParOf" srcId="{5DB59AD8-7C53-5D42-B36D-3116E708BCC4}" destId="{A930A6F4-53DB-2D46-8C6D-7F2B8576B77F}" srcOrd="3" destOrd="0" presId="urn:microsoft.com/office/officeart/2008/layout/BubblePictureList"/>
    <dgm:cxn modelId="{0B0070BD-E650-1047-AB37-B0B54132B2B0}" type="presParOf" srcId="{A930A6F4-53DB-2D46-8C6D-7F2B8576B77F}" destId="{697EA2F1-B1F9-504F-9C8B-34C65A16471E}" srcOrd="0" destOrd="0" presId="urn:microsoft.com/office/officeart/2008/layout/BubblePictureList"/>
    <dgm:cxn modelId="{734CCADE-DAD8-F945-8272-29D7EC799DF4}" type="presParOf" srcId="{5DB59AD8-7C53-5D42-B36D-3116E708BCC4}" destId="{1E88FCDA-DC48-FB4F-BECF-B9AE4E02A0F6}" srcOrd="4" destOrd="0" presId="urn:microsoft.com/office/officeart/2008/layout/BubblePictureList"/>
    <dgm:cxn modelId="{9A7AE0EE-5A4C-CB4A-9C08-4F8668A4E5BF}" type="presParOf" srcId="{5DB59AD8-7C53-5D42-B36D-3116E708BCC4}" destId="{92A8AD19-E907-EE4F-B103-A42E9D9F9831}" srcOrd="5" destOrd="0" presId="urn:microsoft.com/office/officeart/2008/layout/BubblePictureList"/>
    <dgm:cxn modelId="{19990BCB-D3A8-0744-BD4A-C1F2AE7705AC}" type="presParOf" srcId="{92A8AD19-E907-EE4F-B103-A42E9D9F9831}" destId="{F72DC463-1D5F-0A46-AB3E-F2042BEFB4BC}" srcOrd="0" destOrd="0" presId="urn:microsoft.com/office/officeart/2008/layout/BubblePictureList"/>
    <dgm:cxn modelId="{D5E98A72-7529-634F-A0A3-4018B5C90704}" type="presParOf" srcId="{5DB59AD8-7C53-5D42-B36D-3116E708BCC4}" destId="{923F7495-B4CD-4145-89FF-F4BAA0779724}" srcOrd="6" destOrd="0" presId="urn:microsoft.com/office/officeart/2008/layout/BubblePictureList"/>
    <dgm:cxn modelId="{60D5A2DD-9AFC-A04B-847E-089A49E08312}" type="presParOf" srcId="{923F7495-B4CD-4145-89FF-F4BAA0779724}" destId="{66350DDB-9C76-A545-A346-EAAF947B30A1}" srcOrd="0" destOrd="0" presId="urn:microsoft.com/office/officeart/2008/layout/BubblePictureList"/>
    <dgm:cxn modelId="{E7F6BA98-F332-D648-B180-A4B02CA63F65}" type="presParOf" srcId="{5DB59AD8-7C53-5D42-B36D-3116E708BCC4}" destId="{EEF03D7C-48EA-3E49-A947-BB72D01B3BD8}" srcOrd="7" destOrd="0" presId="urn:microsoft.com/office/officeart/2008/layout/BubblePictureList"/>
    <dgm:cxn modelId="{861B551D-A035-0C4C-8E28-78786E7D6CF4}" type="presParOf" srcId="{EEF03D7C-48EA-3E49-A947-BB72D01B3BD8}" destId="{4E7526FC-F8DE-6C4F-9E30-57F5E3C647CA}" srcOrd="0" destOrd="0" presId="urn:microsoft.com/office/officeart/2008/layout/BubblePictureList"/>
    <dgm:cxn modelId="{E07A4A82-A17A-4349-B254-FC1336B1DCCA}" type="presParOf" srcId="{5DB59AD8-7C53-5D42-B36D-3116E708BCC4}" destId="{9E21CAF8-3F57-584B-970C-AEEB33CBA97A}" srcOrd="8" destOrd="0" presId="urn:microsoft.com/office/officeart/2008/layout/BubblePictureList"/>
    <dgm:cxn modelId="{39700AE6-795F-704F-B7EF-23D56606AE4E}" type="presParOf" srcId="{5DB59AD8-7C53-5D42-B36D-3116E708BCC4}" destId="{C4F74488-8405-4442-9C24-AEB9D0097C9C}" srcOrd="9" destOrd="0" presId="urn:microsoft.com/office/officeart/2008/layout/BubblePictureList"/>
    <dgm:cxn modelId="{82A90E90-F5E3-BD44-ADFB-1C149714F7F4}" type="presParOf" srcId="{5DB59AD8-7C53-5D42-B36D-3116E708BCC4}" destId="{455AABE5-FD7A-1344-B605-BF5899A0D76E}" srcOrd="10" destOrd="0" presId="urn:microsoft.com/office/officeart/2008/layout/BubblePictureList"/>
    <dgm:cxn modelId="{F89B9BB2-5A89-6040-B19C-93EC4F0F3221}" type="presParOf" srcId="{5DB59AD8-7C53-5D42-B36D-3116E708BCC4}" destId="{85900262-7617-C041-92D2-6F692A5B5CAE}" srcOrd="11" destOrd="0" presId="urn:microsoft.com/office/officeart/2008/layout/BubblePictureList"/>
    <dgm:cxn modelId="{177015B0-F57F-7847-888C-FE60478F2174}" type="presParOf" srcId="{85900262-7617-C041-92D2-6F692A5B5CAE}" destId="{7C83103E-106F-7C41-99E7-1DEA8E19FEB4}" srcOrd="0" destOrd="0" presId="urn:microsoft.com/office/officeart/2008/layout/BubblePictureList"/>
    <dgm:cxn modelId="{E9228964-D773-6845-B0DC-BAB7BFD86F63}" type="presParOf" srcId="{5DB59AD8-7C53-5D42-B36D-3116E708BCC4}" destId="{043B24C5-21D5-8C46-81CB-56438F4B25A9}" srcOrd="12" destOrd="0" presId="urn:microsoft.com/office/officeart/2008/layout/BubblePictureList"/>
    <dgm:cxn modelId="{F227F66F-742F-5348-8A98-0927707F580A}" type="presParOf" srcId="{043B24C5-21D5-8C46-81CB-56438F4B25A9}" destId="{13B56F61-4C34-564D-93E3-994610F5794D}" srcOrd="0" destOrd="0" presId="urn:microsoft.com/office/officeart/2008/layout/BubblePictureList"/>
    <dgm:cxn modelId="{F8F84C29-762C-5F44-95BA-C80ED45FA008}" type="presParOf" srcId="{5DB59AD8-7C53-5D42-B36D-3116E708BCC4}" destId="{348C8994-4316-594A-A2F4-B4CDFDB4CE7F}" srcOrd="13" destOrd="0" presId="urn:microsoft.com/office/officeart/2008/layout/BubblePictureList"/>
    <dgm:cxn modelId="{5E659361-94F8-6A40-AD18-69E04D8F5B3E}" type="presParOf" srcId="{5DB59AD8-7C53-5D42-B36D-3116E708BCC4}" destId="{A255CCFA-9B1A-3548-B85D-934D1A5B224E}" srcOrd="14" destOrd="0" presId="urn:microsoft.com/office/officeart/2008/layout/BubblePictureList"/>
    <dgm:cxn modelId="{AC2A4B2A-8C37-734B-BBE4-8F885E438EAE}" type="presParOf" srcId="{5DB59AD8-7C53-5D42-B36D-3116E708BCC4}" destId="{CBA8269B-3277-C04E-8DEB-FD526E9487A0}" srcOrd="15" destOrd="0" presId="urn:microsoft.com/office/officeart/2008/layout/BubblePictureList"/>
    <dgm:cxn modelId="{CECC1ECF-92F8-7F4E-AFFC-64E4EA2D599D}" type="presParOf" srcId="{CBA8269B-3277-C04E-8DEB-FD526E9487A0}" destId="{BA0EEB5A-CEC0-E543-80F2-3F9D444C8417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805A2F-098C-C045-A72B-E5D08CB2C704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25EEAE86-7401-CC40-98E2-4B361DC0D6C5}">
      <dgm:prSet custT="1"/>
      <dgm:spPr/>
      <dgm:t>
        <a:bodyPr/>
        <a:lstStyle/>
        <a:p>
          <a:r>
            <a:rPr lang="en-US" sz="1800" b="1"/>
            <a:t>Redefine Success with Alternative Metrics</a:t>
          </a:r>
          <a:endParaRPr lang="zh-CN" sz="1800" dirty="0"/>
        </a:p>
      </dgm:t>
    </dgm:pt>
    <dgm:pt modelId="{5C2552DB-F68A-8A4E-9CAA-3D0E220A3AE7}" type="parTrans" cxnId="{E7AB2C65-A91E-EB48-A8BD-88D76E0FAEF7}">
      <dgm:prSet/>
      <dgm:spPr/>
      <dgm:t>
        <a:bodyPr/>
        <a:lstStyle/>
        <a:p>
          <a:endParaRPr lang="zh-CN" altLang="en-US"/>
        </a:p>
      </dgm:t>
    </dgm:pt>
    <dgm:pt modelId="{8D4034B2-3621-2B40-88BE-3FFA9FB04540}" type="sibTrans" cxnId="{E7AB2C65-A91E-EB48-A8BD-88D76E0FAEF7}">
      <dgm:prSet/>
      <dgm:spPr/>
      <dgm:t>
        <a:bodyPr/>
        <a:lstStyle/>
        <a:p>
          <a:endParaRPr lang="zh-CN" altLang="en-US"/>
        </a:p>
      </dgm:t>
    </dgm:pt>
    <dgm:pt modelId="{B1433E35-11DC-E54D-9CC8-6759C2958C8C}">
      <dgm:prSet custT="1"/>
      <dgm:spPr/>
      <dgm:t>
        <a:bodyPr/>
        <a:lstStyle/>
        <a:p>
          <a:r>
            <a:rPr lang="en-US" sz="1800" b="1"/>
            <a:t>Adapt to Evolving Publishing Models</a:t>
          </a:r>
          <a:endParaRPr lang="zh-CN" sz="1800" dirty="0"/>
        </a:p>
      </dgm:t>
    </dgm:pt>
    <dgm:pt modelId="{8A482F9C-1EEC-E041-95DD-0E53CA1A1F7C}" type="parTrans" cxnId="{DC1C33F7-08E0-E94D-AD45-49EE938C767D}">
      <dgm:prSet/>
      <dgm:spPr/>
      <dgm:t>
        <a:bodyPr/>
        <a:lstStyle/>
        <a:p>
          <a:endParaRPr lang="zh-CN" altLang="en-US"/>
        </a:p>
      </dgm:t>
    </dgm:pt>
    <dgm:pt modelId="{F6436404-BBCD-8A4A-A7E7-82D9E47A868D}" type="sibTrans" cxnId="{DC1C33F7-08E0-E94D-AD45-49EE938C767D}">
      <dgm:prSet/>
      <dgm:spPr/>
      <dgm:t>
        <a:bodyPr/>
        <a:lstStyle/>
        <a:p>
          <a:endParaRPr lang="zh-CN" altLang="en-US"/>
        </a:p>
      </dgm:t>
    </dgm:pt>
    <dgm:pt modelId="{0752DFD1-CCF1-464A-80E9-526F7424A5EC}">
      <dgm:prSet custT="1"/>
      <dgm:spPr/>
      <dgm:t>
        <a:bodyPr/>
        <a:lstStyle/>
        <a:p>
          <a:r>
            <a:rPr lang="en-US" sz="1800" b="1"/>
            <a:t>Broaden Research Impact</a:t>
          </a:r>
          <a:endParaRPr lang="zh-CN" sz="1800" dirty="0"/>
        </a:p>
      </dgm:t>
    </dgm:pt>
    <dgm:pt modelId="{738554F0-B073-0E40-BD87-E744F8093DA2}" type="sibTrans" cxnId="{0DAA2498-1673-274A-A7C0-E0F8843FF0B4}">
      <dgm:prSet/>
      <dgm:spPr/>
      <dgm:t>
        <a:bodyPr/>
        <a:lstStyle/>
        <a:p>
          <a:endParaRPr lang="zh-CN" altLang="en-US"/>
        </a:p>
      </dgm:t>
    </dgm:pt>
    <dgm:pt modelId="{220ADDEB-33F4-8449-AFF3-92A8394B6627}" type="parTrans" cxnId="{0DAA2498-1673-274A-A7C0-E0F8843FF0B4}">
      <dgm:prSet/>
      <dgm:spPr/>
      <dgm:t>
        <a:bodyPr/>
        <a:lstStyle/>
        <a:p>
          <a:endParaRPr lang="zh-CN" altLang="en-US"/>
        </a:p>
      </dgm:t>
    </dgm:pt>
    <dgm:pt modelId="{37AEE000-F1FF-B647-8081-52F5B08C9990}" type="pres">
      <dgm:prSet presAssocID="{16805A2F-098C-C045-A72B-E5D08CB2C70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EEFAF26-B561-CC4C-AB04-BCC99386067E}" type="pres">
      <dgm:prSet presAssocID="{0752DFD1-CCF1-464A-80E9-526F7424A5EC}" presName="horFlow" presStyleCnt="0"/>
      <dgm:spPr/>
    </dgm:pt>
    <dgm:pt modelId="{B65707C3-C869-FC4F-B9CD-775C065DC697}" type="pres">
      <dgm:prSet presAssocID="{0752DFD1-CCF1-464A-80E9-526F7424A5EC}" presName="bigChev" presStyleLbl="node1" presStyleIdx="0" presStyleCnt="3" custScaleX="230854"/>
      <dgm:spPr/>
    </dgm:pt>
    <dgm:pt modelId="{1DF0E4EE-DADC-2549-82AC-8594588A894C}" type="pres">
      <dgm:prSet presAssocID="{0752DFD1-CCF1-464A-80E9-526F7424A5EC}" presName="vSp" presStyleCnt="0"/>
      <dgm:spPr/>
    </dgm:pt>
    <dgm:pt modelId="{8C7AA545-9539-A749-9C96-74DB88F38766}" type="pres">
      <dgm:prSet presAssocID="{25EEAE86-7401-CC40-98E2-4B361DC0D6C5}" presName="horFlow" presStyleCnt="0"/>
      <dgm:spPr/>
    </dgm:pt>
    <dgm:pt modelId="{06B63DE7-1EC4-304C-B5A1-527A5D33DE12}" type="pres">
      <dgm:prSet presAssocID="{25EEAE86-7401-CC40-98E2-4B361DC0D6C5}" presName="bigChev" presStyleLbl="node1" presStyleIdx="1" presStyleCnt="3" custScaleX="230854"/>
      <dgm:spPr/>
    </dgm:pt>
    <dgm:pt modelId="{D1E5CAB9-27EF-9448-99F9-A5F69D033BAD}" type="pres">
      <dgm:prSet presAssocID="{25EEAE86-7401-CC40-98E2-4B361DC0D6C5}" presName="vSp" presStyleCnt="0"/>
      <dgm:spPr/>
    </dgm:pt>
    <dgm:pt modelId="{39119A83-CE5A-3541-8AA9-F68F94B391D0}" type="pres">
      <dgm:prSet presAssocID="{B1433E35-11DC-E54D-9CC8-6759C2958C8C}" presName="horFlow" presStyleCnt="0"/>
      <dgm:spPr/>
    </dgm:pt>
    <dgm:pt modelId="{A6F1B1FE-65EA-D240-8284-EFFF06C5553F}" type="pres">
      <dgm:prSet presAssocID="{B1433E35-11DC-E54D-9CC8-6759C2958C8C}" presName="bigChev" presStyleLbl="node1" presStyleIdx="2" presStyleCnt="3" custScaleX="230854"/>
      <dgm:spPr/>
    </dgm:pt>
  </dgm:ptLst>
  <dgm:cxnLst>
    <dgm:cxn modelId="{346E6816-E6A5-4E4B-B6E0-023D906C4981}" type="presOf" srcId="{25EEAE86-7401-CC40-98E2-4B361DC0D6C5}" destId="{06B63DE7-1EC4-304C-B5A1-527A5D33DE12}" srcOrd="0" destOrd="0" presId="urn:microsoft.com/office/officeart/2005/8/layout/lProcess3"/>
    <dgm:cxn modelId="{E7AB2C65-A91E-EB48-A8BD-88D76E0FAEF7}" srcId="{16805A2F-098C-C045-A72B-E5D08CB2C704}" destId="{25EEAE86-7401-CC40-98E2-4B361DC0D6C5}" srcOrd="1" destOrd="0" parTransId="{5C2552DB-F68A-8A4E-9CAA-3D0E220A3AE7}" sibTransId="{8D4034B2-3621-2B40-88BE-3FFA9FB04540}"/>
    <dgm:cxn modelId="{0DAA2498-1673-274A-A7C0-E0F8843FF0B4}" srcId="{16805A2F-098C-C045-A72B-E5D08CB2C704}" destId="{0752DFD1-CCF1-464A-80E9-526F7424A5EC}" srcOrd="0" destOrd="0" parTransId="{220ADDEB-33F4-8449-AFF3-92A8394B6627}" sibTransId="{738554F0-B073-0E40-BD87-E744F8093DA2}"/>
    <dgm:cxn modelId="{086001AA-F69B-7847-80BD-0E6DA89841CA}" type="presOf" srcId="{B1433E35-11DC-E54D-9CC8-6759C2958C8C}" destId="{A6F1B1FE-65EA-D240-8284-EFFF06C5553F}" srcOrd="0" destOrd="0" presId="urn:microsoft.com/office/officeart/2005/8/layout/lProcess3"/>
    <dgm:cxn modelId="{72ECBCB9-9AEB-9B48-8817-3F177391FF38}" type="presOf" srcId="{0752DFD1-CCF1-464A-80E9-526F7424A5EC}" destId="{B65707C3-C869-FC4F-B9CD-775C065DC697}" srcOrd="0" destOrd="0" presId="urn:microsoft.com/office/officeart/2005/8/layout/lProcess3"/>
    <dgm:cxn modelId="{DF5226C3-C7C4-6C46-9DAA-A3E64D7DAE9F}" type="presOf" srcId="{16805A2F-098C-C045-A72B-E5D08CB2C704}" destId="{37AEE000-F1FF-B647-8081-52F5B08C9990}" srcOrd="0" destOrd="0" presId="urn:microsoft.com/office/officeart/2005/8/layout/lProcess3"/>
    <dgm:cxn modelId="{DC1C33F7-08E0-E94D-AD45-49EE938C767D}" srcId="{16805A2F-098C-C045-A72B-E5D08CB2C704}" destId="{B1433E35-11DC-E54D-9CC8-6759C2958C8C}" srcOrd="2" destOrd="0" parTransId="{8A482F9C-1EEC-E041-95DD-0E53CA1A1F7C}" sibTransId="{F6436404-BBCD-8A4A-A7E7-82D9E47A868D}"/>
    <dgm:cxn modelId="{B95D2F1F-61E5-9D49-A01E-EA169059532B}" type="presParOf" srcId="{37AEE000-F1FF-B647-8081-52F5B08C9990}" destId="{3EEFAF26-B561-CC4C-AB04-BCC99386067E}" srcOrd="0" destOrd="0" presId="urn:microsoft.com/office/officeart/2005/8/layout/lProcess3"/>
    <dgm:cxn modelId="{2479D263-F13A-EE44-810F-9B74CB6A27EC}" type="presParOf" srcId="{3EEFAF26-B561-CC4C-AB04-BCC99386067E}" destId="{B65707C3-C869-FC4F-B9CD-775C065DC697}" srcOrd="0" destOrd="0" presId="urn:microsoft.com/office/officeart/2005/8/layout/lProcess3"/>
    <dgm:cxn modelId="{4D13B36D-D51F-734F-979B-B07D265068DE}" type="presParOf" srcId="{37AEE000-F1FF-B647-8081-52F5B08C9990}" destId="{1DF0E4EE-DADC-2549-82AC-8594588A894C}" srcOrd="1" destOrd="0" presId="urn:microsoft.com/office/officeart/2005/8/layout/lProcess3"/>
    <dgm:cxn modelId="{EB6EC63C-0CC3-2F44-B096-44A9F82326DD}" type="presParOf" srcId="{37AEE000-F1FF-B647-8081-52F5B08C9990}" destId="{8C7AA545-9539-A749-9C96-74DB88F38766}" srcOrd="2" destOrd="0" presId="urn:microsoft.com/office/officeart/2005/8/layout/lProcess3"/>
    <dgm:cxn modelId="{CBBE1F8F-5CB9-6B4F-AFA1-5969A0AE5481}" type="presParOf" srcId="{8C7AA545-9539-A749-9C96-74DB88F38766}" destId="{06B63DE7-1EC4-304C-B5A1-527A5D33DE12}" srcOrd="0" destOrd="0" presId="urn:microsoft.com/office/officeart/2005/8/layout/lProcess3"/>
    <dgm:cxn modelId="{7DA5FE33-3BFB-254F-A785-364F181D3079}" type="presParOf" srcId="{37AEE000-F1FF-B647-8081-52F5B08C9990}" destId="{D1E5CAB9-27EF-9448-99F9-A5F69D033BAD}" srcOrd="3" destOrd="0" presId="urn:microsoft.com/office/officeart/2005/8/layout/lProcess3"/>
    <dgm:cxn modelId="{C9C67590-C2C0-F245-814E-41CCFB0DA85E}" type="presParOf" srcId="{37AEE000-F1FF-B647-8081-52F5B08C9990}" destId="{39119A83-CE5A-3541-8AA9-F68F94B391D0}" srcOrd="4" destOrd="0" presId="urn:microsoft.com/office/officeart/2005/8/layout/lProcess3"/>
    <dgm:cxn modelId="{61D2FEC3-3383-7E4A-AE40-83E8F0556B64}" type="presParOf" srcId="{39119A83-CE5A-3541-8AA9-F68F94B391D0}" destId="{A6F1B1FE-65EA-D240-8284-EFFF06C5553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A6AEA-BA06-7445-BA42-1A6D5E6144B6}">
      <dsp:nvSpPr>
        <dsp:cNvPr id="0" name=""/>
        <dsp:cNvSpPr/>
      </dsp:nvSpPr>
      <dsp:spPr>
        <a:xfrm rot="10800000">
          <a:off x="1567277" y="1937"/>
          <a:ext cx="5726049" cy="500007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8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Traditional Metrics in Publishing &amp; Limitations</a:t>
          </a:r>
          <a:endParaRPr lang="zh-CN" sz="1800" kern="1200" dirty="0"/>
        </a:p>
      </dsp:txBody>
      <dsp:txXfrm rot="10800000">
        <a:off x="1692279" y="1937"/>
        <a:ext cx="5601047" cy="500007"/>
      </dsp:txXfrm>
    </dsp:sp>
    <dsp:sp modelId="{CB3BA47E-1739-7941-BDF9-8C1D5DE1316C}">
      <dsp:nvSpPr>
        <dsp:cNvPr id="0" name=""/>
        <dsp:cNvSpPr/>
      </dsp:nvSpPr>
      <dsp:spPr>
        <a:xfrm>
          <a:off x="1317273" y="1937"/>
          <a:ext cx="500007" cy="50000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913FF-8FEB-9643-A2AA-6D5E11DB1BC9}">
      <dsp:nvSpPr>
        <dsp:cNvPr id="0" name=""/>
        <dsp:cNvSpPr/>
      </dsp:nvSpPr>
      <dsp:spPr>
        <a:xfrm rot="10800000">
          <a:off x="1567277" y="633204"/>
          <a:ext cx="5726049" cy="500007"/>
        </a:xfrm>
        <a:prstGeom prst="homePlate">
          <a:avLst/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8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Alternative Metrics: A Multi-Dimensional Approach</a:t>
          </a:r>
          <a:endParaRPr lang="zh-CN" sz="1800" kern="1200"/>
        </a:p>
      </dsp:txBody>
      <dsp:txXfrm rot="10800000">
        <a:off x="1692279" y="633204"/>
        <a:ext cx="5601047" cy="500007"/>
      </dsp:txXfrm>
    </dsp:sp>
    <dsp:sp modelId="{987018E3-E204-D440-9EE4-D769F3748FB1}">
      <dsp:nvSpPr>
        <dsp:cNvPr id="0" name=""/>
        <dsp:cNvSpPr/>
      </dsp:nvSpPr>
      <dsp:spPr>
        <a:xfrm>
          <a:off x="1317273" y="633204"/>
          <a:ext cx="500007" cy="500007"/>
        </a:xfrm>
        <a:prstGeom prst="ellipse">
          <a:avLst/>
        </a:prstGeom>
        <a:solidFill>
          <a:schemeClr val="accent3">
            <a:tint val="50000"/>
            <a:hueOff val="-3193"/>
            <a:satOff val="133"/>
            <a:lumOff val="-5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B8FD7-49DD-414A-A872-8C2965620F0C}">
      <dsp:nvSpPr>
        <dsp:cNvPr id="0" name=""/>
        <dsp:cNvSpPr/>
      </dsp:nvSpPr>
      <dsp:spPr>
        <a:xfrm rot="10800000">
          <a:off x="1567277" y="1264471"/>
          <a:ext cx="5726049" cy="500007"/>
        </a:xfrm>
        <a:prstGeom prst="homePlate">
          <a:avLst/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8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Why Open Access Matters: Key Benefits</a:t>
          </a:r>
          <a:endParaRPr lang="zh-CN" sz="1800" kern="1200"/>
        </a:p>
      </dsp:txBody>
      <dsp:txXfrm rot="10800000">
        <a:off x="1692279" y="1264471"/>
        <a:ext cx="5601047" cy="500007"/>
      </dsp:txXfrm>
    </dsp:sp>
    <dsp:sp modelId="{23F15416-06C9-E745-B392-D2EC1188B66C}">
      <dsp:nvSpPr>
        <dsp:cNvPr id="0" name=""/>
        <dsp:cNvSpPr/>
      </dsp:nvSpPr>
      <dsp:spPr>
        <a:xfrm>
          <a:off x="1317273" y="1264471"/>
          <a:ext cx="500007" cy="500007"/>
        </a:xfrm>
        <a:prstGeom prst="ellipse">
          <a:avLst/>
        </a:prstGeom>
        <a:solidFill>
          <a:schemeClr val="accent3">
            <a:tint val="50000"/>
            <a:hueOff val="-6387"/>
            <a:satOff val="266"/>
            <a:lumOff val="-10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F306B-CA43-A346-AE3B-68A1894C0AFD}">
      <dsp:nvSpPr>
        <dsp:cNvPr id="0" name=""/>
        <dsp:cNvSpPr/>
      </dsp:nvSpPr>
      <dsp:spPr>
        <a:xfrm rot="10800000">
          <a:off x="1567277" y="1895738"/>
          <a:ext cx="5726049" cy="500007"/>
        </a:xfrm>
        <a:prstGeom prst="homePlate">
          <a:avLst/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8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Role of Open Access in Enabling Alternative Metrics</a:t>
          </a:r>
          <a:endParaRPr lang="zh-CN" sz="1800" kern="1200"/>
        </a:p>
      </dsp:txBody>
      <dsp:txXfrm rot="10800000">
        <a:off x="1692279" y="1895738"/>
        <a:ext cx="5601047" cy="500007"/>
      </dsp:txXfrm>
    </dsp:sp>
    <dsp:sp modelId="{A75DEADF-F352-5948-BB04-52E8F36174A2}">
      <dsp:nvSpPr>
        <dsp:cNvPr id="0" name=""/>
        <dsp:cNvSpPr/>
      </dsp:nvSpPr>
      <dsp:spPr>
        <a:xfrm>
          <a:off x="1317273" y="1895738"/>
          <a:ext cx="500007" cy="500007"/>
        </a:xfrm>
        <a:prstGeom prst="ellipse">
          <a:avLst/>
        </a:prstGeom>
        <a:solidFill>
          <a:schemeClr val="accent3">
            <a:tint val="50000"/>
            <a:hueOff val="-9580"/>
            <a:satOff val="400"/>
            <a:lumOff val="-15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244FA-CB5C-FE49-925A-53B440FE8757}">
      <dsp:nvSpPr>
        <dsp:cNvPr id="0" name=""/>
        <dsp:cNvSpPr/>
      </dsp:nvSpPr>
      <dsp:spPr>
        <a:xfrm rot="10800000">
          <a:off x="1567277" y="2527005"/>
          <a:ext cx="5726049" cy="500007"/>
        </a:xfrm>
        <a:prstGeom prst="homePlate">
          <a:avLst/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8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Discussion &amp; Conclusion</a:t>
          </a:r>
          <a:endParaRPr lang="zh-CN" sz="1800" kern="1200" dirty="0"/>
        </a:p>
      </dsp:txBody>
      <dsp:txXfrm rot="10800000">
        <a:off x="1692279" y="2527005"/>
        <a:ext cx="5601047" cy="500007"/>
      </dsp:txXfrm>
    </dsp:sp>
    <dsp:sp modelId="{C7225096-37F6-224B-9A64-AFBAC7327407}">
      <dsp:nvSpPr>
        <dsp:cNvPr id="0" name=""/>
        <dsp:cNvSpPr/>
      </dsp:nvSpPr>
      <dsp:spPr>
        <a:xfrm>
          <a:off x="1317273" y="2527005"/>
          <a:ext cx="500007" cy="500007"/>
        </a:xfrm>
        <a:prstGeom prst="ellipse">
          <a:avLst/>
        </a:prstGeom>
        <a:solidFill>
          <a:schemeClr val="accent3">
            <a:tint val="50000"/>
            <a:hueOff val="-12774"/>
            <a:satOff val="533"/>
            <a:lumOff val="-2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97D19-3AFB-5145-BA58-8516E1FB3930}">
      <dsp:nvSpPr>
        <dsp:cNvPr id="0" name=""/>
        <dsp:cNvSpPr/>
      </dsp:nvSpPr>
      <dsp:spPr>
        <a:xfrm>
          <a:off x="0" y="608198"/>
          <a:ext cx="2448272" cy="1047987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altLang="zh-CN" sz="1600" kern="1200" dirty="0"/>
            <a:t>How do you think influence can be measured beyond just citation counts?</a:t>
          </a:r>
          <a:endParaRPr lang="zh-CN" sz="1600" kern="1200" dirty="0"/>
        </a:p>
      </dsp:txBody>
      <dsp:txXfrm>
        <a:off x="0" y="608198"/>
        <a:ext cx="2448272" cy="10479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97D19-3AFB-5145-BA58-8516E1FB3930}">
      <dsp:nvSpPr>
        <dsp:cNvPr id="0" name=""/>
        <dsp:cNvSpPr/>
      </dsp:nvSpPr>
      <dsp:spPr>
        <a:xfrm>
          <a:off x="0" y="204864"/>
          <a:ext cx="2448272" cy="16339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rPr>
            <a:t>Do you believe that groundbreaking study in a niche field may not attract high citations but could have significant real-world impact?</a:t>
          </a:r>
          <a:endParaRPr lang="zh-CN" sz="1600" kern="1200" dirty="0">
            <a:solidFill>
              <a:prstClr val="black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0" y="204864"/>
        <a:ext cx="2448272" cy="16339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7280E-DFC7-324F-9F1D-26DA98C0B791}">
      <dsp:nvSpPr>
        <dsp:cNvPr id="0" name=""/>
        <dsp:cNvSpPr/>
      </dsp:nvSpPr>
      <dsp:spPr>
        <a:xfrm>
          <a:off x="2495851" y="1817370"/>
          <a:ext cx="1211258" cy="12115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31D29-E5BA-6F45-BC6D-1B06CA66D746}">
      <dsp:nvSpPr>
        <dsp:cNvPr id="0" name=""/>
        <dsp:cNvSpPr/>
      </dsp:nvSpPr>
      <dsp:spPr>
        <a:xfrm>
          <a:off x="3268445" y="925344"/>
          <a:ext cx="359734" cy="359536"/>
        </a:xfrm>
        <a:prstGeom prst="donut">
          <a:avLst>
            <a:gd name="adj" fmla="val 7460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9525" cap="flat" cmpd="sng" algn="ctr">
          <a:solidFill>
            <a:schemeClr val="accent3">
              <a:hueOff val="1607181"/>
              <a:satOff val="-2411"/>
              <a:lumOff val="-39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EA2F1-B1F9-504F-9C8B-34C65A16471E}">
      <dsp:nvSpPr>
        <dsp:cNvPr id="0" name=""/>
        <dsp:cNvSpPr/>
      </dsp:nvSpPr>
      <dsp:spPr>
        <a:xfrm>
          <a:off x="2542399" y="1864015"/>
          <a:ext cx="1118668" cy="111828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DC463-1D5F-0A46-AB3E-F2042BEFB4BC}">
      <dsp:nvSpPr>
        <dsp:cNvPr id="0" name=""/>
        <dsp:cNvSpPr/>
      </dsp:nvSpPr>
      <dsp:spPr>
        <a:xfrm>
          <a:off x="3795145" y="2046358"/>
          <a:ext cx="633962" cy="633656"/>
        </a:xfrm>
        <a:prstGeom prst="ellipse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9525" cap="flat" cmpd="sng" algn="ctr">
          <a:solidFill>
            <a:schemeClr val="accent3">
              <a:hueOff val="3214361"/>
              <a:satOff val="-4823"/>
              <a:lumOff val="-78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50DDB-9C76-A545-A346-EAAF947B30A1}">
      <dsp:nvSpPr>
        <dsp:cNvPr id="0" name=""/>
        <dsp:cNvSpPr/>
      </dsp:nvSpPr>
      <dsp:spPr>
        <a:xfrm>
          <a:off x="3832586" y="2083614"/>
          <a:ext cx="559081" cy="559144"/>
        </a:xfrm>
        <a:prstGeom prst="ellipse">
          <a:avLst/>
        </a:prstGeom>
        <a:solidFill>
          <a:schemeClr val="accent3">
            <a:tint val="50000"/>
            <a:hueOff val="3584066"/>
            <a:satOff val="-4703"/>
            <a:lumOff val="-46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526FC-F8DE-6C4F-9E30-57F5E3C647CA}">
      <dsp:nvSpPr>
        <dsp:cNvPr id="0" name=""/>
        <dsp:cNvSpPr/>
      </dsp:nvSpPr>
      <dsp:spPr>
        <a:xfrm>
          <a:off x="3547227" y="1151606"/>
          <a:ext cx="812565" cy="812667"/>
        </a:xfrm>
        <a:prstGeom prst="ellipse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9525" cap="flat" cmpd="sng" algn="ctr">
          <a:solidFill>
            <a:schemeClr val="accent3">
              <a:hueOff val="4821541"/>
              <a:satOff val="-7234"/>
              <a:lumOff val="-117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74488-8405-4442-9C24-AEB9D0097C9C}">
      <dsp:nvSpPr>
        <dsp:cNvPr id="0" name=""/>
        <dsp:cNvSpPr/>
      </dsp:nvSpPr>
      <dsp:spPr>
        <a:xfrm>
          <a:off x="4003093" y="133273"/>
          <a:ext cx="266132" cy="266244"/>
        </a:xfrm>
        <a:prstGeom prst="donut">
          <a:avLst>
            <a:gd name="adj" fmla="val 7460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9525" cap="flat" cmpd="sng" algn="ctr">
          <a:solidFill>
            <a:schemeClr val="accent3">
              <a:hueOff val="6428722"/>
              <a:satOff val="-9646"/>
              <a:lumOff val="-156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AABE5-FD7A-1344-B605-BF5899A0D76E}">
      <dsp:nvSpPr>
        <dsp:cNvPr id="0" name=""/>
        <dsp:cNvSpPr/>
      </dsp:nvSpPr>
      <dsp:spPr>
        <a:xfrm>
          <a:off x="4336012" y="0"/>
          <a:ext cx="133066" cy="133273"/>
        </a:xfrm>
        <a:prstGeom prst="donut">
          <a:avLst>
            <a:gd name="adj" fmla="val 7460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9525" cap="flat" cmpd="sng" algn="ctr">
          <a:solidFill>
            <a:schemeClr val="accent3">
              <a:hueOff val="8035903"/>
              <a:satOff val="-12057"/>
              <a:lumOff val="-196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3103E-106F-7C41-99E7-1DEA8E19FEB4}">
      <dsp:nvSpPr>
        <dsp:cNvPr id="0" name=""/>
        <dsp:cNvSpPr/>
      </dsp:nvSpPr>
      <dsp:spPr>
        <a:xfrm>
          <a:off x="3590233" y="1194617"/>
          <a:ext cx="727058" cy="726948"/>
        </a:xfrm>
        <a:prstGeom prst="ellipse">
          <a:avLst/>
        </a:prstGeom>
        <a:solidFill>
          <a:schemeClr val="accent3">
            <a:tint val="50000"/>
            <a:hueOff val="7168132"/>
            <a:satOff val="-9405"/>
            <a:lumOff val="-92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56F61-4C34-564D-93E3-994610F5794D}">
      <dsp:nvSpPr>
        <dsp:cNvPr id="0" name=""/>
        <dsp:cNvSpPr/>
      </dsp:nvSpPr>
      <dsp:spPr>
        <a:xfrm>
          <a:off x="3638299" y="428596"/>
          <a:ext cx="569706" cy="569745"/>
        </a:xfrm>
        <a:prstGeom prst="ellipse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9525" cap="flat" cmpd="sng" algn="ctr">
          <a:solidFill>
            <a:schemeClr val="accent3">
              <a:hueOff val="9643083"/>
              <a:satOff val="-14469"/>
              <a:lumOff val="-235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5CCFA-9B1A-3548-B85D-934D1A5B224E}">
      <dsp:nvSpPr>
        <dsp:cNvPr id="0" name=""/>
        <dsp:cNvSpPr/>
      </dsp:nvSpPr>
      <dsp:spPr>
        <a:xfrm>
          <a:off x="4469078" y="2662749"/>
          <a:ext cx="199852" cy="199607"/>
        </a:xfrm>
        <a:prstGeom prst="donut">
          <a:avLst>
            <a:gd name="adj" fmla="val 746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EEB5A-CEC0-E543-80F2-3F9D444C8417}">
      <dsp:nvSpPr>
        <dsp:cNvPr id="0" name=""/>
        <dsp:cNvSpPr/>
      </dsp:nvSpPr>
      <dsp:spPr>
        <a:xfrm>
          <a:off x="3671692" y="462217"/>
          <a:ext cx="502920" cy="502805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0353E-0744-3B48-993A-79A8CC9114C0}">
      <dsp:nvSpPr>
        <dsp:cNvPr id="0" name=""/>
        <dsp:cNvSpPr/>
      </dsp:nvSpPr>
      <dsp:spPr>
        <a:xfrm>
          <a:off x="216301" y="2395973"/>
          <a:ext cx="2203015" cy="385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" numCol="1" spcCol="1270" anchor="b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zh-CN" sz="1200" kern="1200" dirty="0">
            <a:latin typeface="+mj-lt"/>
          </a:endParaRPr>
        </a:p>
      </dsp:txBody>
      <dsp:txXfrm>
        <a:off x="216301" y="2395973"/>
        <a:ext cx="2203015" cy="385729"/>
      </dsp:txXfrm>
    </dsp:sp>
    <dsp:sp modelId="{1E88FCDA-DC48-FB4F-BECF-B9AE4E02A0F6}">
      <dsp:nvSpPr>
        <dsp:cNvPr id="0" name=""/>
        <dsp:cNvSpPr/>
      </dsp:nvSpPr>
      <dsp:spPr>
        <a:xfrm>
          <a:off x="4344357" y="541964"/>
          <a:ext cx="3326212" cy="41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sz="1200" kern="1200" dirty="0"/>
        </a:p>
      </dsp:txBody>
      <dsp:txXfrm>
        <a:off x="4344357" y="541964"/>
        <a:ext cx="3326212" cy="413364"/>
      </dsp:txXfrm>
    </dsp:sp>
    <dsp:sp modelId="{9E21CAF8-3F57-584B-970C-AEEB33CBA97A}">
      <dsp:nvSpPr>
        <dsp:cNvPr id="0" name=""/>
        <dsp:cNvSpPr/>
      </dsp:nvSpPr>
      <dsp:spPr>
        <a:xfrm>
          <a:off x="5651381" y="1330887"/>
          <a:ext cx="2201703" cy="5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sz="1200" kern="1200" dirty="0"/>
        </a:p>
      </dsp:txBody>
      <dsp:txXfrm>
        <a:off x="5651381" y="1330887"/>
        <a:ext cx="2201703" cy="569193"/>
      </dsp:txXfrm>
    </dsp:sp>
    <dsp:sp modelId="{348C8994-4316-594A-A2F4-B4CDFDB4CE7F}">
      <dsp:nvSpPr>
        <dsp:cNvPr id="0" name=""/>
        <dsp:cNvSpPr/>
      </dsp:nvSpPr>
      <dsp:spPr>
        <a:xfrm>
          <a:off x="6276218" y="0"/>
          <a:ext cx="1782506" cy="50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altLang="zh-CN" sz="1200" kern="1200" dirty="0"/>
            <a:t>Short-Term Focus</a:t>
          </a:r>
          <a:endParaRPr lang="zh-CN" sz="1200" kern="1200" dirty="0"/>
        </a:p>
      </dsp:txBody>
      <dsp:txXfrm>
        <a:off x="6276218" y="0"/>
        <a:ext cx="1782506" cy="5028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707C3-C869-FC4F-B9CD-775C065DC697}">
      <dsp:nvSpPr>
        <dsp:cNvPr id="0" name=""/>
        <dsp:cNvSpPr/>
      </dsp:nvSpPr>
      <dsp:spPr>
        <a:xfrm>
          <a:off x="1640999" y="287"/>
          <a:ext cx="5328601" cy="92328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Broaden Research Impact</a:t>
          </a:r>
          <a:endParaRPr lang="zh-CN" sz="1800" kern="1200" dirty="0"/>
        </a:p>
      </dsp:txBody>
      <dsp:txXfrm>
        <a:off x="2102642" y="287"/>
        <a:ext cx="4405316" cy="923285"/>
      </dsp:txXfrm>
    </dsp:sp>
    <dsp:sp modelId="{06B63DE7-1EC4-304C-B5A1-527A5D33DE12}">
      <dsp:nvSpPr>
        <dsp:cNvPr id="0" name=""/>
        <dsp:cNvSpPr/>
      </dsp:nvSpPr>
      <dsp:spPr>
        <a:xfrm>
          <a:off x="1640999" y="1052832"/>
          <a:ext cx="5328601" cy="92328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Redefine Success with Alternative Metrics</a:t>
          </a:r>
          <a:endParaRPr lang="zh-CN" sz="1800" kern="1200" dirty="0"/>
        </a:p>
      </dsp:txBody>
      <dsp:txXfrm>
        <a:off x="2102642" y="1052832"/>
        <a:ext cx="4405316" cy="923285"/>
      </dsp:txXfrm>
    </dsp:sp>
    <dsp:sp modelId="{A6F1B1FE-65EA-D240-8284-EFFF06C5553F}">
      <dsp:nvSpPr>
        <dsp:cNvPr id="0" name=""/>
        <dsp:cNvSpPr/>
      </dsp:nvSpPr>
      <dsp:spPr>
        <a:xfrm>
          <a:off x="1640999" y="2105377"/>
          <a:ext cx="5328601" cy="92328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Adapt to Evolving Publishing Models</a:t>
          </a:r>
          <a:endParaRPr lang="zh-CN" sz="1800" kern="1200" dirty="0"/>
        </a:p>
      </dsp:txBody>
      <dsp:txXfrm>
        <a:off x="2102642" y="2105377"/>
        <a:ext cx="4405316" cy="923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FE87A-C2D9-493B-B99F-A41D1A2BEF7C}" type="datetimeFigureOut">
              <a:rPr lang="" smtClean="0"/>
              <a:pPr/>
              <a:t>2/24/25</a:t>
            </a:fld>
            <a:endParaRPr lang="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5E200-7A63-4A7C-BE0B-EE602D2E29CE}" type="slidenum">
              <a:rPr lang="" smtClean="0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49903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1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62099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10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597339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11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348171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12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940194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13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863789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2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77358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3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45592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4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666896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5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60476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6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806230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7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256933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tabLst>
                <a:tab pos="457200" algn="l"/>
              </a:tabLst>
            </a:pPr>
            <a:endParaRPr lang="e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8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059566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9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32613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4343400" cy="161962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009900"/>
                </a:solidFill>
                <a:latin typeface="Cambria" pitchFamily="18" charset="0"/>
              </a:rPr>
              <a:t>Redefining   Scholarly   Success: Alternative Metrics and </a:t>
            </a:r>
            <a:r>
              <a:rPr lang="en-US" altLang="zh-CN" sz="2200" b="1" dirty="0">
                <a:solidFill>
                  <a:srgbClr val="009900"/>
                </a:solidFill>
                <a:latin typeface="Cambria" pitchFamily="18" charset="0"/>
              </a:rPr>
              <a:t>Open</a:t>
            </a:r>
            <a:endParaRPr lang="en-US" sz="2200" b="1" dirty="0">
              <a:solidFill>
                <a:srgbClr val="009900"/>
              </a:solidFill>
              <a:latin typeface="Cambria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009900"/>
                </a:solidFill>
                <a:latin typeface="Cambria" pitchFamily="18" charset="0"/>
              </a:rPr>
              <a:t>Access in Publishing</a:t>
            </a:r>
            <a:endParaRPr lang="en-US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8474" y="3867150"/>
            <a:ext cx="4724400" cy="285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>
                <a:solidFill>
                  <a:srgbClr val="009900"/>
                </a:solidFill>
                <a:latin typeface="Cambria" pitchFamily="18" charset="0"/>
              </a:rPr>
              <a:t>Liu </a:t>
            </a:r>
            <a:r>
              <a:rPr lang="en-US" sz="2000" b="1" dirty="0" err="1">
                <a:solidFill>
                  <a:srgbClr val="009900"/>
                </a:solidFill>
                <a:latin typeface="Cambria" pitchFamily="18" charset="0"/>
              </a:rPr>
              <a:t>Jinjin</a:t>
            </a:r>
            <a:r>
              <a:rPr lang="en-US" sz="2000" b="1" dirty="0">
                <a:solidFill>
                  <a:srgbClr val="009900"/>
                </a:solidFill>
                <a:latin typeface="Cambria" pitchFamily="18" charset="0"/>
              </a:rPr>
              <a:t>, Assoc. Prof., Ph.D.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" y="4395985"/>
            <a:ext cx="6284371" cy="510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z="1500" dirty="0">
                <a:latin typeface="Cambria" pitchFamily="18" charset="0"/>
              </a:rPr>
              <a:t>Managing editor at Journal of Acute Disease, Hainan Medical University </a:t>
            </a: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altLang="zh-CN" sz="2000" b="1" dirty="0">
                <a:solidFill>
                  <a:srgbClr val="009900"/>
                </a:solidFill>
                <a:latin typeface="Cambria" pitchFamily="18" charset="0"/>
              </a:rPr>
              <a:t>Discussion &amp; Conclusion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2035D9BE-D38F-D7D3-D585-85CF322A82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9784250"/>
              </p:ext>
            </p:extLst>
          </p:nvPr>
        </p:nvGraphicFramePr>
        <p:xfrm>
          <a:off x="923220" y="1275606"/>
          <a:ext cx="8610600" cy="302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图片 8" descr="徽标&#10;&#10;描述已自动生成">
            <a:extLst>
              <a:ext uri="{FF2B5EF4-FFF2-40B4-BE49-F238E27FC236}">
                <a16:creationId xmlns:a16="http://schemas.microsoft.com/office/drawing/2014/main" id="{409BFD17-9206-F378-9311-DD595D8593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9662"/>
            <a:ext cx="1848054" cy="188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910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863680" cy="689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/>
            <a:r>
              <a:rPr lang="en-US" sz="2000" b="1" dirty="0">
                <a:solidFill>
                  <a:srgbClr val="009900"/>
                </a:solidFill>
                <a:latin typeface="Cambria" pitchFamily="18" charset="0"/>
              </a:rPr>
              <a:t>References</a:t>
            </a:r>
            <a:endParaRPr lang="en-US" sz="2500" b="1" dirty="0">
              <a:latin typeface="Cambria" pitchFamily="18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12C7F2A-34FB-28DD-76A8-0C6D5887A2A6}"/>
              </a:ext>
            </a:extLst>
          </p:cNvPr>
          <p:cNvSpPr txBox="1">
            <a:spLocks/>
          </p:cNvSpPr>
          <p:nvPr/>
        </p:nvSpPr>
        <p:spPr>
          <a:xfrm>
            <a:off x="235090" y="915566"/>
            <a:ext cx="8417942" cy="2978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r>
              <a:rPr kumimoji="1" lang="en" altLang="zh-CN" sz="4800" dirty="0" err="1"/>
              <a:t>Seglen</a:t>
            </a:r>
            <a:r>
              <a:rPr kumimoji="1" lang="en" altLang="zh-CN" sz="4800" dirty="0"/>
              <a:t>, P.O. (1997) Why the impact factor of journals should not be used for evaluating research. The BMJ 314: 498–502. </a:t>
            </a:r>
          </a:p>
          <a:p>
            <a:endParaRPr kumimoji="1" lang="en" altLang="zh-CN" sz="4800" dirty="0"/>
          </a:p>
          <a:p>
            <a:r>
              <a:rPr kumimoji="1" lang="en" altLang="zh-CN" sz="4800" dirty="0"/>
              <a:t>Nicola Francesco Dotti, Julia </a:t>
            </a:r>
            <a:r>
              <a:rPr kumimoji="1" lang="en" altLang="zh-CN" sz="4800" dirty="0" err="1"/>
              <a:t>Walczyk</a:t>
            </a:r>
            <a:r>
              <a:rPr kumimoji="1" lang="en" altLang="zh-CN" sz="4800" dirty="0"/>
              <a:t>. What is the societal impact of university research? A policy-oriented review to map approaches, identify monitoring methods and success factors. Evaluation and Program Planning 2022; 95: 102157. </a:t>
            </a:r>
          </a:p>
          <a:p>
            <a:endParaRPr kumimoji="1" lang="en" altLang="zh-CN" sz="4800" dirty="0"/>
          </a:p>
          <a:p>
            <a:r>
              <a:rPr kumimoji="1" lang="en" altLang="zh-CN" sz="4800" dirty="0"/>
              <a:t>https://</a:t>
            </a:r>
            <a:r>
              <a:rPr kumimoji="1" lang="en" altLang="zh-CN" sz="4800" dirty="0" err="1"/>
              <a:t>plos.org</a:t>
            </a:r>
            <a:r>
              <a:rPr kumimoji="1" lang="en" altLang="zh-CN" sz="4800" dirty="0"/>
              <a:t>/</a:t>
            </a:r>
            <a:r>
              <a:rPr kumimoji="1" lang="en" altLang="zh-CN" sz="4800" dirty="0" err="1"/>
              <a:t>dora</a:t>
            </a:r>
            <a:r>
              <a:rPr kumimoji="1" lang="en" altLang="zh-CN" sz="4800" dirty="0"/>
              <a:t>/</a:t>
            </a:r>
            <a:endParaRPr lang="en-US" altLang="zh-CN" sz="4800" dirty="0"/>
          </a:p>
          <a:p>
            <a:endParaRPr kumimoji="1" lang="en" altLang="zh-CN" sz="4800" dirty="0"/>
          </a:p>
          <a:p>
            <a:r>
              <a:rPr kumimoji="1" lang="en" altLang="zh-CN" sz="4800" dirty="0"/>
              <a:t>Sam Rye. Visibility in Open Access Publishing. Academic Resources, Open Access, Open Science 2023. Available from: https://</a:t>
            </a:r>
            <a:r>
              <a:rPr kumimoji="1" lang="en" altLang="zh-CN" sz="4800" dirty="0" err="1"/>
              <a:t>blog.mdpi.com</a:t>
            </a:r>
            <a:r>
              <a:rPr kumimoji="1" lang="en" altLang="zh-CN" sz="4800" dirty="0"/>
              <a:t>/2023/10/20/visibility-in-open-access/?</a:t>
            </a:r>
            <a:r>
              <a:rPr kumimoji="1" lang="en" altLang="zh-CN" sz="4800" dirty="0" err="1"/>
              <a:t>utm_source</a:t>
            </a:r>
            <a:r>
              <a:rPr kumimoji="1" lang="en" altLang="zh-CN" sz="4800" dirty="0"/>
              <a:t>=</a:t>
            </a:r>
            <a:r>
              <a:rPr kumimoji="1" lang="en" altLang="zh-CN" sz="4800" dirty="0" err="1"/>
              <a:t>chatgpt.com</a:t>
            </a:r>
            <a:endParaRPr kumimoji="1" lang="en" altLang="zh-CN" sz="4800" dirty="0"/>
          </a:p>
          <a:p>
            <a:endParaRPr kumimoji="1" lang="en" altLang="zh-CN" sz="4800" dirty="0"/>
          </a:p>
          <a:p>
            <a:r>
              <a:rPr kumimoji="1" lang="en" altLang="zh-CN" sz="4800" dirty="0" err="1"/>
              <a:t>Sunaina</a:t>
            </a:r>
            <a:r>
              <a:rPr kumimoji="1" lang="en" altLang="zh-CN" sz="4800" dirty="0"/>
              <a:t> Singh. Are we there yet? Making open access truly open and accessible. </a:t>
            </a:r>
            <a:r>
              <a:rPr kumimoji="1" lang="en" altLang="zh-CN" sz="4800" dirty="0" err="1"/>
              <a:t>Editage</a:t>
            </a:r>
            <a:r>
              <a:rPr kumimoji="1" lang="en" altLang="zh-CN" sz="4800" dirty="0"/>
              <a:t> Insights 2023. Available from: https://</a:t>
            </a:r>
            <a:r>
              <a:rPr kumimoji="1" lang="en" altLang="zh-CN" sz="4800" dirty="0" err="1"/>
              <a:t>www.editage.com</a:t>
            </a:r>
            <a:r>
              <a:rPr kumimoji="1" lang="en" altLang="zh-CN" sz="4800" dirty="0"/>
              <a:t>/insights/are-we-there-yet-making-open-access-truly-open-and-accessible?utm_source=</a:t>
            </a:r>
            <a:r>
              <a:rPr kumimoji="1" lang="en" altLang="zh-CN" sz="4800" dirty="0" err="1"/>
              <a:t>chatgpt.com</a:t>
            </a:r>
            <a:endParaRPr kumimoji="1" lang="en" altLang="zh-CN" sz="4800" dirty="0"/>
          </a:p>
          <a:p>
            <a:endParaRPr kumimoji="1" lang="en" altLang="zh-CN" sz="4800" dirty="0"/>
          </a:p>
          <a:p>
            <a:r>
              <a:rPr kumimoji="1" lang="en" altLang="zh-CN" sz="4800" dirty="0"/>
              <a:t>John </a:t>
            </a:r>
            <a:r>
              <a:rPr kumimoji="1" lang="en" altLang="zh-CN" sz="4800" dirty="0" err="1"/>
              <a:t>Lenahan</a:t>
            </a:r>
            <a:r>
              <a:rPr kumimoji="1" lang="en" altLang="zh-CN" sz="4800" dirty="0"/>
              <a:t>. Unlocking knowledge: How open access initiatives are bridging resource gaps. JSTOR 2023. Available from: https://</a:t>
            </a:r>
            <a:r>
              <a:rPr kumimoji="1" lang="en" altLang="zh-CN" sz="4800" dirty="0" err="1"/>
              <a:t>about.jstor.org</a:t>
            </a:r>
            <a:r>
              <a:rPr kumimoji="1" lang="en" altLang="zh-CN" sz="4800" dirty="0"/>
              <a:t>/blog/open-access-initiatives/?</a:t>
            </a:r>
            <a:r>
              <a:rPr kumimoji="1" lang="en" altLang="zh-CN" sz="4800" dirty="0" err="1"/>
              <a:t>utm_source</a:t>
            </a:r>
            <a:r>
              <a:rPr kumimoji="1" lang="en" altLang="zh-CN" sz="4800" dirty="0"/>
              <a:t>=</a:t>
            </a:r>
            <a:r>
              <a:rPr kumimoji="1" lang="en" altLang="zh-CN" sz="4800" dirty="0" err="1"/>
              <a:t>chatgpt.com</a:t>
            </a:r>
            <a:endParaRPr kumimoji="1" lang="en" altLang="zh-CN" sz="4800" dirty="0"/>
          </a:p>
          <a:p>
            <a:endParaRPr lang="en-US" altLang="zh-CN" sz="4800" dirty="0">
              <a:solidFill>
                <a:srgbClr val="141618"/>
              </a:solidFill>
            </a:endParaRPr>
          </a:p>
          <a:p>
            <a:r>
              <a:rPr lang="en-US" altLang="zh-CN" sz="4800" dirty="0">
                <a:solidFill>
                  <a:srgbClr val="141618"/>
                </a:solidFill>
              </a:rPr>
              <a:t>http://</a:t>
            </a:r>
            <a:r>
              <a:rPr lang="en-US" altLang="zh-CN" sz="4800" dirty="0" err="1">
                <a:solidFill>
                  <a:srgbClr val="141618"/>
                </a:solidFill>
              </a:rPr>
              <a:t>www.eigenfactor.org</a:t>
            </a:r>
            <a:r>
              <a:rPr lang="en-US" altLang="zh-CN" sz="4800" dirty="0">
                <a:solidFill>
                  <a:srgbClr val="141618"/>
                </a:solidFill>
              </a:rPr>
              <a:t>/</a:t>
            </a:r>
          </a:p>
          <a:p>
            <a:endParaRPr lang="en-US" altLang="zh-CN" sz="4800" dirty="0">
              <a:solidFill>
                <a:srgbClr val="141618"/>
              </a:solidFill>
            </a:endParaRPr>
          </a:p>
          <a:p>
            <a:r>
              <a:rPr lang="en-US" altLang="zh-CN" sz="4800" dirty="0">
                <a:solidFill>
                  <a:srgbClr val="141618"/>
                </a:solidFill>
              </a:rPr>
              <a:t>http://</a:t>
            </a:r>
            <a:r>
              <a:rPr lang="en-US" altLang="zh-CN" sz="4800" dirty="0" err="1">
                <a:solidFill>
                  <a:srgbClr val="141618"/>
                </a:solidFill>
              </a:rPr>
              <a:t>www.scimagojr.com</a:t>
            </a:r>
            <a:r>
              <a:rPr lang="en-US" altLang="zh-CN" sz="4800" dirty="0">
                <a:solidFill>
                  <a:srgbClr val="141618"/>
                </a:solidFill>
              </a:rPr>
              <a:t>/</a:t>
            </a:r>
          </a:p>
          <a:p>
            <a:endParaRPr lang="en-US" altLang="zh-CN" sz="4800" dirty="0">
              <a:solidFill>
                <a:srgbClr val="141618"/>
              </a:solidFill>
            </a:endParaRPr>
          </a:p>
          <a:p>
            <a:r>
              <a:rPr lang="en-US" altLang="zh-CN" sz="4800" dirty="0">
                <a:solidFill>
                  <a:srgbClr val="141618"/>
                </a:solidFill>
              </a:rPr>
              <a:t>http://</a:t>
            </a:r>
            <a:r>
              <a:rPr lang="en-US" altLang="zh-CN" sz="4800" dirty="0" err="1">
                <a:solidFill>
                  <a:srgbClr val="141618"/>
                </a:solidFill>
              </a:rPr>
              <a:t>altmetrics.org</a:t>
            </a:r>
            <a:r>
              <a:rPr lang="en-US" altLang="zh-CN" sz="4800" dirty="0">
                <a:solidFill>
                  <a:srgbClr val="141618"/>
                </a:solidFill>
              </a:rPr>
              <a:t>/tools/</a:t>
            </a:r>
          </a:p>
          <a:p>
            <a:endParaRPr lang="en-US" altLang="zh-CN" sz="4800" dirty="0">
              <a:solidFill>
                <a:srgbClr val="141618"/>
              </a:solidFill>
            </a:endParaRPr>
          </a:p>
          <a:p>
            <a:r>
              <a:rPr lang="en-US" altLang="zh-CN" sz="4800" dirty="0">
                <a:solidFill>
                  <a:srgbClr val="141618"/>
                </a:solidFill>
              </a:rPr>
              <a:t>https://</a:t>
            </a:r>
            <a:r>
              <a:rPr lang="en-US" altLang="zh-CN" sz="4800" dirty="0" err="1">
                <a:solidFill>
                  <a:srgbClr val="141618"/>
                </a:solidFill>
              </a:rPr>
              <a:t>doaj.org</a:t>
            </a:r>
            <a:r>
              <a:rPr lang="en-US" altLang="zh-CN" sz="4800" dirty="0">
                <a:solidFill>
                  <a:srgbClr val="141618"/>
                </a:solidFill>
              </a:rPr>
              <a:t>/</a:t>
            </a:r>
          </a:p>
          <a:p>
            <a:endParaRPr lang="en-US" altLang="zh-CN" sz="1200" dirty="0">
              <a:solidFill>
                <a:srgbClr val="141618"/>
              </a:solidFill>
              <a:latin typeface="SuisseIntl"/>
            </a:endParaRPr>
          </a:p>
          <a:p>
            <a:endParaRPr lang="en-US" altLang="zh-CN" sz="1200" dirty="0">
              <a:solidFill>
                <a:srgbClr val="141618"/>
              </a:solidFill>
              <a:latin typeface="SuisseIntl"/>
            </a:endParaRPr>
          </a:p>
          <a:p>
            <a:endParaRPr lang="en-US" altLang="zh-CN" sz="1200" dirty="0">
              <a:solidFill>
                <a:srgbClr val="141618"/>
              </a:solidFill>
              <a:latin typeface="SuisseIntl"/>
            </a:endParaRPr>
          </a:p>
        </p:txBody>
      </p:sp>
    </p:spTree>
    <p:extLst>
      <p:ext uri="{BB962C8B-B14F-4D97-AF65-F5344CB8AC3E}">
        <p14:creationId xmlns:p14="http://schemas.microsoft.com/office/powerpoint/2010/main" val="2756680373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37518" y="295365"/>
            <a:ext cx="6525995" cy="4530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/>
            <a:r>
              <a:rPr lang="en-US" sz="3100" b="1" i="1" dirty="0">
                <a:latin typeface="Cambria" pitchFamily="18" charset="0"/>
              </a:rPr>
              <a:t>Journal of Acute Disease</a:t>
            </a:r>
            <a:r>
              <a:rPr lang="zh-CN" altLang="en-US" sz="3100" b="1" i="1" dirty="0">
                <a:latin typeface="Cambria" pitchFamily="18" charset="0"/>
              </a:rPr>
              <a:t> </a:t>
            </a:r>
            <a:r>
              <a:rPr lang="en-US" sz="2500" b="1" i="1" dirty="0">
                <a:latin typeface="Cambria" pitchFamily="18" charset="0"/>
              </a:rPr>
              <a:t>-</a:t>
            </a:r>
            <a:r>
              <a:rPr lang="en-US" altLang="zh-CN" sz="1800" kern="1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a publication of </a:t>
            </a:r>
            <a:r>
              <a:rPr lang="en-US" altLang="zh-CN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Hainan Medical University</a:t>
            </a:r>
            <a:r>
              <a:rPr lang="zh-CN" altLang="zh-CN" sz="2800" b="1" dirty="0">
                <a:solidFill>
                  <a:srgbClr val="C00000"/>
                </a:solidFill>
                <a:effectLst/>
              </a:rPr>
              <a:t> </a:t>
            </a:r>
            <a:endParaRPr lang="en-US" sz="25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3" name="图片 2" descr="图形用户界面, 应用程序, 网站&#10;&#10;描述已自动生成">
            <a:extLst>
              <a:ext uri="{FF2B5EF4-FFF2-40B4-BE49-F238E27FC236}">
                <a16:creationId xmlns:a16="http://schemas.microsoft.com/office/drawing/2014/main" id="{C7F83A37-0BC1-5656-06E1-DDECA9FE9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94557"/>
            <a:ext cx="3601671" cy="2274057"/>
          </a:xfrm>
          <a:prstGeom prst="rect">
            <a:avLst/>
          </a:prstGeom>
        </p:spPr>
      </p:pic>
      <p:pic>
        <p:nvPicPr>
          <p:cNvPr id="6" name="图片 5" descr="图片包含 文本&#10;&#10;描述已自动生成">
            <a:extLst>
              <a:ext uri="{FF2B5EF4-FFF2-40B4-BE49-F238E27FC236}">
                <a16:creationId xmlns:a16="http://schemas.microsoft.com/office/drawing/2014/main" id="{5E577943-199F-2C61-0C8A-4210441BB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621" y="1344081"/>
            <a:ext cx="1174850" cy="25047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E5193C8-E882-96FA-86B2-49D613499728}"/>
              </a:ext>
            </a:extLst>
          </p:cNvPr>
          <p:cNvSpPr txBox="1"/>
          <p:nvPr/>
        </p:nvSpPr>
        <p:spPr>
          <a:xfrm>
            <a:off x="102224" y="944737"/>
            <a:ext cx="351495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b="1" kern="1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Scope: </a:t>
            </a:r>
          </a:p>
          <a:p>
            <a:r>
              <a:rPr lang="en-US" altLang="zh-CN" sz="1400" kern="100" dirty="0">
                <a:solidFill>
                  <a:srgbClr val="3535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1400" kern="1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re-hospital and hospital emergency medicine</a:t>
            </a:r>
          </a:p>
          <a:p>
            <a:pPr algn="just"/>
            <a:r>
              <a:rPr lang="en-US" altLang="zh-CN" sz="1400" kern="100" dirty="0">
                <a:solidFill>
                  <a:srgbClr val="3535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1400" kern="1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isaster medicine</a:t>
            </a:r>
          </a:p>
          <a:p>
            <a:pPr algn="just"/>
            <a:r>
              <a:rPr lang="en-US" altLang="zh-CN" sz="1400" kern="100" dirty="0">
                <a:solidFill>
                  <a:srgbClr val="3535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1400" kern="1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ritical diseases</a:t>
            </a:r>
          </a:p>
          <a:p>
            <a:pPr algn="just"/>
            <a:r>
              <a:rPr lang="en-US" altLang="zh-CN" sz="1400" kern="100" dirty="0">
                <a:solidFill>
                  <a:srgbClr val="3535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1400" kern="1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elated medical specialties</a:t>
            </a:r>
            <a:endParaRPr lang="en-US" altLang="zh-CN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Diamond OA</a:t>
            </a:r>
          </a:p>
          <a:p>
            <a:pPr algn="just"/>
            <a:endParaRPr lang="en-US" altLang="zh-CN" sz="1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kumimoji="1" lang="en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 is indexed by</a:t>
            </a:r>
          </a:p>
          <a:p>
            <a:pPr algn="just"/>
            <a:r>
              <a:rPr kumimoji="1" lang="en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Science-ESCI</a:t>
            </a:r>
          </a:p>
          <a:p>
            <a:pPr algn="just"/>
            <a:r>
              <a:rPr kumimoji="1" lang="en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DOAJ</a:t>
            </a:r>
          </a:p>
          <a:p>
            <a:pPr algn="just"/>
            <a:r>
              <a:rPr kumimoji="1" lang="en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EMBASE/Excerpta Medica</a:t>
            </a:r>
          </a:p>
          <a:p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4267453-39BB-2432-2127-6F9137A6DD7E}"/>
              </a:ext>
            </a:extLst>
          </p:cNvPr>
          <p:cNvSpPr txBox="1"/>
          <p:nvPr/>
        </p:nvSpPr>
        <p:spPr>
          <a:xfrm>
            <a:off x="755576" y="4029486"/>
            <a:ext cx="7860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highlight>
                  <a:srgbClr val="7ACC00"/>
                </a:highlight>
              </a:rPr>
              <a:t>We’re recruiting Editorial Board Members &amp; Young Editorial Board Members &amp; Guest Editors</a:t>
            </a:r>
            <a:endParaRPr kumimoji="1" lang="zh-CN" altLang="en-US" sz="1600" dirty="0">
              <a:highlight>
                <a:srgbClr val="7ACC00"/>
              </a:highlight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1CD4CF2-EE45-E2B7-41AB-3CE9994C1F99}"/>
              </a:ext>
            </a:extLst>
          </p:cNvPr>
          <p:cNvSpPr txBox="1"/>
          <p:nvPr/>
        </p:nvSpPr>
        <p:spPr>
          <a:xfrm>
            <a:off x="5796136" y="4335841"/>
            <a:ext cx="2736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Welcome to submit at:</a:t>
            </a:r>
            <a:r>
              <a:rPr lang="zh-CN" altLang="zh-CN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1200" b="0" i="0" dirty="0" err="1">
                <a:solidFill>
                  <a:srgbClr val="2C4A7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jad@muhn.edu.cn</a:t>
            </a:r>
            <a:endParaRPr kumimoji="1"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 descr="图形用户界面, 日历&#10;&#10;描述已自动生成">
            <a:extLst>
              <a:ext uri="{FF2B5EF4-FFF2-40B4-BE49-F238E27FC236}">
                <a16:creationId xmlns:a16="http://schemas.microsoft.com/office/drawing/2014/main" id="{4FA83241-5BA8-B2CB-F541-F95C69278B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61" y="282642"/>
            <a:ext cx="2453552" cy="361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54715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611560" y="1467348"/>
            <a:ext cx="4176464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/>
            <a:r>
              <a:rPr lang="en-US" sz="6400" b="1" dirty="0">
                <a:solidFill>
                  <a:srgbClr val="009900"/>
                </a:solidFill>
                <a:latin typeface="Cambria" pitchFamily="18" charset="0"/>
              </a:rPr>
              <a:t>Thank you!</a:t>
            </a:r>
          </a:p>
          <a:p>
            <a:pPr marL="342900" lvl="0" indent="-342900"/>
            <a:endParaRPr lang="en-US" sz="5400" b="1" dirty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955684" y="3990962"/>
            <a:ext cx="2672727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altLang="zh-CN" sz="1200" dirty="0"/>
              <a:t>Email address: liujinjin_2007@126.com </a:t>
            </a:r>
            <a:endParaRPr lang="en-US" sz="1200" dirty="0"/>
          </a:p>
        </p:txBody>
      </p:sp>
      <p:pic>
        <p:nvPicPr>
          <p:cNvPr id="9" name="图片 8" descr="图片包含 游戏机, 食物, 杯子&#10;&#10;描述已自动生成">
            <a:extLst>
              <a:ext uri="{FF2B5EF4-FFF2-40B4-BE49-F238E27FC236}">
                <a16:creationId xmlns:a16="http://schemas.microsoft.com/office/drawing/2014/main" id="{79D337F4-45F7-A50F-807C-17A1BDD01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7" y="3141568"/>
            <a:ext cx="685800" cy="660400"/>
          </a:xfrm>
          <a:prstGeom prst="rect">
            <a:avLst/>
          </a:prstGeom>
        </p:spPr>
      </p:pic>
      <p:pic>
        <p:nvPicPr>
          <p:cNvPr id="15" name="图片 14" descr="徽标&#10;&#10;描述已自动生成">
            <a:extLst>
              <a:ext uri="{FF2B5EF4-FFF2-40B4-BE49-F238E27FC236}">
                <a16:creationId xmlns:a16="http://schemas.microsoft.com/office/drawing/2014/main" id="{30F75AA2-BD89-7E7B-AD77-0DC0FFD61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10" y="3061346"/>
            <a:ext cx="889522" cy="848661"/>
          </a:xfrm>
          <a:prstGeom prst="rect">
            <a:avLst/>
          </a:prstGeom>
        </p:spPr>
      </p:pic>
      <p:pic>
        <p:nvPicPr>
          <p:cNvPr id="17" name="图片 16" descr="蓝色的标志&#10;&#10;描述已自动生成">
            <a:extLst>
              <a:ext uri="{FF2B5EF4-FFF2-40B4-BE49-F238E27FC236}">
                <a16:creationId xmlns:a16="http://schemas.microsoft.com/office/drawing/2014/main" id="{6BB4039B-594C-6D5A-AD06-1171DFF2D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36" y="3141568"/>
            <a:ext cx="723348" cy="66040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2D949CEA-A134-D20D-00C5-AACEEFE878CA}"/>
              </a:ext>
            </a:extLst>
          </p:cNvPr>
          <p:cNvSpPr txBox="1"/>
          <p:nvPr/>
        </p:nvSpPr>
        <p:spPr>
          <a:xfrm>
            <a:off x="882528" y="380402"/>
            <a:ext cx="73789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i="1" kern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cs typeface="宋体" panose="02010600030101010101" pitchFamily="2" charset="-122"/>
              </a:rPr>
              <a:t>Open Access is not just about access; it’s about unlocking the potential of research to change lives.</a:t>
            </a:r>
            <a:r>
              <a:rPr lang="zh-CN" altLang="zh-CN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endParaRPr lang="en-US" altLang="zh-CN" sz="14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kumimoji="1" lang="zh-CN" altLang="en-US" sz="1200" dirty="0">
              <a:latin typeface="+mj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B879A05-3B65-39DA-5795-789DEC92967E}"/>
              </a:ext>
            </a:extLst>
          </p:cNvPr>
          <p:cNvSpPr txBox="1"/>
          <p:nvPr/>
        </p:nvSpPr>
        <p:spPr>
          <a:xfrm>
            <a:off x="6372200" y="3645900"/>
            <a:ext cx="2384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1200" dirty="0"/>
              <a:t>Scan to connect on LinkedIn</a:t>
            </a:r>
            <a:endParaRPr lang="zh-CN" altLang="en-US" sz="1200" dirty="0">
              <a:latin typeface="Cambria" pitchFamily="18" charset="0"/>
            </a:endParaRPr>
          </a:p>
        </p:txBody>
      </p:sp>
      <p:pic>
        <p:nvPicPr>
          <p:cNvPr id="21" name="图片 20" descr="QR 代码&#10;&#10;描述已自动生成">
            <a:extLst>
              <a:ext uri="{FF2B5EF4-FFF2-40B4-BE49-F238E27FC236}">
                <a16:creationId xmlns:a16="http://schemas.microsoft.com/office/drawing/2014/main" id="{72576CE6-EC32-64FA-5C1F-242D22B934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84" y="1205014"/>
            <a:ext cx="2576756" cy="23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65815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>
                <a:solidFill>
                  <a:srgbClr val="009900"/>
                </a:solidFill>
                <a:latin typeface="Cambria" pitchFamily="18" charset="0"/>
              </a:rPr>
              <a:t>Outline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CB965B4F-9BE0-8151-5E69-7DBD22F927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187666"/>
              </p:ext>
            </p:extLst>
          </p:nvPr>
        </p:nvGraphicFramePr>
        <p:xfrm>
          <a:off x="266700" y="1314450"/>
          <a:ext cx="8610600" cy="302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>
                <a:solidFill>
                  <a:srgbClr val="009900"/>
                </a:solidFill>
                <a:latin typeface="Cambria" pitchFamily="18" charset="0"/>
              </a:rPr>
              <a:t>Think About This</a:t>
            </a:r>
            <a:endParaRPr lang="en-US" sz="2500" b="1" dirty="0">
              <a:latin typeface="Cambria" pitchFamily="18" charset="0"/>
            </a:endParaRPr>
          </a:p>
        </p:txBody>
      </p:sp>
      <p:pic>
        <p:nvPicPr>
          <p:cNvPr id="3" name="图片 2" descr="图形用户界面, 应用程序&#10;&#10;描述已自动生成">
            <a:extLst>
              <a:ext uri="{FF2B5EF4-FFF2-40B4-BE49-F238E27FC236}">
                <a16:creationId xmlns:a16="http://schemas.microsoft.com/office/drawing/2014/main" id="{D4D060DA-FE2A-634C-6A5F-45F7CBAA2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14" y="1508058"/>
            <a:ext cx="1659566" cy="2343407"/>
          </a:xfrm>
          <a:prstGeom prst="rect">
            <a:avLst/>
          </a:prstGeom>
        </p:spPr>
      </p:pic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51FC9597-E4DB-B719-19F0-6558E396AD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4182896"/>
              </p:ext>
            </p:extLst>
          </p:nvPr>
        </p:nvGraphicFramePr>
        <p:xfrm>
          <a:off x="850034" y="2571750"/>
          <a:ext cx="2448272" cy="2083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图示 10">
            <a:extLst>
              <a:ext uri="{FF2B5EF4-FFF2-40B4-BE49-F238E27FC236}">
                <a16:creationId xmlns:a16="http://schemas.microsoft.com/office/drawing/2014/main" id="{51FC9597-E4DB-B719-19F0-6558E396AD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2938084"/>
              </p:ext>
            </p:extLst>
          </p:nvPr>
        </p:nvGraphicFramePr>
        <p:xfrm>
          <a:off x="850034" y="1059582"/>
          <a:ext cx="2448272" cy="2083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3" name="图片 12" descr="图形用户界面, 文本, 应用程序, 电子邮件&#10;&#10;描述已自动生成">
            <a:extLst>
              <a:ext uri="{FF2B5EF4-FFF2-40B4-BE49-F238E27FC236}">
                <a16:creationId xmlns:a16="http://schemas.microsoft.com/office/drawing/2014/main" id="{B1CD1880-DA01-A30C-4DE9-6E6AA19293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34" y="1508057"/>
            <a:ext cx="3597990" cy="2203200"/>
          </a:xfrm>
          <a:prstGeom prst="rect">
            <a:avLst/>
          </a:prstGeom>
        </p:spPr>
      </p:pic>
      <p:sp>
        <p:nvSpPr>
          <p:cNvPr id="17" name="框架 16">
            <a:extLst>
              <a:ext uri="{FF2B5EF4-FFF2-40B4-BE49-F238E27FC236}">
                <a16:creationId xmlns:a16="http://schemas.microsoft.com/office/drawing/2014/main" id="{CE590A4A-8DC8-BC46-7322-B92125EC512D}"/>
              </a:ext>
            </a:extLst>
          </p:cNvPr>
          <p:cNvSpPr/>
          <p:nvPr/>
        </p:nvSpPr>
        <p:spPr>
          <a:xfrm>
            <a:off x="5292080" y="1419622"/>
            <a:ext cx="2412000" cy="388800"/>
          </a:xfrm>
          <a:prstGeom prst="frame">
            <a:avLst/>
          </a:prstGeom>
          <a:ln w="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216000"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AC6D09D-DC76-CB33-6832-7FB554315FF5}"/>
              </a:ext>
            </a:extLst>
          </p:cNvPr>
          <p:cNvSpPr/>
          <p:nvPr/>
        </p:nvSpPr>
        <p:spPr>
          <a:xfrm>
            <a:off x="5201936" y="1420432"/>
            <a:ext cx="2592288" cy="388800"/>
          </a:xfrm>
          <a:prstGeom prst="ellipse">
            <a:avLst/>
          </a:prstGeom>
          <a:solidFill>
            <a:schemeClr val="lt1">
              <a:alpha val="22967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9AD43756-13F3-C181-249E-15490A9CCDF6}"/>
              </a:ext>
            </a:extLst>
          </p:cNvPr>
          <p:cNvSpPr/>
          <p:nvPr/>
        </p:nvSpPr>
        <p:spPr>
          <a:xfrm>
            <a:off x="6012160" y="3467763"/>
            <a:ext cx="576064" cy="291028"/>
          </a:xfrm>
          <a:prstGeom prst="ellipse">
            <a:avLst/>
          </a:prstGeom>
          <a:solidFill>
            <a:schemeClr val="lt1">
              <a:alpha val="22967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DA55638-2BF4-6743-A6EE-6697BA5A1425}"/>
              </a:ext>
            </a:extLst>
          </p:cNvPr>
          <p:cNvSpPr txBox="1"/>
          <p:nvPr/>
        </p:nvSpPr>
        <p:spPr>
          <a:xfrm>
            <a:off x="7704080" y="3766969"/>
            <a:ext cx="15253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00" dirty="0"/>
              <a:t>Accessed on 12 January, 2025</a:t>
            </a:r>
            <a:endParaRPr kumimoji="1"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36301824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1">
        <p:bldAsOne/>
      </p:bldGraphic>
      <p:bldGraphic spid="11" grpId="0">
        <p:bldAsOne/>
      </p:bldGraphic>
      <p:bldP spid="19" grpId="0" animBg="1"/>
      <p:bldP spid="20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>
                <a:solidFill>
                  <a:srgbClr val="009900"/>
                </a:solidFill>
                <a:latin typeface="Cambria" pitchFamily="18" charset="0"/>
              </a:rPr>
              <a:t>Traditional metrics in publishing </a:t>
            </a:r>
            <a:endParaRPr lang="en-US" sz="2500" b="1" dirty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89938" y="1059582"/>
            <a:ext cx="3294430" cy="19050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/>
            <a:endParaRPr lang="en-US" sz="1600" b="1" dirty="0">
              <a:latin typeface="Cambria" pitchFamily="18" charset="0"/>
            </a:endParaRPr>
          </a:p>
          <a:p>
            <a:pPr marL="342900" lvl="0" indent="-342900"/>
            <a:r>
              <a:rPr lang="en-US" sz="1200" dirty="0">
                <a:latin typeface="Cambria" pitchFamily="18" charset="0"/>
              </a:rPr>
              <a:t>Impact Factor (IF)</a:t>
            </a:r>
          </a:p>
          <a:p>
            <a:pPr marL="342900" lvl="0" indent="-342900"/>
            <a:endParaRPr lang="en-US" sz="1200" dirty="0">
              <a:latin typeface="Cambria" pitchFamily="18" charset="0"/>
            </a:endParaRPr>
          </a:p>
          <a:p>
            <a:pPr marL="342900" lvl="0" indent="-342900"/>
            <a:r>
              <a:rPr lang="en-US" sz="1200" dirty="0" err="1">
                <a:latin typeface="Cambria" pitchFamily="18" charset="0"/>
              </a:rPr>
              <a:t>CiteScore</a:t>
            </a:r>
            <a:endParaRPr lang="en-US" sz="1200" dirty="0">
              <a:latin typeface="Cambria" pitchFamily="18" charset="0"/>
            </a:endParaRPr>
          </a:p>
          <a:p>
            <a:pPr marL="342900" lvl="0" indent="-342900"/>
            <a:endParaRPr lang="en-US" sz="1200" dirty="0">
              <a:latin typeface="Cambria" pitchFamily="18" charset="0"/>
            </a:endParaRPr>
          </a:p>
          <a:p>
            <a:pPr marL="342900" lvl="0" indent="-342900"/>
            <a:r>
              <a:rPr lang="en-US" sz="1200" dirty="0" err="1">
                <a:latin typeface="Cambria" pitchFamily="18" charset="0"/>
              </a:rPr>
              <a:t>SCImago</a:t>
            </a:r>
            <a:r>
              <a:rPr lang="en-US" sz="1200" dirty="0">
                <a:latin typeface="Cambria" pitchFamily="18" charset="0"/>
              </a:rPr>
              <a:t> Journal Rank (SJR)</a:t>
            </a:r>
          </a:p>
          <a:p>
            <a:pPr marL="342900" lvl="0" indent="-342900"/>
            <a:endParaRPr lang="en-US" sz="1200" dirty="0">
              <a:latin typeface="Cambria" pitchFamily="18" charset="0"/>
            </a:endParaRPr>
          </a:p>
          <a:p>
            <a:pPr marL="342900" lvl="0" indent="-342900"/>
            <a:r>
              <a:rPr lang="en-US" sz="1200" dirty="0">
                <a:latin typeface="Cambria" pitchFamily="18" charset="0"/>
              </a:rPr>
              <a:t>Source-Normalized Impact per Paper (SNIP)</a:t>
            </a:r>
          </a:p>
          <a:p>
            <a:pPr marL="342900" lvl="0" indent="-342900"/>
            <a:endParaRPr lang="en-US" sz="1200" dirty="0">
              <a:latin typeface="Cambria" pitchFamily="18" charset="0"/>
            </a:endParaRPr>
          </a:p>
          <a:p>
            <a:pPr marL="342900" lvl="0" indent="-342900"/>
            <a:r>
              <a:rPr lang="en-US" sz="1200" dirty="0" err="1">
                <a:latin typeface="Cambria" pitchFamily="18" charset="0"/>
              </a:rPr>
              <a:t>Eigenfactor</a:t>
            </a:r>
            <a:endParaRPr lang="en-US" sz="1200" dirty="0"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3" name="图片 2" descr="图标&#10;&#10;描述已自动生成">
            <a:extLst>
              <a:ext uri="{FF2B5EF4-FFF2-40B4-BE49-F238E27FC236}">
                <a16:creationId xmlns:a16="http://schemas.microsoft.com/office/drawing/2014/main" id="{6E360AE5-9517-BD06-D4AB-85393A928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03" y="1524082"/>
            <a:ext cx="992510" cy="834081"/>
          </a:xfrm>
          <a:prstGeom prst="rect">
            <a:avLst/>
          </a:prstGeom>
        </p:spPr>
      </p:pic>
      <p:pic>
        <p:nvPicPr>
          <p:cNvPr id="7" name="图片 6" descr="图标&#10;&#10;描述已自动生成">
            <a:extLst>
              <a:ext uri="{FF2B5EF4-FFF2-40B4-BE49-F238E27FC236}">
                <a16:creationId xmlns:a16="http://schemas.microsoft.com/office/drawing/2014/main" id="{8E3AB99F-DADE-329A-961E-A3FEAC7DF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7" y="2956784"/>
            <a:ext cx="992510" cy="83408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00097DF-37B6-E0D6-90E0-D5AE5970F0CB}"/>
              </a:ext>
            </a:extLst>
          </p:cNvPr>
          <p:cNvSpPr txBox="1">
            <a:spLocks/>
          </p:cNvSpPr>
          <p:nvPr/>
        </p:nvSpPr>
        <p:spPr>
          <a:xfrm>
            <a:off x="2875480" y="3242515"/>
            <a:ext cx="1563266" cy="668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1600" b="1" dirty="0">
                <a:latin typeface="Cambria" pitchFamily="18" charset="0"/>
              </a:rPr>
              <a:t>Research</a:t>
            </a:r>
          </a:p>
          <a:p>
            <a:pPr marL="342900" lvl="0" indent="-342900"/>
            <a:endParaRPr lang="en-US" sz="1600" dirty="0"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4F153DB-4754-FF2C-9940-E4335DB7C64F}"/>
              </a:ext>
            </a:extLst>
          </p:cNvPr>
          <p:cNvSpPr txBox="1"/>
          <p:nvPr/>
        </p:nvSpPr>
        <p:spPr>
          <a:xfrm>
            <a:off x="2875480" y="1802885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latin typeface="Cambria" pitchFamily="18" charset="0"/>
              </a:rPr>
              <a:t>Journal</a:t>
            </a:r>
          </a:p>
          <a:p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81DA1A9-D782-F29B-F733-BCA45FD8F3D2}"/>
              </a:ext>
            </a:extLst>
          </p:cNvPr>
          <p:cNvSpPr txBox="1"/>
          <p:nvPr/>
        </p:nvSpPr>
        <p:spPr>
          <a:xfrm>
            <a:off x="4577292" y="3299995"/>
            <a:ext cx="7038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altLang="zh-CN" sz="1200" dirty="0">
                <a:latin typeface="Cambria" pitchFamily="18" charset="0"/>
              </a:rPr>
              <a:t>H-index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7206907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>
                <a:solidFill>
                  <a:srgbClr val="009900"/>
                </a:solidFill>
                <a:latin typeface="Cambria" pitchFamily="18" charset="0"/>
              </a:rPr>
              <a:t>Limitations of Traditional Metrics </a:t>
            </a:r>
            <a:endParaRPr lang="en-US" sz="2500" b="1" dirty="0">
              <a:latin typeface="Cambria" pitchFamily="18" charset="0"/>
            </a:endParaRPr>
          </a:p>
        </p:txBody>
      </p:sp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EF70CBFF-D1A4-F6E1-CF70-FE831A2FA6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2635526"/>
              </p:ext>
            </p:extLst>
          </p:nvPr>
        </p:nvGraphicFramePr>
        <p:xfrm>
          <a:off x="698748" y="1096315"/>
          <a:ext cx="8216652" cy="302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F3155890-60F6-B8A1-2982-DBACF80A8988}"/>
              </a:ext>
            </a:extLst>
          </p:cNvPr>
          <p:cNvSpPr txBox="1"/>
          <p:nvPr/>
        </p:nvSpPr>
        <p:spPr>
          <a:xfrm>
            <a:off x="899592" y="134299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1200" dirty="0">
                <a:latin typeface="+mj-lt"/>
              </a:rPr>
              <a:t>Ignores Non-Citation Impacts</a:t>
            </a:r>
            <a:endParaRPr lang="zh-CN" altLang="zh-CN" sz="1200" dirty="0">
              <a:effectLst/>
              <a:latin typeface="+mj-lt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kumimoji="1" lang="zh-CN" altLang="en-US" sz="1200" dirty="0">
              <a:latin typeface="+mj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8C49AC5-C318-D482-2663-047F5181A319}"/>
              </a:ext>
            </a:extLst>
          </p:cNvPr>
          <p:cNvSpPr txBox="1"/>
          <p:nvPr/>
        </p:nvSpPr>
        <p:spPr>
          <a:xfrm>
            <a:off x="431540" y="2678653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1200" dirty="0"/>
              <a:t>Lack of Transparency</a:t>
            </a:r>
            <a:endParaRPr kumimoji="1" lang="zh-CN" altLang="en-US" sz="1200" dirty="0">
              <a:latin typeface="+mj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DE02132-C000-9241-9320-32C554BD438B}"/>
              </a:ext>
            </a:extLst>
          </p:cNvPr>
          <p:cNvSpPr txBox="1"/>
          <p:nvPr/>
        </p:nvSpPr>
        <p:spPr>
          <a:xfrm>
            <a:off x="431540" y="3917301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1200" dirty="0"/>
              <a:t>Gaming the System</a:t>
            </a:r>
            <a:endParaRPr kumimoji="1" lang="zh-CN" altLang="en-US" sz="1200" dirty="0">
              <a:latin typeface="+mj-lt"/>
            </a:endParaRPr>
          </a:p>
        </p:txBody>
      </p:sp>
      <p:sp>
        <p:nvSpPr>
          <p:cNvPr id="14" name="文本框 11">
            <a:extLst>
              <a:ext uri="{FF2B5EF4-FFF2-40B4-BE49-F238E27FC236}">
                <a16:creationId xmlns:a16="http://schemas.microsoft.com/office/drawing/2014/main" id="{08C49AC5-C318-D482-2663-047F5181A319}"/>
              </a:ext>
            </a:extLst>
          </p:cNvPr>
          <p:cNvSpPr txBox="1"/>
          <p:nvPr/>
        </p:nvSpPr>
        <p:spPr>
          <a:xfrm>
            <a:off x="6318487" y="3855360"/>
            <a:ext cx="2126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zh-CN" sz="1200" dirty="0"/>
              <a:t>Focus on Quantity Over Quality</a:t>
            </a:r>
            <a:endParaRPr kumimoji="1" lang="zh-CN" altLang="en-US" sz="1200" dirty="0">
              <a:latin typeface="+mj-lt"/>
            </a:endParaRPr>
          </a:p>
        </p:txBody>
      </p:sp>
      <p:sp>
        <p:nvSpPr>
          <p:cNvPr id="15" name="文本框 11">
            <a:extLst>
              <a:ext uri="{FF2B5EF4-FFF2-40B4-BE49-F238E27FC236}">
                <a16:creationId xmlns:a16="http://schemas.microsoft.com/office/drawing/2014/main" id="{08C49AC5-C318-D482-2663-047F5181A319}"/>
              </a:ext>
            </a:extLst>
          </p:cNvPr>
          <p:cNvSpPr txBox="1"/>
          <p:nvPr/>
        </p:nvSpPr>
        <p:spPr>
          <a:xfrm>
            <a:off x="5293637" y="3287378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zh-CN" sz="1200" dirty="0"/>
              <a:t>Regional and Language Bias</a:t>
            </a:r>
            <a:endParaRPr kumimoji="1" lang="zh-CN" altLang="en-US" sz="1200" dirty="0">
              <a:latin typeface="+mj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36162D9-687F-1F58-1C0A-EA766F726B92}"/>
              </a:ext>
            </a:extLst>
          </p:cNvPr>
          <p:cNvSpPr txBox="1"/>
          <p:nvPr/>
        </p:nvSpPr>
        <p:spPr>
          <a:xfrm>
            <a:off x="1475656" y="2015772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1200" dirty="0"/>
              <a:t>Neglect of Emerging Research Types</a:t>
            </a:r>
            <a:endParaRPr kumimoji="1" lang="zh-CN" altLang="en-US" sz="1200" dirty="0">
              <a:latin typeface="+mj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D5EEF61-F267-C525-01E0-1638DB764882}"/>
              </a:ext>
            </a:extLst>
          </p:cNvPr>
          <p:cNvSpPr txBox="1"/>
          <p:nvPr/>
        </p:nvSpPr>
        <p:spPr>
          <a:xfrm>
            <a:off x="8044873" y="73336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A402330-6534-84F7-8BA8-B8574113D9D8}"/>
              </a:ext>
            </a:extLst>
          </p:cNvPr>
          <p:cNvSpPr txBox="1"/>
          <p:nvPr/>
        </p:nvSpPr>
        <p:spPr>
          <a:xfrm>
            <a:off x="5209253" y="1782098"/>
            <a:ext cx="2567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200" dirty="0">
                <a:latin typeface="+mj-lt"/>
              </a:rPr>
              <a:t>Bias Against Interdisciplinary Research</a:t>
            </a:r>
            <a:endParaRPr lang="zh-CN" altLang="zh-CN" sz="1200" dirty="0">
              <a:latin typeface="+mj-lt"/>
            </a:endParaRPr>
          </a:p>
          <a:p>
            <a:endParaRPr kumimoji="1" lang="zh-CN" altLang="en-US" sz="1200" dirty="0">
              <a:latin typeface="+mj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C73517F-B459-2041-514F-A41BA9C02D43}"/>
              </a:ext>
            </a:extLst>
          </p:cNvPr>
          <p:cNvSpPr txBox="1"/>
          <p:nvPr/>
        </p:nvSpPr>
        <p:spPr>
          <a:xfrm>
            <a:off x="723939" y="3283163"/>
            <a:ext cx="2296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200" dirty="0">
                <a:latin typeface="+mj-lt"/>
              </a:rPr>
              <a:t>Overemphasis on Journal Prestige</a:t>
            </a:r>
            <a:endParaRPr lang="zh-CN" altLang="zh-CN" sz="1200" dirty="0">
              <a:latin typeface="+mj-lt"/>
            </a:endParaRPr>
          </a:p>
          <a:p>
            <a:endParaRPr kumimoji="1" lang="zh-CN" altLang="en-US" sz="1200" dirty="0">
              <a:latin typeface="+mj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7BAE282-2451-CC8E-C5D0-463B7D3AFFFD}"/>
              </a:ext>
            </a:extLst>
          </p:cNvPr>
          <p:cNvSpPr txBox="1"/>
          <p:nvPr/>
        </p:nvSpPr>
        <p:spPr>
          <a:xfrm>
            <a:off x="6506123" y="2467881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200" dirty="0">
                <a:latin typeface="+mj-lt"/>
              </a:rPr>
              <a:t>Field-Specific Disparities</a:t>
            </a:r>
            <a:endParaRPr lang="zh-CN" altLang="zh-CN" sz="1200" dirty="0">
              <a:latin typeface="+mj-lt"/>
            </a:endParaRPr>
          </a:p>
          <a:p>
            <a:endParaRPr kumimoji="1" lang="zh-CN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297979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1">
        <p:bldAsOne/>
      </p:bldGraphic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/>
            <a:r>
              <a:rPr lang="en-US" sz="2000" b="1" dirty="0">
                <a:solidFill>
                  <a:srgbClr val="009900"/>
                </a:solidFill>
                <a:latin typeface="Cambria" pitchFamily="18" charset="0"/>
              </a:rPr>
              <a:t>Alternative Metrics: A Multi-Dimensional Approach </a:t>
            </a:r>
            <a:endParaRPr lang="en-US" sz="2500" b="1" dirty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" y="1314450"/>
            <a:ext cx="88773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5F08030-43EE-C2A3-57F0-A9CDD0D7FECF}"/>
              </a:ext>
            </a:extLst>
          </p:cNvPr>
          <p:cNvSpPr txBox="1">
            <a:spLocks/>
          </p:cNvSpPr>
          <p:nvPr/>
        </p:nvSpPr>
        <p:spPr>
          <a:xfrm>
            <a:off x="419100" y="14668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 altLang="zh-CN" sz="1200" dirty="0">
              <a:latin typeface="Cambria" pitchFamily="18" charset="0"/>
            </a:endParaRPr>
          </a:p>
        </p:txBody>
      </p:sp>
      <p:pic>
        <p:nvPicPr>
          <p:cNvPr id="8" name="图片 7" descr="图标&#10;&#10;描述已自动生成">
            <a:extLst>
              <a:ext uri="{FF2B5EF4-FFF2-40B4-BE49-F238E27FC236}">
                <a16:creationId xmlns:a16="http://schemas.microsoft.com/office/drawing/2014/main" id="{57166239-11A7-1098-5F6B-C453B80E7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45" y="3550914"/>
            <a:ext cx="723900" cy="673100"/>
          </a:xfrm>
          <a:prstGeom prst="rect">
            <a:avLst/>
          </a:prstGeom>
        </p:spPr>
      </p:pic>
      <p:pic>
        <p:nvPicPr>
          <p:cNvPr id="12" name="图片 11" descr="图标&#10;&#10;描述已自动生成">
            <a:extLst>
              <a:ext uri="{FF2B5EF4-FFF2-40B4-BE49-F238E27FC236}">
                <a16:creationId xmlns:a16="http://schemas.microsoft.com/office/drawing/2014/main" id="{D6560221-867D-3B10-ED48-F22BA63CA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29" y="1541191"/>
            <a:ext cx="810992" cy="696410"/>
          </a:xfrm>
          <a:prstGeom prst="rect">
            <a:avLst/>
          </a:prstGeom>
        </p:spPr>
      </p:pic>
      <p:pic>
        <p:nvPicPr>
          <p:cNvPr id="14" name="图片 13" descr="图标&#10;&#10;描述已自动生成">
            <a:extLst>
              <a:ext uri="{FF2B5EF4-FFF2-40B4-BE49-F238E27FC236}">
                <a16:creationId xmlns:a16="http://schemas.microsoft.com/office/drawing/2014/main" id="{0A74458E-5ECD-BC25-EEEB-49F0E9E75D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39" y="3560239"/>
            <a:ext cx="668064" cy="685800"/>
          </a:xfrm>
          <a:prstGeom prst="rect">
            <a:avLst/>
          </a:prstGeom>
        </p:spPr>
      </p:pic>
      <p:pic>
        <p:nvPicPr>
          <p:cNvPr id="16" name="图片 15" descr="文本&#10;&#10;描述已自动生成">
            <a:extLst>
              <a:ext uri="{FF2B5EF4-FFF2-40B4-BE49-F238E27FC236}">
                <a16:creationId xmlns:a16="http://schemas.microsoft.com/office/drawing/2014/main" id="{390F27AC-011A-BF7D-6761-41428D44FC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459" y="1541191"/>
            <a:ext cx="783512" cy="659641"/>
          </a:xfrm>
          <a:prstGeom prst="rect">
            <a:avLst/>
          </a:prstGeom>
        </p:spPr>
      </p:pic>
      <p:pic>
        <p:nvPicPr>
          <p:cNvPr id="18" name="图片 17" descr="文本&#10;&#10;描述已自动生成">
            <a:extLst>
              <a:ext uri="{FF2B5EF4-FFF2-40B4-BE49-F238E27FC236}">
                <a16:creationId xmlns:a16="http://schemas.microsoft.com/office/drawing/2014/main" id="{AC877B11-0086-9D50-7684-D48DD078D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96" y="3582264"/>
            <a:ext cx="575492" cy="641750"/>
          </a:xfrm>
          <a:prstGeom prst="rect">
            <a:avLst/>
          </a:prstGeom>
        </p:spPr>
      </p:pic>
      <p:pic>
        <p:nvPicPr>
          <p:cNvPr id="20" name="图片 19" descr="图标&#10;&#10;描述已自动生成">
            <a:extLst>
              <a:ext uri="{FF2B5EF4-FFF2-40B4-BE49-F238E27FC236}">
                <a16:creationId xmlns:a16="http://schemas.microsoft.com/office/drawing/2014/main" id="{52BB5C21-C2F7-5783-4056-20AA04A504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15" y="1466850"/>
            <a:ext cx="723900" cy="696410"/>
          </a:xfrm>
          <a:prstGeom prst="rect">
            <a:avLst/>
          </a:prstGeom>
        </p:spPr>
      </p:pic>
      <p:pic>
        <p:nvPicPr>
          <p:cNvPr id="24" name="图片 23" descr="图标&#10;&#10;描述已自动生成">
            <a:extLst>
              <a:ext uri="{FF2B5EF4-FFF2-40B4-BE49-F238E27FC236}">
                <a16:creationId xmlns:a16="http://schemas.microsoft.com/office/drawing/2014/main" id="{39B2851B-46BF-5113-338F-E2E8EBDF3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1" y="3541084"/>
            <a:ext cx="723900" cy="585449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E02D92D9-C324-A8DA-05A5-4E2653AF6B38}"/>
              </a:ext>
            </a:extLst>
          </p:cNvPr>
          <p:cNvSpPr txBox="1"/>
          <p:nvPr/>
        </p:nvSpPr>
        <p:spPr>
          <a:xfrm>
            <a:off x="2380961" y="3115735"/>
            <a:ext cx="106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1200" dirty="0">
                <a:latin typeface="Cambria" pitchFamily="18" charset="0"/>
              </a:rPr>
              <a:t>Social Media Mentions</a:t>
            </a:r>
            <a:endParaRPr lang="zh-CN" altLang="en-US" sz="1200" dirty="0">
              <a:latin typeface="Cambria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BDFF19B-CBEF-3D9E-2FAA-FDD995A96F93}"/>
              </a:ext>
            </a:extLst>
          </p:cNvPr>
          <p:cNvSpPr txBox="1"/>
          <p:nvPr/>
        </p:nvSpPr>
        <p:spPr>
          <a:xfrm>
            <a:off x="1202209" y="2243899"/>
            <a:ext cx="1131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1200" dirty="0"/>
              <a:t>Data and Code Reuse</a:t>
            </a:r>
            <a:endParaRPr lang="zh-CN" altLang="en-US" sz="1200" dirty="0">
              <a:latin typeface="Cambria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1037F7B-593E-4481-67C6-E8C037EC3F62}"/>
              </a:ext>
            </a:extLst>
          </p:cNvPr>
          <p:cNvSpPr txBox="1"/>
          <p:nvPr/>
        </p:nvSpPr>
        <p:spPr>
          <a:xfrm>
            <a:off x="277363" y="3125420"/>
            <a:ext cx="106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1200" dirty="0">
                <a:latin typeface="Cambria" pitchFamily="18" charset="0"/>
              </a:rPr>
              <a:t>Views and Downloads</a:t>
            </a:r>
            <a:endParaRPr lang="zh-CN" altLang="en-US" sz="1200" dirty="0">
              <a:latin typeface="Cambria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EF02B8B-635B-96EB-1F91-0F2BFAC41D78}"/>
              </a:ext>
            </a:extLst>
          </p:cNvPr>
          <p:cNvSpPr txBox="1"/>
          <p:nvPr/>
        </p:nvSpPr>
        <p:spPr>
          <a:xfrm>
            <a:off x="3340371" y="2233139"/>
            <a:ext cx="1393228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1200" dirty="0">
                <a:latin typeface="Cambria" pitchFamily="18" charset="0"/>
              </a:rPr>
              <a:t>Collaborative Network Influence</a:t>
            </a:r>
            <a:endParaRPr lang="zh-CN" altLang="en-US" sz="1200" dirty="0">
              <a:latin typeface="Cambria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B4B17C0-8E13-CE12-6691-09E4C7392A8B}"/>
              </a:ext>
            </a:extLst>
          </p:cNvPr>
          <p:cNvSpPr txBox="1"/>
          <p:nvPr/>
        </p:nvSpPr>
        <p:spPr>
          <a:xfrm>
            <a:off x="4547247" y="3264085"/>
            <a:ext cx="119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200" dirty="0">
                <a:latin typeface="Cambria" pitchFamily="18" charset="0"/>
              </a:rPr>
              <a:t>Policy Citations</a:t>
            </a:r>
            <a:endParaRPr lang="zh-CN" altLang="en-US" sz="1200" dirty="0">
              <a:latin typeface="Cambria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F28C6E4-757D-D705-B9E7-48AEBFB16A79}"/>
              </a:ext>
            </a:extLst>
          </p:cNvPr>
          <p:cNvSpPr txBox="1"/>
          <p:nvPr/>
        </p:nvSpPr>
        <p:spPr>
          <a:xfrm>
            <a:off x="5525900" y="2226968"/>
            <a:ext cx="144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200" dirty="0">
                <a:latin typeface="Cambria" pitchFamily="18" charset="0"/>
              </a:rPr>
              <a:t>Public Engagement</a:t>
            </a:r>
            <a:endParaRPr lang="zh-CN" altLang="en-US" sz="1200" dirty="0">
              <a:latin typeface="Cambria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A53AD1A-74ED-DD31-0197-BC3F1D8488B0}"/>
              </a:ext>
            </a:extLst>
          </p:cNvPr>
          <p:cNvSpPr txBox="1"/>
          <p:nvPr/>
        </p:nvSpPr>
        <p:spPr>
          <a:xfrm>
            <a:off x="6741947" y="3115734"/>
            <a:ext cx="1591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1200" dirty="0">
                <a:latin typeface="Cambria" pitchFamily="18" charset="0"/>
              </a:rPr>
              <a:t>Educational Resource</a:t>
            </a:r>
          </a:p>
          <a:p>
            <a:r>
              <a:rPr lang="en" altLang="zh-CN" sz="1200" dirty="0">
                <a:latin typeface="Cambria" pitchFamily="18" charset="0"/>
              </a:rPr>
              <a:t>Inclusion</a:t>
            </a:r>
            <a:endParaRPr lang="zh-CN" altLang="en-US" sz="1200" dirty="0">
              <a:latin typeface="Cambria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1BF89B7-54DB-400A-EC03-2DB743350403}"/>
              </a:ext>
            </a:extLst>
          </p:cNvPr>
          <p:cNvSpPr txBox="1"/>
          <p:nvPr/>
        </p:nvSpPr>
        <p:spPr>
          <a:xfrm>
            <a:off x="7673601" y="2223692"/>
            <a:ext cx="1393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1200" dirty="0">
                <a:latin typeface="Cambria" pitchFamily="18" charset="0"/>
              </a:rPr>
              <a:t>Clinical Guidelines</a:t>
            </a:r>
            <a:endParaRPr lang="zh-CN" altLang="en-US" sz="1200" dirty="0">
              <a:latin typeface="Cambria" pitchFamily="18" charset="0"/>
            </a:endParaRPr>
          </a:p>
        </p:txBody>
      </p:sp>
      <p:pic>
        <p:nvPicPr>
          <p:cNvPr id="36" name="图片 35" descr="图标&#10;&#10;描述已自动生成">
            <a:extLst>
              <a:ext uri="{FF2B5EF4-FFF2-40B4-BE49-F238E27FC236}">
                <a16:creationId xmlns:a16="http://schemas.microsoft.com/office/drawing/2014/main" id="{11794570-E48A-BC1D-772D-1B09634109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08" y="1547841"/>
            <a:ext cx="723900" cy="69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04823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863680" cy="689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/>
            <a:r>
              <a:rPr lang="en-US" sz="2000" b="1" dirty="0">
                <a:solidFill>
                  <a:srgbClr val="009900"/>
                </a:solidFill>
                <a:latin typeface="Cambria" pitchFamily="18" charset="0"/>
              </a:rPr>
              <a:t>Why Open Access Matters: Key Benefits</a:t>
            </a:r>
            <a:endParaRPr lang="en-US" sz="2500" b="1" dirty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082463" y="2571750"/>
            <a:ext cx="906915" cy="289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zh-CN" sz="1200" dirty="0">
                <a:latin typeface="Cambria" pitchFamily="18" charset="0"/>
              </a:rPr>
              <a:t>Visibility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200" dirty="0"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3" name="图片 2" descr="图片包含 图标&#10;&#10;描述已自动生成">
            <a:extLst>
              <a:ext uri="{FF2B5EF4-FFF2-40B4-BE49-F238E27FC236}">
                <a16:creationId xmlns:a16="http://schemas.microsoft.com/office/drawing/2014/main" id="{E56CF802-78DD-CE72-7793-2978BF7FD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928237"/>
            <a:ext cx="1037365" cy="1008937"/>
          </a:xfrm>
          <a:prstGeom prst="rect">
            <a:avLst/>
          </a:prstGeom>
        </p:spPr>
      </p:pic>
      <p:pic>
        <p:nvPicPr>
          <p:cNvPr id="7" name="图片 6" descr="图标&#10;&#10;描述已自动生成">
            <a:extLst>
              <a:ext uri="{FF2B5EF4-FFF2-40B4-BE49-F238E27FC236}">
                <a16:creationId xmlns:a16="http://schemas.microsoft.com/office/drawing/2014/main" id="{424BBF07-D844-22EC-847E-9F9714E72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44" y="2749769"/>
            <a:ext cx="1019522" cy="1064833"/>
          </a:xfrm>
          <a:prstGeom prst="rect">
            <a:avLst/>
          </a:prstGeom>
        </p:spPr>
      </p:pic>
      <p:pic>
        <p:nvPicPr>
          <p:cNvPr id="9" name="图片 8" descr="图标&#10;&#10;描述已自动生成">
            <a:extLst>
              <a:ext uri="{FF2B5EF4-FFF2-40B4-BE49-F238E27FC236}">
                <a16:creationId xmlns:a16="http://schemas.microsoft.com/office/drawing/2014/main" id="{2926015C-9C00-AC25-0DC7-F214591E58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03598"/>
            <a:ext cx="1236709" cy="1143956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2B9C76DB-6307-DE06-9D93-C6AC44A96CA6}"/>
              </a:ext>
            </a:extLst>
          </p:cNvPr>
          <p:cNvSpPr txBox="1">
            <a:spLocks/>
          </p:cNvSpPr>
          <p:nvPr/>
        </p:nvSpPr>
        <p:spPr>
          <a:xfrm>
            <a:off x="5396910" y="3436412"/>
            <a:ext cx="1202726" cy="39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zh-CN" sz="1300" dirty="0">
                <a:latin typeface="Cambria" pitchFamily="18" charset="0"/>
              </a:rPr>
              <a:t>Transparency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200" dirty="0"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12C7F2A-34FB-28DD-76A8-0C6D5887A2A6}"/>
              </a:ext>
            </a:extLst>
          </p:cNvPr>
          <p:cNvSpPr txBox="1">
            <a:spLocks/>
          </p:cNvSpPr>
          <p:nvPr/>
        </p:nvSpPr>
        <p:spPr>
          <a:xfrm>
            <a:off x="2544366" y="3432706"/>
            <a:ext cx="1019522" cy="289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zh-CN" sz="1200" dirty="0">
                <a:latin typeface="Cambria" pitchFamily="18" charset="0"/>
              </a:rPr>
              <a:t>Accessibility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200" dirty="0"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82611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863680" cy="427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/>
            <a:r>
              <a:rPr lang="en-US" sz="2000" b="1" dirty="0">
                <a:solidFill>
                  <a:srgbClr val="009900"/>
                </a:solidFill>
                <a:latin typeface="Cambria" pitchFamily="18" charset="0"/>
              </a:rPr>
              <a:t>The Role of Open Access in Enabling Alternative Metrics </a:t>
            </a:r>
            <a:endParaRPr lang="en-US" sz="2500" b="1" dirty="0">
              <a:latin typeface="Cambria" pitchFamily="18" charset="0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D7D71B01-021D-B15A-68F7-2442FAE90B01}"/>
              </a:ext>
            </a:extLst>
          </p:cNvPr>
          <p:cNvSpPr/>
          <p:nvPr/>
        </p:nvSpPr>
        <p:spPr>
          <a:xfrm>
            <a:off x="3808719" y="2019325"/>
            <a:ext cx="1152128" cy="110484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/>
              <a:t>OA</a:t>
            </a:r>
            <a:endParaRPr kumimoji="1" lang="zh-CN" altLang="en-US" sz="3600" b="1" dirty="0"/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31B836D3-ACA9-F73C-4DA8-B0E0A45FE7B8}"/>
              </a:ext>
            </a:extLst>
          </p:cNvPr>
          <p:cNvSpPr/>
          <p:nvPr/>
        </p:nvSpPr>
        <p:spPr>
          <a:xfrm>
            <a:off x="5796136" y="1344792"/>
            <a:ext cx="2446308" cy="9355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tx1"/>
                </a:solidFill>
              </a:rPr>
              <a:t>Policy Influence</a:t>
            </a:r>
            <a:endParaRPr kumimoji="1"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C3EFB527-10FC-6A9C-DA66-8269E215FD09}"/>
              </a:ext>
            </a:extLst>
          </p:cNvPr>
          <p:cNvSpPr/>
          <p:nvPr/>
        </p:nvSpPr>
        <p:spPr>
          <a:xfrm>
            <a:off x="5796136" y="2963746"/>
            <a:ext cx="2446308" cy="9355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tx1"/>
                </a:solidFill>
              </a:rPr>
              <a:t>Interdisciplinarity</a:t>
            </a:r>
            <a:endParaRPr kumimoji="1"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DAD17BF1-3491-A92A-D8CE-38FCB9CB7FBA}"/>
              </a:ext>
            </a:extLst>
          </p:cNvPr>
          <p:cNvSpPr/>
          <p:nvPr/>
        </p:nvSpPr>
        <p:spPr>
          <a:xfrm>
            <a:off x="523656" y="1340994"/>
            <a:ext cx="2446308" cy="9597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tx1"/>
                </a:solidFill>
              </a:rPr>
              <a:t>Social Engagement</a:t>
            </a:r>
            <a:endParaRPr kumimoji="1"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F7F00EE1-5CB6-DCF5-74BB-DB9DF1697328}"/>
              </a:ext>
            </a:extLst>
          </p:cNvPr>
          <p:cNvSpPr/>
          <p:nvPr/>
        </p:nvSpPr>
        <p:spPr>
          <a:xfrm>
            <a:off x="523656" y="2963746"/>
            <a:ext cx="2446308" cy="9597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tx1"/>
                </a:solidFill>
              </a:rPr>
              <a:t>Reproducibility</a:t>
            </a:r>
            <a:endParaRPr kumimoji="1" lang="zh-CN" altLang="en-US" sz="2000" b="1" dirty="0">
              <a:solidFill>
                <a:schemeClr val="tx1"/>
              </a:solidFill>
            </a:endParaRPr>
          </a:p>
        </p:txBody>
      </p:sp>
      <p:pic>
        <p:nvPicPr>
          <p:cNvPr id="11" name="图片 10" descr="图标&#10;&#10;描述已自动生成">
            <a:extLst>
              <a:ext uri="{FF2B5EF4-FFF2-40B4-BE49-F238E27FC236}">
                <a16:creationId xmlns:a16="http://schemas.microsoft.com/office/drawing/2014/main" id="{B3D768F6-571B-6394-7DCA-74D08EA0C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89" y="3579862"/>
            <a:ext cx="322852" cy="295500"/>
          </a:xfrm>
          <a:prstGeom prst="rect">
            <a:avLst/>
          </a:prstGeom>
        </p:spPr>
      </p:pic>
      <p:pic>
        <p:nvPicPr>
          <p:cNvPr id="12" name="图片 11" descr="图标&#10;&#10;描述已自动生成">
            <a:extLst>
              <a:ext uri="{FF2B5EF4-FFF2-40B4-BE49-F238E27FC236}">
                <a16:creationId xmlns:a16="http://schemas.microsoft.com/office/drawing/2014/main" id="{A148F840-EF95-A74D-D1D8-F7B724316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052" y="3552745"/>
            <a:ext cx="344455" cy="287494"/>
          </a:xfrm>
          <a:prstGeom prst="rect">
            <a:avLst/>
          </a:prstGeom>
        </p:spPr>
      </p:pic>
      <p:pic>
        <p:nvPicPr>
          <p:cNvPr id="13" name="图片 12" descr="图标&#10;&#10;描述已自动生成">
            <a:extLst>
              <a:ext uri="{FF2B5EF4-FFF2-40B4-BE49-F238E27FC236}">
                <a16:creationId xmlns:a16="http://schemas.microsoft.com/office/drawing/2014/main" id="{CC7D49EC-5B65-B78C-A2AD-A7420626F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5" y="1987093"/>
            <a:ext cx="334875" cy="287494"/>
          </a:xfrm>
          <a:prstGeom prst="rect">
            <a:avLst/>
          </a:prstGeom>
        </p:spPr>
      </p:pic>
      <p:pic>
        <p:nvPicPr>
          <p:cNvPr id="14" name="图片 13" descr="文本&#10;&#10;描述已自动生成">
            <a:extLst>
              <a:ext uri="{FF2B5EF4-FFF2-40B4-BE49-F238E27FC236}">
                <a16:creationId xmlns:a16="http://schemas.microsoft.com/office/drawing/2014/main" id="{5F872004-F7F0-7C7E-12A2-2C15CC615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87" y="1955350"/>
            <a:ext cx="344455" cy="306110"/>
          </a:xfrm>
          <a:prstGeom prst="rect">
            <a:avLst/>
          </a:prstGeom>
        </p:spPr>
      </p:pic>
      <p:pic>
        <p:nvPicPr>
          <p:cNvPr id="15" name="图片 14" descr="图标&#10;&#10;描述已自动生成">
            <a:extLst>
              <a:ext uri="{FF2B5EF4-FFF2-40B4-BE49-F238E27FC236}">
                <a16:creationId xmlns:a16="http://schemas.microsoft.com/office/drawing/2014/main" id="{DC187EBD-18A0-175C-A4C9-9083AC4AE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78" y="1964613"/>
            <a:ext cx="334875" cy="306110"/>
          </a:xfrm>
          <a:prstGeom prst="rect">
            <a:avLst/>
          </a:prstGeom>
        </p:spPr>
      </p:pic>
      <p:pic>
        <p:nvPicPr>
          <p:cNvPr id="16" name="图片 15" descr="图标&#10;&#10;描述已自动生成">
            <a:extLst>
              <a:ext uri="{FF2B5EF4-FFF2-40B4-BE49-F238E27FC236}">
                <a16:creationId xmlns:a16="http://schemas.microsoft.com/office/drawing/2014/main" id="{0276578E-9A2E-311E-E9AF-0FB026C19F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49" y="1959348"/>
            <a:ext cx="334875" cy="311375"/>
          </a:xfrm>
          <a:prstGeom prst="rect">
            <a:avLst/>
          </a:prstGeom>
        </p:spPr>
      </p:pic>
      <p:pic>
        <p:nvPicPr>
          <p:cNvPr id="17" name="图片 16" descr="文本&#10;&#10;描述已自动生成">
            <a:extLst>
              <a:ext uri="{FF2B5EF4-FFF2-40B4-BE49-F238E27FC236}">
                <a16:creationId xmlns:a16="http://schemas.microsoft.com/office/drawing/2014/main" id="{D03A7EA3-0005-6DFE-6685-B94A2A5085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72" y="1964613"/>
            <a:ext cx="344455" cy="287494"/>
          </a:xfrm>
          <a:prstGeom prst="rect">
            <a:avLst/>
          </a:prstGeom>
        </p:spPr>
      </p:pic>
      <p:pic>
        <p:nvPicPr>
          <p:cNvPr id="18" name="图片 17" descr="图标&#10;&#10;描述已自动生成">
            <a:extLst>
              <a:ext uri="{FF2B5EF4-FFF2-40B4-BE49-F238E27FC236}">
                <a16:creationId xmlns:a16="http://schemas.microsoft.com/office/drawing/2014/main" id="{0BEB2904-344F-2A95-F097-E9CB023765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962" y="1964613"/>
            <a:ext cx="344455" cy="289998"/>
          </a:xfrm>
          <a:prstGeom prst="rect">
            <a:avLst/>
          </a:prstGeom>
        </p:spPr>
      </p:pic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3B491CD0-4628-AC77-5F54-DA0CE85E6858}"/>
              </a:ext>
            </a:extLst>
          </p:cNvPr>
          <p:cNvCxnSpPr>
            <a:cxnSpLocks/>
          </p:cNvCxnSpPr>
          <p:nvPr/>
        </p:nvCxnSpPr>
        <p:spPr>
          <a:xfrm flipH="1" flipV="1">
            <a:off x="3081508" y="1875508"/>
            <a:ext cx="648072" cy="383901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1BA068EA-2465-D475-6C7C-A9B51E69F3BF}"/>
              </a:ext>
            </a:extLst>
          </p:cNvPr>
          <p:cNvCxnSpPr>
            <a:cxnSpLocks/>
          </p:cNvCxnSpPr>
          <p:nvPr/>
        </p:nvCxnSpPr>
        <p:spPr>
          <a:xfrm>
            <a:off x="5096806" y="3107226"/>
            <a:ext cx="563370" cy="379601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3576444D-85D1-7908-3F48-36DCAF3E27EE}"/>
              </a:ext>
            </a:extLst>
          </p:cNvPr>
          <p:cNvCxnSpPr>
            <a:cxnSpLocks/>
          </p:cNvCxnSpPr>
          <p:nvPr/>
        </p:nvCxnSpPr>
        <p:spPr>
          <a:xfrm flipV="1">
            <a:off x="5111689" y="1890747"/>
            <a:ext cx="585434" cy="353425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4D52513C-C1D2-4CE7-D6A6-9F7A6730E3D0}"/>
              </a:ext>
            </a:extLst>
          </p:cNvPr>
          <p:cNvCxnSpPr>
            <a:cxnSpLocks/>
          </p:cNvCxnSpPr>
          <p:nvPr/>
        </p:nvCxnSpPr>
        <p:spPr>
          <a:xfrm flipH="1">
            <a:off x="3105923" y="3098636"/>
            <a:ext cx="641107" cy="388191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952762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/>
            <a:r>
              <a:rPr lang="en-US" sz="2000" b="1" dirty="0">
                <a:solidFill>
                  <a:srgbClr val="009900"/>
                </a:solidFill>
                <a:latin typeface="Cambria" pitchFamily="18" charset="0"/>
              </a:rPr>
              <a:t>Challenges and Opportunities </a:t>
            </a:r>
            <a:endParaRPr lang="en-US" sz="2500" b="1" dirty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34552" y="1100212"/>
            <a:ext cx="8826469" cy="326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1200" b="1" dirty="0">
                <a:effectLst/>
                <a:latin typeface="+mj-lt"/>
                <a:ea typeface="宋体" panose="02010600030101010101" pitchFamily="2" charset="-122"/>
                <a:cs typeface="宋体" panose="02010600030101010101" pitchFamily="2" charset="-122"/>
              </a:rPr>
              <a:t>Challenges</a:t>
            </a:r>
            <a:endParaRPr lang="zh-CN" altLang="zh-CN" sz="1200" dirty="0">
              <a:effectLst/>
              <a:latin typeface="+mj-lt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altLang="zh-CN" sz="1200" dirty="0"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Standardizing alternative metrics across disciplines.</a:t>
            </a:r>
            <a:endParaRPr lang="zh-CN" altLang="zh-CN" sz="1200" dirty="0"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altLang="zh-CN" sz="1200" dirty="0"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Risks of gaming metrics like social media engagement.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altLang="zh-CN" sz="1200" dirty="0"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Institutional resistance to moving beyond the Impact Factor.</a:t>
            </a:r>
          </a:p>
          <a:p>
            <a:pPr lvl="1">
              <a:buSzPts val="1000"/>
              <a:tabLst>
                <a:tab pos="914400" algn="l"/>
              </a:tabLst>
            </a:pPr>
            <a:endParaRPr lang="zh-CN" altLang="zh-CN" sz="1200" dirty="0"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1200" b="1" dirty="0">
                <a:effectLst/>
                <a:latin typeface="+mj-lt"/>
                <a:ea typeface="宋体" panose="02010600030101010101" pitchFamily="2" charset="-122"/>
                <a:cs typeface="宋体" panose="02010600030101010101" pitchFamily="2" charset="-122"/>
              </a:rPr>
              <a:t>Tools for Measuring Alternative Metrics</a:t>
            </a:r>
          </a:p>
          <a:p>
            <a:pPr lvl="0">
              <a:buSzPts val="1000"/>
              <a:tabLst>
                <a:tab pos="457200" algn="l"/>
              </a:tabLst>
            </a:pPr>
            <a:endParaRPr lang="en-US" altLang="zh-CN" sz="1200" b="1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7" name="图片 6" descr="徽标, 公司名称&#10;&#10;描述已自动生成">
            <a:extLst>
              <a:ext uri="{FF2B5EF4-FFF2-40B4-BE49-F238E27FC236}">
                <a16:creationId xmlns:a16="http://schemas.microsoft.com/office/drawing/2014/main" id="{D9F6E8F0-BCA8-7902-44A2-A75A7E332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5" y="2382381"/>
            <a:ext cx="1260722" cy="459553"/>
          </a:xfrm>
          <a:prstGeom prst="rect">
            <a:avLst/>
          </a:prstGeom>
        </p:spPr>
      </p:pic>
      <p:pic>
        <p:nvPicPr>
          <p:cNvPr id="9" name="图片 8" descr="徽标, 公司名称&#10;&#10;描述已自动生成">
            <a:extLst>
              <a:ext uri="{FF2B5EF4-FFF2-40B4-BE49-F238E27FC236}">
                <a16:creationId xmlns:a16="http://schemas.microsoft.com/office/drawing/2014/main" id="{8D00FC05-939F-9302-B922-94D4A95D2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09" y="3128727"/>
            <a:ext cx="1260722" cy="575026"/>
          </a:xfrm>
          <a:prstGeom prst="rect">
            <a:avLst/>
          </a:prstGeom>
        </p:spPr>
      </p:pic>
      <p:pic>
        <p:nvPicPr>
          <p:cNvPr id="11" name="图片 10" descr="徽标, 公司名称&#10;&#10;描述已自动生成">
            <a:extLst>
              <a:ext uri="{FF2B5EF4-FFF2-40B4-BE49-F238E27FC236}">
                <a16:creationId xmlns:a16="http://schemas.microsoft.com/office/drawing/2014/main" id="{AA376D82-A468-2D0B-E7B3-4538E5E153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27" y="2296789"/>
            <a:ext cx="3613054" cy="2003007"/>
          </a:xfrm>
          <a:prstGeom prst="rect">
            <a:avLst/>
          </a:prstGeom>
        </p:spPr>
      </p:pic>
      <p:pic>
        <p:nvPicPr>
          <p:cNvPr id="13" name="图片 12" descr="卡通画&#10;&#10;中度可信度描述已自动生成">
            <a:extLst>
              <a:ext uri="{FF2B5EF4-FFF2-40B4-BE49-F238E27FC236}">
                <a16:creationId xmlns:a16="http://schemas.microsoft.com/office/drawing/2014/main" id="{EDEE0327-9761-54A7-C2AF-6F0D86AC85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679" y="3798483"/>
            <a:ext cx="1303310" cy="276998"/>
          </a:xfrm>
          <a:prstGeom prst="rect">
            <a:avLst/>
          </a:prstGeom>
        </p:spPr>
      </p:pic>
      <p:pic>
        <p:nvPicPr>
          <p:cNvPr id="15" name="图片 14" descr="图标&#10;&#10;中度可信度描述已自动生成">
            <a:extLst>
              <a:ext uri="{FF2B5EF4-FFF2-40B4-BE49-F238E27FC236}">
                <a16:creationId xmlns:a16="http://schemas.microsoft.com/office/drawing/2014/main" id="{4D8088FE-7486-59F9-035A-1B880C39AC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01" y="3083139"/>
            <a:ext cx="828197" cy="43030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DD63FB8-D27E-04B4-4850-93359EDB5D89}"/>
              </a:ext>
            </a:extLst>
          </p:cNvPr>
          <p:cNvSpPr txBox="1"/>
          <p:nvPr/>
        </p:nvSpPr>
        <p:spPr>
          <a:xfrm>
            <a:off x="7390872" y="3139241"/>
            <a:ext cx="1575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sz="1200" dirty="0"/>
              <a:t>https://</a:t>
            </a:r>
            <a:r>
              <a:rPr kumimoji="1" lang="en" altLang="zh-CN" sz="1200" dirty="0" err="1"/>
              <a:t>plos.org</a:t>
            </a:r>
            <a:r>
              <a:rPr kumimoji="1" lang="en" altLang="zh-CN" sz="1200" dirty="0"/>
              <a:t>/</a:t>
            </a:r>
            <a:r>
              <a:rPr kumimoji="1" lang="en" altLang="zh-CN" sz="1200" dirty="0" err="1"/>
              <a:t>dora</a:t>
            </a:r>
            <a:r>
              <a:rPr kumimoji="1" lang="en" altLang="zh-CN" sz="1200" dirty="0"/>
              <a:t>/</a:t>
            </a:r>
            <a:endParaRPr kumimoji="1" lang="zh-CN" altLang="en-US" sz="1200" dirty="0"/>
          </a:p>
        </p:txBody>
      </p:sp>
      <p:pic>
        <p:nvPicPr>
          <p:cNvPr id="18" name="图片 17" descr="徽标&#10;&#10;描述已自动生成">
            <a:extLst>
              <a:ext uri="{FF2B5EF4-FFF2-40B4-BE49-F238E27FC236}">
                <a16:creationId xmlns:a16="http://schemas.microsoft.com/office/drawing/2014/main" id="{A72BEAEE-2093-8297-A08A-490D50035B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687" y="2834965"/>
            <a:ext cx="942533" cy="248174"/>
          </a:xfrm>
          <a:prstGeom prst="rect">
            <a:avLst/>
          </a:prstGeom>
        </p:spPr>
      </p:pic>
      <p:pic>
        <p:nvPicPr>
          <p:cNvPr id="20" name="图片 19" descr="徽标&#10;&#10;描述已自动生成">
            <a:extLst>
              <a:ext uri="{FF2B5EF4-FFF2-40B4-BE49-F238E27FC236}">
                <a16:creationId xmlns:a16="http://schemas.microsoft.com/office/drawing/2014/main" id="{651A1A0D-2AF3-66E4-547B-89A93A1965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679" y="2555816"/>
            <a:ext cx="735731" cy="286118"/>
          </a:xfrm>
          <a:prstGeom prst="rect">
            <a:avLst/>
          </a:prstGeom>
        </p:spPr>
      </p:pic>
      <p:pic>
        <p:nvPicPr>
          <p:cNvPr id="22" name="图片 21" descr="图片包含 徽标&#10;&#10;描述已自动生成">
            <a:extLst>
              <a:ext uri="{FF2B5EF4-FFF2-40B4-BE49-F238E27FC236}">
                <a16:creationId xmlns:a16="http://schemas.microsoft.com/office/drawing/2014/main" id="{F19B4CDB-86E2-7D91-00ED-5F1A55739F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1" y="4024165"/>
            <a:ext cx="1402842" cy="33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31095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31662</TotalTime>
  <Words>629</Words>
  <Application>Microsoft Macintosh PowerPoint</Application>
  <PresentationFormat>全屏显示(16:9)</PresentationFormat>
  <Paragraphs>124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宋体</vt:lpstr>
      <vt:lpstr>SuisseIntl</vt:lpstr>
      <vt:lpstr>Arial</vt:lpstr>
      <vt:lpstr>Calibri</vt:lpstr>
      <vt:lpstr>Cambria</vt:lpstr>
      <vt:lpstr>Courier New</vt:lpstr>
      <vt:lpstr>Symbol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FH6491</cp:lastModifiedBy>
  <cp:revision>127</cp:revision>
  <dcterms:created xsi:type="dcterms:W3CDTF">2006-08-16T00:00:00Z</dcterms:created>
  <dcterms:modified xsi:type="dcterms:W3CDTF">2025-02-24T08:31:57Z</dcterms:modified>
</cp:coreProperties>
</file>