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7" r:id="rId4"/>
    <p:sldId id="260" r:id="rId5"/>
    <p:sldId id="261" r:id="rId6"/>
    <p:sldId id="259" r:id="rId7"/>
    <p:sldId id="262" r:id="rId8"/>
    <p:sldId id="263" r:id="rId9"/>
    <p:sldId id="266" r:id="rId10"/>
    <p:sldId id="265" r:id="rId11"/>
    <p:sldId id="267" r:id="rId12"/>
    <p:sldId id="268" r:id="rId13"/>
    <p:sldId id="270" r:id="rId14"/>
    <p:sldId id="269" r:id="rId15"/>
    <p:sldId id="271"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7ACC00"/>
    <a:srgbClr val="2BAAD3"/>
    <a:srgbClr val="076D8B"/>
    <a:srgbClr val="F8224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648"/>
  </p:normalViewPr>
  <p:slideViewPr>
    <p:cSldViewPr>
      <p:cViewPr varScale="1">
        <p:scale>
          <a:sx n="112" d="100"/>
          <a:sy n="112" d="100"/>
        </p:scale>
        <p:origin x="200" y="792"/>
      </p:cViewPr>
      <p:guideLst>
        <p:guide orient="horz" pos="1620"/>
        <p:guide pos="2880"/>
      </p:guideLst>
    </p:cSldViewPr>
  </p:slideViewPr>
  <p:notesTextViewPr>
    <p:cViewPr>
      <p:scale>
        <a:sx n="100" d="100"/>
        <a:sy n="10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C91D97-1DF1-2D42-867E-D90A921E9F6B}"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9EBE3663-873F-CA47-AE9A-47DD06ED066A}">
      <dgm:prSet/>
      <dgm:spPr/>
      <dgm:t>
        <a:bodyPr/>
        <a:lstStyle/>
        <a:p>
          <a:r>
            <a:rPr lang="en-US" dirty="0"/>
            <a:t>Generative AI offers myriad opportunities, but requires oversight to be accurate and effective</a:t>
          </a:r>
        </a:p>
      </dgm:t>
    </dgm:pt>
    <dgm:pt modelId="{BFEA78D2-0F2B-A849-A497-BF4ABECED525}" type="sibTrans" cxnId="{8E0085A7-12B3-0F49-8F50-766AB81E42DB}">
      <dgm:prSet/>
      <dgm:spPr/>
      <dgm:t>
        <a:bodyPr/>
        <a:lstStyle/>
        <a:p>
          <a:endParaRPr lang="en-US"/>
        </a:p>
      </dgm:t>
    </dgm:pt>
    <dgm:pt modelId="{D39627ED-489E-CD4E-8901-34364E723633}" type="parTrans" cxnId="{8E0085A7-12B3-0F49-8F50-766AB81E42DB}">
      <dgm:prSet/>
      <dgm:spPr/>
      <dgm:t>
        <a:bodyPr/>
        <a:lstStyle/>
        <a:p>
          <a:endParaRPr lang="en-US"/>
        </a:p>
      </dgm:t>
    </dgm:pt>
    <dgm:pt modelId="{AE85428B-2031-C54A-BE47-02EE26134655}">
      <dgm:prSet/>
      <dgm:spPr/>
      <dgm:t>
        <a:bodyPr/>
        <a:lstStyle/>
        <a:p>
          <a:r>
            <a:rPr lang="en-US" dirty="0"/>
            <a:t>Some Basic Concerns</a:t>
          </a:r>
        </a:p>
      </dgm:t>
    </dgm:pt>
    <dgm:pt modelId="{E6AAE3C6-85B5-404F-B1CA-1BEF742B27D9}" type="sibTrans" cxnId="{69FDD89C-11BC-164D-872F-DC70D6EBA16E}">
      <dgm:prSet/>
      <dgm:spPr/>
      <dgm:t>
        <a:bodyPr/>
        <a:lstStyle/>
        <a:p>
          <a:endParaRPr lang="en-US"/>
        </a:p>
      </dgm:t>
    </dgm:pt>
    <dgm:pt modelId="{A9D13BBF-3BB2-434B-A349-FA97FD4AF2BA}" type="parTrans" cxnId="{69FDD89C-11BC-164D-872F-DC70D6EBA16E}">
      <dgm:prSet/>
      <dgm:spPr/>
      <dgm:t>
        <a:bodyPr/>
        <a:lstStyle/>
        <a:p>
          <a:endParaRPr lang="en-US"/>
        </a:p>
      </dgm:t>
    </dgm:pt>
    <dgm:pt modelId="{8536AE52-726C-2849-BFCB-5D8053EDE93B}">
      <dgm:prSet/>
      <dgm:spPr/>
      <dgm:t>
        <a:bodyPr/>
        <a:lstStyle/>
        <a:p>
          <a:r>
            <a:rPr lang="en-US" dirty="0"/>
            <a:t>Opportunities</a:t>
          </a:r>
        </a:p>
      </dgm:t>
    </dgm:pt>
    <dgm:pt modelId="{1F7045D1-2A85-674C-A04B-221174079B9F}" type="sibTrans" cxnId="{A02AE10C-69C7-994F-A32E-C819E67CCD24}">
      <dgm:prSet/>
      <dgm:spPr/>
      <dgm:t>
        <a:bodyPr/>
        <a:lstStyle/>
        <a:p>
          <a:endParaRPr lang="en-US"/>
        </a:p>
      </dgm:t>
    </dgm:pt>
    <dgm:pt modelId="{09E436E2-3A3A-A14C-967C-52695B45B73C}" type="parTrans" cxnId="{A02AE10C-69C7-994F-A32E-C819E67CCD24}">
      <dgm:prSet/>
      <dgm:spPr/>
      <dgm:t>
        <a:bodyPr/>
        <a:lstStyle/>
        <a:p>
          <a:endParaRPr lang="en-US"/>
        </a:p>
      </dgm:t>
    </dgm:pt>
    <dgm:pt modelId="{4863C31C-D800-FA43-8E02-73EC6A2CB39A}">
      <dgm:prSet/>
      <dgm:spPr/>
      <dgm:t>
        <a:bodyPr/>
        <a:lstStyle/>
        <a:p>
          <a:r>
            <a:rPr lang="en-US" dirty="0"/>
            <a:t>Oversight</a:t>
          </a:r>
        </a:p>
      </dgm:t>
    </dgm:pt>
    <dgm:pt modelId="{1EA3F659-8856-1444-8E3B-C20EE253E399}" type="sibTrans" cxnId="{BE31D922-6ABF-B248-8A4C-458DADD6EBEC}">
      <dgm:prSet/>
      <dgm:spPr/>
      <dgm:t>
        <a:bodyPr/>
        <a:lstStyle/>
        <a:p>
          <a:endParaRPr lang="en-US"/>
        </a:p>
      </dgm:t>
    </dgm:pt>
    <dgm:pt modelId="{95F80816-65A8-1F46-A61A-1E6FE316547D}" type="parTrans" cxnId="{BE31D922-6ABF-B248-8A4C-458DADD6EBEC}">
      <dgm:prSet/>
      <dgm:spPr/>
      <dgm:t>
        <a:bodyPr/>
        <a:lstStyle/>
        <a:p>
          <a:endParaRPr lang="en-US"/>
        </a:p>
      </dgm:t>
    </dgm:pt>
    <dgm:pt modelId="{AC4C8276-8DE0-5B49-B9AC-2F4168841D0E}" type="pres">
      <dgm:prSet presAssocID="{C2C91D97-1DF1-2D42-867E-D90A921E9F6B}" presName="linear" presStyleCnt="0">
        <dgm:presLayoutVars>
          <dgm:animLvl val="lvl"/>
          <dgm:resizeHandles val="exact"/>
        </dgm:presLayoutVars>
      </dgm:prSet>
      <dgm:spPr/>
    </dgm:pt>
    <dgm:pt modelId="{865539DB-96EE-F54D-98E9-B8DE5E4A4A1A}" type="pres">
      <dgm:prSet presAssocID="{9EBE3663-873F-CA47-AE9A-47DD06ED066A}" presName="parentText" presStyleLbl="node1" presStyleIdx="0" presStyleCnt="4">
        <dgm:presLayoutVars>
          <dgm:chMax val="0"/>
          <dgm:bulletEnabled val="1"/>
        </dgm:presLayoutVars>
      </dgm:prSet>
      <dgm:spPr/>
    </dgm:pt>
    <dgm:pt modelId="{2FA316CA-56C6-2149-8B6D-9F341A0E7E75}" type="pres">
      <dgm:prSet presAssocID="{BFEA78D2-0F2B-A849-A497-BF4ABECED525}" presName="spacer" presStyleCnt="0"/>
      <dgm:spPr/>
    </dgm:pt>
    <dgm:pt modelId="{3AF2264A-B893-B047-A3DE-8D1CACC82807}" type="pres">
      <dgm:prSet presAssocID="{AE85428B-2031-C54A-BE47-02EE26134655}" presName="parentText" presStyleLbl="node1" presStyleIdx="1" presStyleCnt="4">
        <dgm:presLayoutVars>
          <dgm:chMax val="0"/>
          <dgm:bulletEnabled val="1"/>
        </dgm:presLayoutVars>
      </dgm:prSet>
      <dgm:spPr/>
    </dgm:pt>
    <dgm:pt modelId="{FBECC3E5-B88C-3F46-978F-2788F5500FE0}" type="pres">
      <dgm:prSet presAssocID="{E6AAE3C6-85B5-404F-B1CA-1BEF742B27D9}" presName="spacer" presStyleCnt="0"/>
      <dgm:spPr/>
    </dgm:pt>
    <dgm:pt modelId="{1E13A47E-5687-8E44-BBBF-0A82AC903BB3}" type="pres">
      <dgm:prSet presAssocID="{8536AE52-726C-2849-BFCB-5D8053EDE93B}" presName="parentText" presStyleLbl="node1" presStyleIdx="2" presStyleCnt="4">
        <dgm:presLayoutVars>
          <dgm:chMax val="0"/>
          <dgm:bulletEnabled val="1"/>
        </dgm:presLayoutVars>
      </dgm:prSet>
      <dgm:spPr/>
    </dgm:pt>
    <dgm:pt modelId="{E27C4C38-F271-9B4D-840D-1CE468CEEBC8}" type="pres">
      <dgm:prSet presAssocID="{1F7045D1-2A85-674C-A04B-221174079B9F}" presName="spacer" presStyleCnt="0"/>
      <dgm:spPr/>
    </dgm:pt>
    <dgm:pt modelId="{487E2896-88EE-1B4C-9F67-CA414E370408}" type="pres">
      <dgm:prSet presAssocID="{4863C31C-D800-FA43-8E02-73EC6A2CB39A}" presName="parentText" presStyleLbl="node1" presStyleIdx="3" presStyleCnt="4">
        <dgm:presLayoutVars>
          <dgm:chMax val="0"/>
          <dgm:bulletEnabled val="1"/>
        </dgm:presLayoutVars>
      </dgm:prSet>
      <dgm:spPr/>
    </dgm:pt>
  </dgm:ptLst>
  <dgm:cxnLst>
    <dgm:cxn modelId="{A02AE10C-69C7-994F-A32E-C819E67CCD24}" srcId="{C2C91D97-1DF1-2D42-867E-D90A921E9F6B}" destId="{8536AE52-726C-2849-BFCB-5D8053EDE93B}" srcOrd="2" destOrd="0" parTransId="{09E436E2-3A3A-A14C-967C-52695B45B73C}" sibTransId="{1F7045D1-2A85-674C-A04B-221174079B9F}"/>
    <dgm:cxn modelId="{BE31D922-6ABF-B248-8A4C-458DADD6EBEC}" srcId="{C2C91D97-1DF1-2D42-867E-D90A921E9F6B}" destId="{4863C31C-D800-FA43-8E02-73EC6A2CB39A}" srcOrd="3" destOrd="0" parTransId="{95F80816-65A8-1F46-A61A-1E6FE316547D}" sibTransId="{1EA3F659-8856-1444-8E3B-C20EE253E399}"/>
    <dgm:cxn modelId="{0AE2F48F-7B7E-A34F-918A-3DD6D81E461A}" type="presOf" srcId="{4863C31C-D800-FA43-8E02-73EC6A2CB39A}" destId="{487E2896-88EE-1B4C-9F67-CA414E370408}" srcOrd="0" destOrd="0" presId="urn:microsoft.com/office/officeart/2005/8/layout/vList2"/>
    <dgm:cxn modelId="{5EF4679C-B017-1C44-932F-FAF89AF820D8}" type="presOf" srcId="{C2C91D97-1DF1-2D42-867E-D90A921E9F6B}" destId="{AC4C8276-8DE0-5B49-B9AC-2F4168841D0E}" srcOrd="0" destOrd="0" presId="urn:microsoft.com/office/officeart/2005/8/layout/vList2"/>
    <dgm:cxn modelId="{69FDD89C-11BC-164D-872F-DC70D6EBA16E}" srcId="{C2C91D97-1DF1-2D42-867E-D90A921E9F6B}" destId="{AE85428B-2031-C54A-BE47-02EE26134655}" srcOrd="1" destOrd="0" parTransId="{A9D13BBF-3BB2-434B-A349-FA97FD4AF2BA}" sibTransId="{E6AAE3C6-85B5-404F-B1CA-1BEF742B27D9}"/>
    <dgm:cxn modelId="{8E0085A7-12B3-0F49-8F50-766AB81E42DB}" srcId="{C2C91D97-1DF1-2D42-867E-D90A921E9F6B}" destId="{9EBE3663-873F-CA47-AE9A-47DD06ED066A}" srcOrd="0" destOrd="0" parTransId="{D39627ED-489E-CD4E-8901-34364E723633}" sibTransId="{BFEA78D2-0F2B-A849-A497-BF4ABECED525}"/>
    <dgm:cxn modelId="{F7C30CC5-43DD-0449-98CC-24DC13A8FDD6}" type="presOf" srcId="{AE85428B-2031-C54A-BE47-02EE26134655}" destId="{3AF2264A-B893-B047-A3DE-8D1CACC82807}" srcOrd="0" destOrd="0" presId="urn:microsoft.com/office/officeart/2005/8/layout/vList2"/>
    <dgm:cxn modelId="{E86722CD-431B-144B-81C7-2A7342FD3402}" type="presOf" srcId="{8536AE52-726C-2849-BFCB-5D8053EDE93B}" destId="{1E13A47E-5687-8E44-BBBF-0A82AC903BB3}" srcOrd="0" destOrd="0" presId="urn:microsoft.com/office/officeart/2005/8/layout/vList2"/>
    <dgm:cxn modelId="{80F701DA-4707-0340-BE0D-F114C205695C}" type="presOf" srcId="{9EBE3663-873F-CA47-AE9A-47DD06ED066A}" destId="{865539DB-96EE-F54D-98E9-B8DE5E4A4A1A}" srcOrd="0" destOrd="0" presId="urn:microsoft.com/office/officeart/2005/8/layout/vList2"/>
    <dgm:cxn modelId="{2519F19A-2600-C146-9994-31AB881BAEDB}" type="presParOf" srcId="{AC4C8276-8DE0-5B49-B9AC-2F4168841D0E}" destId="{865539DB-96EE-F54D-98E9-B8DE5E4A4A1A}" srcOrd="0" destOrd="0" presId="urn:microsoft.com/office/officeart/2005/8/layout/vList2"/>
    <dgm:cxn modelId="{A22F5ECF-2240-3D4A-BA33-341FAB894C49}" type="presParOf" srcId="{AC4C8276-8DE0-5B49-B9AC-2F4168841D0E}" destId="{2FA316CA-56C6-2149-8B6D-9F341A0E7E75}" srcOrd="1" destOrd="0" presId="urn:microsoft.com/office/officeart/2005/8/layout/vList2"/>
    <dgm:cxn modelId="{BAB592C6-5493-1A42-8AF5-1D7717D837DD}" type="presParOf" srcId="{AC4C8276-8DE0-5B49-B9AC-2F4168841D0E}" destId="{3AF2264A-B893-B047-A3DE-8D1CACC82807}" srcOrd="2" destOrd="0" presId="urn:microsoft.com/office/officeart/2005/8/layout/vList2"/>
    <dgm:cxn modelId="{34CA26BE-5CEA-CD4B-B0D4-FF331A67DDE7}" type="presParOf" srcId="{AC4C8276-8DE0-5B49-B9AC-2F4168841D0E}" destId="{FBECC3E5-B88C-3F46-978F-2788F5500FE0}" srcOrd="3" destOrd="0" presId="urn:microsoft.com/office/officeart/2005/8/layout/vList2"/>
    <dgm:cxn modelId="{56D2C28F-E458-AE4A-8A2A-844CFC379BD9}" type="presParOf" srcId="{AC4C8276-8DE0-5B49-B9AC-2F4168841D0E}" destId="{1E13A47E-5687-8E44-BBBF-0A82AC903BB3}" srcOrd="4" destOrd="0" presId="urn:microsoft.com/office/officeart/2005/8/layout/vList2"/>
    <dgm:cxn modelId="{A1EB7529-CBEF-A445-9F31-0D65F77A2DB1}" type="presParOf" srcId="{AC4C8276-8DE0-5B49-B9AC-2F4168841D0E}" destId="{E27C4C38-F271-9B4D-840D-1CE468CEEBC8}" srcOrd="5" destOrd="0" presId="urn:microsoft.com/office/officeart/2005/8/layout/vList2"/>
    <dgm:cxn modelId="{F0D73E0A-089D-004D-BF31-2762EBBCB7C7}" type="presParOf" srcId="{AC4C8276-8DE0-5B49-B9AC-2F4168841D0E}" destId="{487E2896-88EE-1B4C-9F67-CA414E37040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D046AD-34CA-4B49-B6E4-0CEA3CD191E7}"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16A92996-546D-B448-B60B-8C99CC4FB6D0}">
      <dgm:prSet/>
      <dgm:spPr/>
      <dgm:t>
        <a:bodyPr/>
        <a:lstStyle/>
        <a:p>
          <a:r>
            <a:rPr lang="en-US"/>
            <a:t>Pedagogy</a:t>
          </a:r>
        </a:p>
      </dgm:t>
    </dgm:pt>
    <dgm:pt modelId="{1FE1C386-569C-E742-BD3E-DAD144DFFFDA}" type="parTrans" cxnId="{4B595AE4-A21E-3344-A457-CA197009A894}">
      <dgm:prSet/>
      <dgm:spPr/>
      <dgm:t>
        <a:bodyPr/>
        <a:lstStyle/>
        <a:p>
          <a:endParaRPr lang="en-US"/>
        </a:p>
      </dgm:t>
    </dgm:pt>
    <dgm:pt modelId="{06777F75-69CC-9049-A943-6D12B04EF590}" type="sibTrans" cxnId="{4B595AE4-A21E-3344-A457-CA197009A894}">
      <dgm:prSet/>
      <dgm:spPr/>
      <dgm:t>
        <a:bodyPr/>
        <a:lstStyle/>
        <a:p>
          <a:endParaRPr lang="en-US"/>
        </a:p>
      </dgm:t>
    </dgm:pt>
    <dgm:pt modelId="{93930C6B-0898-7A43-AF87-865C36F90081}">
      <dgm:prSet/>
      <dgm:spPr/>
      <dgm:t>
        <a:bodyPr/>
        <a:lstStyle/>
        <a:p>
          <a:r>
            <a:rPr lang="en-US"/>
            <a:t>Independent skills</a:t>
          </a:r>
        </a:p>
      </dgm:t>
    </dgm:pt>
    <dgm:pt modelId="{1050B33E-8AB3-F948-8B5F-F5C66C19C97B}" type="parTrans" cxnId="{6A9FBC49-34C0-B544-AD7A-65A4B3676BB2}">
      <dgm:prSet/>
      <dgm:spPr/>
      <dgm:t>
        <a:bodyPr/>
        <a:lstStyle/>
        <a:p>
          <a:endParaRPr lang="en-US"/>
        </a:p>
      </dgm:t>
    </dgm:pt>
    <dgm:pt modelId="{922292FF-14E0-9D4F-B562-DDB706D00BB3}" type="sibTrans" cxnId="{6A9FBC49-34C0-B544-AD7A-65A4B3676BB2}">
      <dgm:prSet/>
      <dgm:spPr/>
      <dgm:t>
        <a:bodyPr/>
        <a:lstStyle/>
        <a:p>
          <a:endParaRPr lang="en-US"/>
        </a:p>
      </dgm:t>
    </dgm:pt>
    <dgm:pt modelId="{9654417F-1012-D849-B4FD-D96FD3D64CAF}">
      <dgm:prSet/>
      <dgm:spPr/>
      <dgm:t>
        <a:bodyPr/>
        <a:lstStyle/>
        <a:p>
          <a:r>
            <a:rPr lang="en-US"/>
            <a:t>Evaluation of AI performance</a:t>
          </a:r>
        </a:p>
      </dgm:t>
    </dgm:pt>
    <dgm:pt modelId="{95AEDB3A-1F02-3C47-990F-553DD2F8F300}" type="parTrans" cxnId="{43CC4412-FCAF-AE47-928A-2D07EA1342CD}">
      <dgm:prSet/>
      <dgm:spPr/>
      <dgm:t>
        <a:bodyPr/>
        <a:lstStyle/>
        <a:p>
          <a:endParaRPr lang="en-US"/>
        </a:p>
      </dgm:t>
    </dgm:pt>
    <dgm:pt modelId="{5E31AA47-6F25-5B45-8EE9-4F2D26428DFF}" type="sibTrans" cxnId="{43CC4412-FCAF-AE47-928A-2D07EA1342CD}">
      <dgm:prSet/>
      <dgm:spPr/>
      <dgm:t>
        <a:bodyPr/>
        <a:lstStyle/>
        <a:p>
          <a:endParaRPr lang="en-US"/>
        </a:p>
      </dgm:t>
    </dgm:pt>
    <dgm:pt modelId="{98A43C59-D613-AD4E-AC81-F0B60E24A329}">
      <dgm:prSet/>
      <dgm:spPr/>
      <dgm:t>
        <a:bodyPr/>
        <a:lstStyle/>
        <a:p>
          <a:r>
            <a:rPr lang="en-US"/>
            <a:t>Quality control and checking</a:t>
          </a:r>
        </a:p>
      </dgm:t>
    </dgm:pt>
    <dgm:pt modelId="{D8381A25-016C-DC4D-AEC5-11837643DE77}" type="parTrans" cxnId="{434E2858-89D3-274E-A272-0C4E852C10B8}">
      <dgm:prSet/>
      <dgm:spPr/>
      <dgm:t>
        <a:bodyPr/>
        <a:lstStyle/>
        <a:p>
          <a:endParaRPr lang="en-US"/>
        </a:p>
      </dgm:t>
    </dgm:pt>
    <dgm:pt modelId="{1DDC0B2A-9938-7349-B98C-246F9514ADBD}" type="sibTrans" cxnId="{434E2858-89D3-274E-A272-0C4E852C10B8}">
      <dgm:prSet/>
      <dgm:spPr/>
      <dgm:t>
        <a:bodyPr/>
        <a:lstStyle/>
        <a:p>
          <a:endParaRPr lang="en-US"/>
        </a:p>
      </dgm:t>
    </dgm:pt>
    <dgm:pt modelId="{838FC74B-F5C8-2D47-9249-574A4B469731}">
      <dgm:prSet/>
      <dgm:spPr/>
      <dgm:t>
        <a:bodyPr/>
        <a:lstStyle/>
        <a:p>
          <a:r>
            <a:rPr lang="en-US"/>
            <a:t>Using AI in the classroom</a:t>
          </a:r>
        </a:p>
      </dgm:t>
    </dgm:pt>
    <dgm:pt modelId="{74F9B6A1-D6FA-2640-9823-0B4E92BA3326}" type="parTrans" cxnId="{66B93B18-BE6F-214C-9C8F-ABA85CD8BDE7}">
      <dgm:prSet/>
      <dgm:spPr/>
      <dgm:t>
        <a:bodyPr/>
        <a:lstStyle/>
        <a:p>
          <a:endParaRPr lang="en-US"/>
        </a:p>
      </dgm:t>
    </dgm:pt>
    <dgm:pt modelId="{D7017889-5D37-8D41-AB56-03B1C9822D3C}" type="sibTrans" cxnId="{66B93B18-BE6F-214C-9C8F-ABA85CD8BDE7}">
      <dgm:prSet/>
      <dgm:spPr/>
      <dgm:t>
        <a:bodyPr/>
        <a:lstStyle/>
        <a:p>
          <a:endParaRPr lang="en-US"/>
        </a:p>
      </dgm:t>
    </dgm:pt>
    <dgm:pt modelId="{F5FD6D46-8CBA-5749-BE0E-EC0C4B473EDA}">
      <dgm:prSet/>
      <dgm:spPr/>
      <dgm:t>
        <a:bodyPr/>
        <a:lstStyle/>
        <a:p>
          <a:r>
            <a:rPr lang="en-US"/>
            <a:t>Academic honesty</a:t>
          </a:r>
        </a:p>
      </dgm:t>
    </dgm:pt>
    <dgm:pt modelId="{7412B9A5-D8AE-704B-88D0-4E184F73E6B1}" type="parTrans" cxnId="{67366C5E-70EA-2449-BD00-8B55F2D777E5}">
      <dgm:prSet/>
      <dgm:spPr/>
      <dgm:t>
        <a:bodyPr/>
        <a:lstStyle/>
        <a:p>
          <a:endParaRPr lang="en-US"/>
        </a:p>
      </dgm:t>
    </dgm:pt>
    <dgm:pt modelId="{602CEA20-8962-3A46-A14D-757589EAC4FA}" type="sibTrans" cxnId="{67366C5E-70EA-2449-BD00-8B55F2D777E5}">
      <dgm:prSet/>
      <dgm:spPr/>
      <dgm:t>
        <a:bodyPr/>
        <a:lstStyle/>
        <a:p>
          <a:endParaRPr lang="en-US"/>
        </a:p>
      </dgm:t>
    </dgm:pt>
    <dgm:pt modelId="{6C6E43EA-030A-4F4E-9884-49C4119D50AD}">
      <dgm:prSet/>
      <dgm:spPr/>
      <dgm:t>
        <a:bodyPr/>
        <a:lstStyle/>
        <a:p>
          <a:r>
            <a:rPr lang="en-US"/>
            <a:t>Clarifying when students may or may not use AI</a:t>
          </a:r>
        </a:p>
      </dgm:t>
    </dgm:pt>
    <dgm:pt modelId="{2B6CFEFA-A0D3-354C-B6E7-A4BE480CBAB7}" type="parTrans" cxnId="{5DC06676-6F5A-7240-8598-8EDB00F358AC}">
      <dgm:prSet/>
      <dgm:spPr/>
      <dgm:t>
        <a:bodyPr/>
        <a:lstStyle/>
        <a:p>
          <a:endParaRPr lang="en-US"/>
        </a:p>
      </dgm:t>
    </dgm:pt>
    <dgm:pt modelId="{8FA645E3-C35A-EA44-952A-E4ED7F8F3C34}" type="sibTrans" cxnId="{5DC06676-6F5A-7240-8598-8EDB00F358AC}">
      <dgm:prSet/>
      <dgm:spPr/>
      <dgm:t>
        <a:bodyPr/>
        <a:lstStyle/>
        <a:p>
          <a:endParaRPr lang="en-US"/>
        </a:p>
      </dgm:t>
    </dgm:pt>
    <dgm:pt modelId="{2ACE8038-20CC-554B-8D3F-971965CEDF07}">
      <dgm:prSet/>
      <dgm:spPr/>
      <dgm:t>
        <a:bodyPr/>
        <a:lstStyle/>
        <a:p>
          <a:r>
            <a:rPr lang="en-US"/>
            <a:t>Understanding the difference between plagiarism, IP infringement and other similar issues</a:t>
          </a:r>
        </a:p>
      </dgm:t>
    </dgm:pt>
    <dgm:pt modelId="{A28B6DEC-AE28-5549-9BF9-57CC43815DA9}" type="parTrans" cxnId="{C711C1D7-1241-774A-8CD5-CD65DC0A241C}">
      <dgm:prSet/>
      <dgm:spPr/>
      <dgm:t>
        <a:bodyPr/>
        <a:lstStyle/>
        <a:p>
          <a:endParaRPr lang="en-US"/>
        </a:p>
      </dgm:t>
    </dgm:pt>
    <dgm:pt modelId="{9DEB99FB-5CF3-DE44-AE85-E55FF68C1C13}" type="sibTrans" cxnId="{C711C1D7-1241-774A-8CD5-CD65DC0A241C}">
      <dgm:prSet/>
      <dgm:spPr/>
      <dgm:t>
        <a:bodyPr/>
        <a:lstStyle/>
        <a:p>
          <a:endParaRPr lang="en-US"/>
        </a:p>
      </dgm:t>
    </dgm:pt>
    <dgm:pt modelId="{56BC1323-5AA3-1F42-9CCB-65E585E7F828}">
      <dgm:prSet/>
      <dgm:spPr/>
      <dgm:t>
        <a:bodyPr/>
        <a:lstStyle/>
        <a:p>
          <a:r>
            <a:rPr lang="en-US"/>
            <a:t>Faculty development</a:t>
          </a:r>
        </a:p>
      </dgm:t>
    </dgm:pt>
    <dgm:pt modelId="{DC53A24F-EADE-1148-A48A-EC7957EBFC51}" type="parTrans" cxnId="{55FE6569-0FA0-634D-A351-E91454B786E0}">
      <dgm:prSet/>
      <dgm:spPr/>
      <dgm:t>
        <a:bodyPr/>
        <a:lstStyle/>
        <a:p>
          <a:endParaRPr lang="en-US"/>
        </a:p>
      </dgm:t>
    </dgm:pt>
    <dgm:pt modelId="{33716032-93A7-F541-9050-67B2C09956E7}" type="sibTrans" cxnId="{55FE6569-0FA0-634D-A351-E91454B786E0}">
      <dgm:prSet/>
      <dgm:spPr/>
      <dgm:t>
        <a:bodyPr/>
        <a:lstStyle/>
        <a:p>
          <a:endParaRPr lang="en-US"/>
        </a:p>
      </dgm:t>
    </dgm:pt>
    <dgm:pt modelId="{DCA852FF-E0C7-3F4A-BC31-FE446683470B}">
      <dgm:prSet/>
      <dgm:spPr/>
      <dgm:t>
        <a:bodyPr/>
        <a:lstStyle/>
        <a:p>
          <a:r>
            <a:rPr lang="en-US"/>
            <a:t>Providing support to colleagues</a:t>
          </a:r>
        </a:p>
      </dgm:t>
    </dgm:pt>
    <dgm:pt modelId="{821E26DF-D5F2-F949-80B4-D4594C9B4CBC}" type="parTrans" cxnId="{B47C668A-7080-2F4D-9A24-DB816AA37416}">
      <dgm:prSet/>
      <dgm:spPr/>
      <dgm:t>
        <a:bodyPr/>
        <a:lstStyle/>
        <a:p>
          <a:endParaRPr lang="en-US"/>
        </a:p>
      </dgm:t>
    </dgm:pt>
    <dgm:pt modelId="{2AA543B6-93EF-C349-A84F-6F08FD0D19AF}" type="sibTrans" cxnId="{B47C668A-7080-2F4D-9A24-DB816AA37416}">
      <dgm:prSet/>
      <dgm:spPr/>
      <dgm:t>
        <a:bodyPr/>
        <a:lstStyle/>
        <a:p>
          <a:endParaRPr lang="en-US"/>
        </a:p>
      </dgm:t>
    </dgm:pt>
    <dgm:pt modelId="{1E9BB081-5549-1B48-946E-F50268F4FE24}">
      <dgm:prSet/>
      <dgm:spPr/>
      <dgm:t>
        <a:bodyPr/>
        <a:lstStyle/>
        <a:p>
          <a:r>
            <a:rPr lang="en-US"/>
            <a:t>Listening to colleagues’ insights</a:t>
          </a:r>
        </a:p>
      </dgm:t>
    </dgm:pt>
    <dgm:pt modelId="{CBCDF645-51AB-074B-8147-EF76658812EC}" type="parTrans" cxnId="{96D07EDD-163C-024D-82D1-537847F32457}">
      <dgm:prSet/>
      <dgm:spPr/>
      <dgm:t>
        <a:bodyPr/>
        <a:lstStyle/>
        <a:p>
          <a:endParaRPr lang="en-US"/>
        </a:p>
      </dgm:t>
    </dgm:pt>
    <dgm:pt modelId="{6B248394-5BF5-F442-8791-805DB2FDFAE3}" type="sibTrans" cxnId="{96D07EDD-163C-024D-82D1-537847F32457}">
      <dgm:prSet/>
      <dgm:spPr/>
      <dgm:t>
        <a:bodyPr/>
        <a:lstStyle/>
        <a:p>
          <a:endParaRPr lang="en-US"/>
        </a:p>
      </dgm:t>
    </dgm:pt>
    <dgm:pt modelId="{DD147076-B00F-AE41-8768-3726ACF2565B}" type="pres">
      <dgm:prSet presAssocID="{BED046AD-34CA-4B49-B6E4-0CEA3CD191E7}" presName="diagram" presStyleCnt="0">
        <dgm:presLayoutVars>
          <dgm:dir/>
          <dgm:resizeHandles val="exact"/>
        </dgm:presLayoutVars>
      </dgm:prSet>
      <dgm:spPr/>
    </dgm:pt>
    <dgm:pt modelId="{10A45DCA-8FF3-DE47-A185-5E7619DD786D}" type="pres">
      <dgm:prSet presAssocID="{16A92996-546D-B448-B60B-8C99CC4FB6D0}" presName="node" presStyleLbl="node1" presStyleIdx="0" presStyleCnt="3">
        <dgm:presLayoutVars>
          <dgm:bulletEnabled val="1"/>
        </dgm:presLayoutVars>
      </dgm:prSet>
      <dgm:spPr/>
    </dgm:pt>
    <dgm:pt modelId="{67CEE2FE-5787-9E41-AD41-983A75669884}" type="pres">
      <dgm:prSet presAssocID="{06777F75-69CC-9049-A943-6D12B04EF590}" presName="sibTrans" presStyleCnt="0"/>
      <dgm:spPr/>
    </dgm:pt>
    <dgm:pt modelId="{3BC15B5F-AC8D-A14D-9ADA-8429E196D66F}" type="pres">
      <dgm:prSet presAssocID="{F5FD6D46-8CBA-5749-BE0E-EC0C4B473EDA}" presName="node" presStyleLbl="node1" presStyleIdx="1" presStyleCnt="3">
        <dgm:presLayoutVars>
          <dgm:bulletEnabled val="1"/>
        </dgm:presLayoutVars>
      </dgm:prSet>
      <dgm:spPr/>
    </dgm:pt>
    <dgm:pt modelId="{237C3465-A138-1B4B-AD6B-1A314FD9D26F}" type="pres">
      <dgm:prSet presAssocID="{602CEA20-8962-3A46-A14D-757589EAC4FA}" presName="sibTrans" presStyleCnt="0"/>
      <dgm:spPr/>
    </dgm:pt>
    <dgm:pt modelId="{0849A6C8-C8C3-3445-8EFB-69B959D052AB}" type="pres">
      <dgm:prSet presAssocID="{56BC1323-5AA3-1F42-9CCB-65E585E7F828}" presName="node" presStyleLbl="node1" presStyleIdx="2" presStyleCnt="3">
        <dgm:presLayoutVars>
          <dgm:bulletEnabled val="1"/>
        </dgm:presLayoutVars>
      </dgm:prSet>
      <dgm:spPr/>
    </dgm:pt>
  </dgm:ptLst>
  <dgm:cxnLst>
    <dgm:cxn modelId="{43CC4412-FCAF-AE47-928A-2D07EA1342CD}" srcId="{16A92996-546D-B448-B60B-8C99CC4FB6D0}" destId="{9654417F-1012-D849-B4FD-D96FD3D64CAF}" srcOrd="1" destOrd="0" parTransId="{95AEDB3A-1F02-3C47-990F-553DD2F8F300}" sibTransId="{5E31AA47-6F25-5B45-8EE9-4F2D26428DFF}"/>
    <dgm:cxn modelId="{33F2F214-3AFC-4542-9B29-D66F9D8026BB}" type="presOf" srcId="{9654417F-1012-D849-B4FD-D96FD3D64CAF}" destId="{10A45DCA-8FF3-DE47-A185-5E7619DD786D}" srcOrd="0" destOrd="2" presId="urn:microsoft.com/office/officeart/2005/8/layout/default"/>
    <dgm:cxn modelId="{685E9615-CB12-CB4F-AB27-99CCE62D3BEB}" type="presOf" srcId="{838FC74B-F5C8-2D47-9249-574A4B469731}" destId="{10A45DCA-8FF3-DE47-A185-5E7619DD786D}" srcOrd="0" destOrd="4" presId="urn:microsoft.com/office/officeart/2005/8/layout/default"/>
    <dgm:cxn modelId="{66B93B18-BE6F-214C-9C8F-ABA85CD8BDE7}" srcId="{16A92996-546D-B448-B60B-8C99CC4FB6D0}" destId="{838FC74B-F5C8-2D47-9249-574A4B469731}" srcOrd="3" destOrd="0" parTransId="{74F9B6A1-D6FA-2640-9823-0B4E92BA3326}" sibTransId="{D7017889-5D37-8D41-AB56-03B1C9822D3C}"/>
    <dgm:cxn modelId="{30EC3A36-CDCA-244A-9092-B871B63902EE}" type="presOf" srcId="{6C6E43EA-030A-4F4E-9884-49C4119D50AD}" destId="{3BC15B5F-AC8D-A14D-9ADA-8429E196D66F}" srcOrd="0" destOrd="1" presId="urn:microsoft.com/office/officeart/2005/8/layout/default"/>
    <dgm:cxn modelId="{7F0AEB47-6C44-F94D-9EEE-3448E250C30C}" type="presOf" srcId="{F5FD6D46-8CBA-5749-BE0E-EC0C4B473EDA}" destId="{3BC15B5F-AC8D-A14D-9ADA-8429E196D66F}" srcOrd="0" destOrd="0" presId="urn:microsoft.com/office/officeart/2005/8/layout/default"/>
    <dgm:cxn modelId="{6A9FBC49-34C0-B544-AD7A-65A4B3676BB2}" srcId="{16A92996-546D-B448-B60B-8C99CC4FB6D0}" destId="{93930C6B-0898-7A43-AF87-865C36F90081}" srcOrd="0" destOrd="0" parTransId="{1050B33E-8AB3-F948-8B5F-F5C66C19C97B}" sibTransId="{922292FF-14E0-9D4F-B562-DDB706D00BB3}"/>
    <dgm:cxn modelId="{434E2858-89D3-274E-A272-0C4E852C10B8}" srcId="{16A92996-546D-B448-B60B-8C99CC4FB6D0}" destId="{98A43C59-D613-AD4E-AC81-F0B60E24A329}" srcOrd="2" destOrd="0" parTransId="{D8381A25-016C-DC4D-AEC5-11837643DE77}" sibTransId="{1DDC0B2A-9938-7349-B98C-246F9514ADBD}"/>
    <dgm:cxn modelId="{67366C5E-70EA-2449-BD00-8B55F2D777E5}" srcId="{BED046AD-34CA-4B49-B6E4-0CEA3CD191E7}" destId="{F5FD6D46-8CBA-5749-BE0E-EC0C4B473EDA}" srcOrd="1" destOrd="0" parTransId="{7412B9A5-D8AE-704B-88D0-4E184F73E6B1}" sibTransId="{602CEA20-8962-3A46-A14D-757589EAC4FA}"/>
    <dgm:cxn modelId="{B30EF162-7FA4-1446-9266-4CFE4F9CE69C}" type="presOf" srcId="{56BC1323-5AA3-1F42-9CCB-65E585E7F828}" destId="{0849A6C8-C8C3-3445-8EFB-69B959D052AB}" srcOrd="0" destOrd="0" presId="urn:microsoft.com/office/officeart/2005/8/layout/default"/>
    <dgm:cxn modelId="{55FE6569-0FA0-634D-A351-E91454B786E0}" srcId="{BED046AD-34CA-4B49-B6E4-0CEA3CD191E7}" destId="{56BC1323-5AA3-1F42-9CCB-65E585E7F828}" srcOrd="2" destOrd="0" parTransId="{DC53A24F-EADE-1148-A48A-EC7957EBFC51}" sibTransId="{33716032-93A7-F541-9050-67B2C09956E7}"/>
    <dgm:cxn modelId="{97A9AF6F-88D3-1041-8255-7B177430930C}" type="presOf" srcId="{16A92996-546D-B448-B60B-8C99CC4FB6D0}" destId="{10A45DCA-8FF3-DE47-A185-5E7619DD786D}" srcOrd="0" destOrd="0" presId="urn:microsoft.com/office/officeart/2005/8/layout/default"/>
    <dgm:cxn modelId="{05EC6074-2197-974A-8D9D-35384121D199}" type="presOf" srcId="{BED046AD-34CA-4B49-B6E4-0CEA3CD191E7}" destId="{DD147076-B00F-AE41-8768-3726ACF2565B}" srcOrd="0" destOrd="0" presId="urn:microsoft.com/office/officeart/2005/8/layout/default"/>
    <dgm:cxn modelId="{5DC06676-6F5A-7240-8598-8EDB00F358AC}" srcId="{F5FD6D46-8CBA-5749-BE0E-EC0C4B473EDA}" destId="{6C6E43EA-030A-4F4E-9884-49C4119D50AD}" srcOrd="0" destOrd="0" parTransId="{2B6CFEFA-A0D3-354C-B6E7-A4BE480CBAB7}" sibTransId="{8FA645E3-C35A-EA44-952A-E4ED7F8F3C34}"/>
    <dgm:cxn modelId="{570F2B7F-D66C-8C4C-95F9-DA44961015B0}" type="presOf" srcId="{93930C6B-0898-7A43-AF87-865C36F90081}" destId="{10A45DCA-8FF3-DE47-A185-5E7619DD786D}" srcOrd="0" destOrd="1" presId="urn:microsoft.com/office/officeart/2005/8/layout/default"/>
    <dgm:cxn modelId="{E5A67680-D343-6645-BE64-C9C7F578656C}" type="presOf" srcId="{1E9BB081-5549-1B48-946E-F50268F4FE24}" destId="{0849A6C8-C8C3-3445-8EFB-69B959D052AB}" srcOrd="0" destOrd="2" presId="urn:microsoft.com/office/officeart/2005/8/layout/default"/>
    <dgm:cxn modelId="{4B030C84-AA91-2F4F-9378-07205E46719F}" type="presOf" srcId="{2ACE8038-20CC-554B-8D3F-971965CEDF07}" destId="{3BC15B5F-AC8D-A14D-9ADA-8429E196D66F}" srcOrd="0" destOrd="2" presId="urn:microsoft.com/office/officeart/2005/8/layout/default"/>
    <dgm:cxn modelId="{B47C668A-7080-2F4D-9A24-DB816AA37416}" srcId="{56BC1323-5AA3-1F42-9CCB-65E585E7F828}" destId="{DCA852FF-E0C7-3F4A-BC31-FE446683470B}" srcOrd="0" destOrd="0" parTransId="{821E26DF-D5F2-F949-80B4-D4594C9B4CBC}" sibTransId="{2AA543B6-93EF-C349-A84F-6F08FD0D19AF}"/>
    <dgm:cxn modelId="{C711C1D7-1241-774A-8CD5-CD65DC0A241C}" srcId="{F5FD6D46-8CBA-5749-BE0E-EC0C4B473EDA}" destId="{2ACE8038-20CC-554B-8D3F-971965CEDF07}" srcOrd="1" destOrd="0" parTransId="{A28B6DEC-AE28-5549-9BF9-57CC43815DA9}" sibTransId="{9DEB99FB-5CF3-DE44-AE85-E55FF68C1C13}"/>
    <dgm:cxn modelId="{96D07EDD-163C-024D-82D1-537847F32457}" srcId="{56BC1323-5AA3-1F42-9CCB-65E585E7F828}" destId="{1E9BB081-5549-1B48-946E-F50268F4FE24}" srcOrd="1" destOrd="0" parTransId="{CBCDF645-51AB-074B-8147-EF76658812EC}" sibTransId="{6B248394-5BF5-F442-8791-805DB2FDFAE3}"/>
    <dgm:cxn modelId="{4B595AE4-A21E-3344-A457-CA197009A894}" srcId="{BED046AD-34CA-4B49-B6E4-0CEA3CD191E7}" destId="{16A92996-546D-B448-B60B-8C99CC4FB6D0}" srcOrd="0" destOrd="0" parTransId="{1FE1C386-569C-E742-BD3E-DAD144DFFFDA}" sibTransId="{06777F75-69CC-9049-A943-6D12B04EF590}"/>
    <dgm:cxn modelId="{83B484EB-B3DD-254E-9A51-11CDD7D95CAA}" type="presOf" srcId="{DCA852FF-E0C7-3F4A-BC31-FE446683470B}" destId="{0849A6C8-C8C3-3445-8EFB-69B959D052AB}" srcOrd="0" destOrd="1" presId="urn:microsoft.com/office/officeart/2005/8/layout/default"/>
    <dgm:cxn modelId="{3DB4AAEE-E17A-954F-9D44-32DB1F324380}" type="presOf" srcId="{98A43C59-D613-AD4E-AC81-F0B60E24A329}" destId="{10A45DCA-8FF3-DE47-A185-5E7619DD786D}" srcOrd="0" destOrd="3" presId="urn:microsoft.com/office/officeart/2005/8/layout/default"/>
    <dgm:cxn modelId="{BE0E6E5C-29CB-AB48-B37D-EB73DB236EE9}" type="presParOf" srcId="{DD147076-B00F-AE41-8768-3726ACF2565B}" destId="{10A45DCA-8FF3-DE47-A185-5E7619DD786D}" srcOrd="0" destOrd="0" presId="urn:microsoft.com/office/officeart/2005/8/layout/default"/>
    <dgm:cxn modelId="{5FF3022C-5F22-0741-9DF3-6204CF678D50}" type="presParOf" srcId="{DD147076-B00F-AE41-8768-3726ACF2565B}" destId="{67CEE2FE-5787-9E41-AD41-983A75669884}" srcOrd="1" destOrd="0" presId="urn:microsoft.com/office/officeart/2005/8/layout/default"/>
    <dgm:cxn modelId="{9CF1E1D1-2785-3647-A77D-A832DFF3B29B}" type="presParOf" srcId="{DD147076-B00F-AE41-8768-3726ACF2565B}" destId="{3BC15B5F-AC8D-A14D-9ADA-8429E196D66F}" srcOrd="2" destOrd="0" presId="urn:microsoft.com/office/officeart/2005/8/layout/default"/>
    <dgm:cxn modelId="{764E5A62-EF59-D24B-9255-571D611247FA}" type="presParOf" srcId="{DD147076-B00F-AE41-8768-3726ACF2565B}" destId="{237C3465-A138-1B4B-AD6B-1A314FD9D26F}" srcOrd="3" destOrd="0" presId="urn:microsoft.com/office/officeart/2005/8/layout/default"/>
    <dgm:cxn modelId="{B12DB38F-9F49-1D49-AB3E-FF080304EBD8}" type="presParOf" srcId="{DD147076-B00F-AE41-8768-3726ACF2565B}" destId="{0849A6C8-C8C3-3445-8EFB-69B959D052A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AF3014-EB94-5145-8D5F-022D8ED018BD}"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F5BED04-EA72-A14C-8985-FADE3211ABE8}">
      <dgm:prSet/>
      <dgm:spPr/>
      <dgm:t>
        <a:bodyPr/>
        <a:lstStyle/>
        <a:p>
          <a:r>
            <a:rPr lang="en-US" dirty="0"/>
            <a:t>Check for</a:t>
          </a:r>
        </a:p>
      </dgm:t>
    </dgm:pt>
    <dgm:pt modelId="{505945C6-DF5A-D249-9861-3C4BECC72E76}" type="parTrans" cxnId="{6CAE7F11-FD52-6744-9A45-C6DE184EED63}">
      <dgm:prSet/>
      <dgm:spPr/>
      <dgm:t>
        <a:bodyPr/>
        <a:lstStyle/>
        <a:p>
          <a:endParaRPr lang="en-US"/>
        </a:p>
      </dgm:t>
    </dgm:pt>
    <dgm:pt modelId="{DA72ADAF-EF91-4645-9301-C442C7137484}" type="sibTrans" cxnId="{6CAE7F11-FD52-6744-9A45-C6DE184EED63}">
      <dgm:prSet/>
      <dgm:spPr/>
      <dgm:t>
        <a:bodyPr/>
        <a:lstStyle/>
        <a:p>
          <a:endParaRPr lang="en-US"/>
        </a:p>
      </dgm:t>
    </dgm:pt>
    <dgm:pt modelId="{6FBB059E-B07B-7247-ABE9-2E2B5331DFAA}">
      <dgm:prSet/>
      <dgm:spPr/>
      <dgm:t>
        <a:bodyPr/>
        <a:lstStyle/>
        <a:p>
          <a:r>
            <a:rPr lang="en-US"/>
            <a:t>Content</a:t>
          </a:r>
        </a:p>
      </dgm:t>
    </dgm:pt>
    <dgm:pt modelId="{FCB33FEB-52D2-C04C-927E-7822DD42CDAB}" type="parTrans" cxnId="{1A4A87B0-235D-DD4F-B5DE-DDAF8D08A7FA}">
      <dgm:prSet/>
      <dgm:spPr/>
      <dgm:t>
        <a:bodyPr/>
        <a:lstStyle/>
        <a:p>
          <a:endParaRPr lang="en-US"/>
        </a:p>
      </dgm:t>
    </dgm:pt>
    <dgm:pt modelId="{66C2A433-F733-B24E-9ADF-AD2A8AA96E2B}" type="sibTrans" cxnId="{1A4A87B0-235D-DD4F-B5DE-DDAF8D08A7FA}">
      <dgm:prSet/>
      <dgm:spPr/>
      <dgm:t>
        <a:bodyPr/>
        <a:lstStyle/>
        <a:p>
          <a:endParaRPr lang="en-US"/>
        </a:p>
      </dgm:t>
    </dgm:pt>
    <dgm:pt modelId="{E1182FC9-0B12-B54B-B675-1194E38EE41E}">
      <dgm:prSet/>
      <dgm:spPr/>
      <dgm:t>
        <a:bodyPr/>
        <a:lstStyle/>
        <a:p>
          <a:r>
            <a:rPr lang="en-US"/>
            <a:t>Data</a:t>
          </a:r>
        </a:p>
      </dgm:t>
    </dgm:pt>
    <dgm:pt modelId="{3A24DD08-AC54-DE4D-A782-9F07EBF42F93}" type="parTrans" cxnId="{06BAE1AA-87AA-454B-8FC4-D2EA81D05BD8}">
      <dgm:prSet/>
      <dgm:spPr/>
      <dgm:t>
        <a:bodyPr/>
        <a:lstStyle/>
        <a:p>
          <a:endParaRPr lang="en-US"/>
        </a:p>
      </dgm:t>
    </dgm:pt>
    <dgm:pt modelId="{F2AA11DA-6257-3247-819F-42E032BA57F0}" type="sibTrans" cxnId="{06BAE1AA-87AA-454B-8FC4-D2EA81D05BD8}">
      <dgm:prSet/>
      <dgm:spPr/>
      <dgm:t>
        <a:bodyPr/>
        <a:lstStyle/>
        <a:p>
          <a:endParaRPr lang="en-US"/>
        </a:p>
      </dgm:t>
    </dgm:pt>
    <dgm:pt modelId="{A4C009C5-A729-354E-A2FF-FFED3A897D62}">
      <dgm:prSet/>
      <dgm:spPr/>
      <dgm:t>
        <a:bodyPr/>
        <a:lstStyle/>
        <a:p>
          <a:r>
            <a:rPr lang="en-US"/>
            <a:t>Summaries</a:t>
          </a:r>
        </a:p>
      </dgm:t>
    </dgm:pt>
    <dgm:pt modelId="{8C2D66E3-6F94-0B4C-B94C-37F4D34B81CB}" type="parTrans" cxnId="{6A1DF8E0-742B-B247-B0AC-09DAE79DC21B}">
      <dgm:prSet/>
      <dgm:spPr/>
      <dgm:t>
        <a:bodyPr/>
        <a:lstStyle/>
        <a:p>
          <a:endParaRPr lang="en-US"/>
        </a:p>
      </dgm:t>
    </dgm:pt>
    <dgm:pt modelId="{A50B255D-E6C1-6E43-B87B-7DA396BDF7B1}" type="sibTrans" cxnId="{6A1DF8E0-742B-B247-B0AC-09DAE79DC21B}">
      <dgm:prSet/>
      <dgm:spPr/>
      <dgm:t>
        <a:bodyPr/>
        <a:lstStyle/>
        <a:p>
          <a:endParaRPr lang="en-US"/>
        </a:p>
      </dgm:t>
    </dgm:pt>
    <dgm:pt modelId="{19335931-0555-E94C-A19F-317B5E00509D}">
      <dgm:prSet/>
      <dgm:spPr/>
      <dgm:t>
        <a:bodyPr/>
        <a:lstStyle/>
        <a:p>
          <a:r>
            <a:rPr lang="en-US"/>
            <a:t>Bibliographic information</a:t>
          </a:r>
        </a:p>
      </dgm:t>
    </dgm:pt>
    <dgm:pt modelId="{B94B4011-9506-444C-8017-8775B9C80E4F}" type="parTrans" cxnId="{D3B5EB7A-1E30-FB46-9297-E210C896124E}">
      <dgm:prSet/>
      <dgm:spPr/>
      <dgm:t>
        <a:bodyPr/>
        <a:lstStyle/>
        <a:p>
          <a:endParaRPr lang="en-US"/>
        </a:p>
      </dgm:t>
    </dgm:pt>
    <dgm:pt modelId="{F8B1D0CA-3E3B-524D-8AD1-AA2CC29F8197}" type="sibTrans" cxnId="{D3B5EB7A-1E30-FB46-9297-E210C896124E}">
      <dgm:prSet/>
      <dgm:spPr/>
      <dgm:t>
        <a:bodyPr/>
        <a:lstStyle/>
        <a:p>
          <a:endParaRPr lang="en-US"/>
        </a:p>
      </dgm:t>
    </dgm:pt>
    <dgm:pt modelId="{AC474DEF-F2C8-2948-829F-482078882AB2}" type="pres">
      <dgm:prSet presAssocID="{12AF3014-EB94-5145-8D5F-022D8ED018BD}" presName="diagram" presStyleCnt="0">
        <dgm:presLayoutVars>
          <dgm:dir/>
          <dgm:resizeHandles val="exact"/>
        </dgm:presLayoutVars>
      </dgm:prSet>
      <dgm:spPr/>
    </dgm:pt>
    <dgm:pt modelId="{2660DBAF-69E8-F54A-BE21-81BB3A2E4C64}" type="pres">
      <dgm:prSet presAssocID="{EF5BED04-EA72-A14C-8985-FADE3211ABE8}" presName="node" presStyleLbl="node1" presStyleIdx="0" presStyleCnt="1">
        <dgm:presLayoutVars>
          <dgm:bulletEnabled val="1"/>
        </dgm:presLayoutVars>
      </dgm:prSet>
      <dgm:spPr/>
    </dgm:pt>
  </dgm:ptLst>
  <dgm:cxnLst>
    <dgm:cxn modelId="{28F6CD06-D7D7-5D45-A18D-B90AB7BAD3D3}" type="presOf" srcId="{12AF3014-EB94-5145-8D5F-022D8ED018BD}" destId="{AC474DEF-F2C8-2948-829F-482078882AB2}" srcOrd="0" destOrd="0" presId="urn:microsoft.com/office/officeart/2005/8/layout/default"/>
    <dgm:cxn modelId="{6CAE7F11-FD52-6744-9A45-C6DE184EED63}" srcId="{12AF3014-EB94-5145-8D5F-022D8ED018BD}" destId="{EF5BED04-EA72-A14C-8985-FADE3211ABE8}" srcOrd="0" destOrd="0" parTransId="{505945C6-DF5A-D249-9861-3C4BECC72E76}" sibTransId="{DA72ADAF-EF91-4645-9301-C442C7137484}"/>
    <dgm:cxn modelId="{81043117-33C0-6A46-A56E-01C6D86EA682}" type="presOf" srcId="{EF5BED04-EA72-A14C-8985-FADE3211ABE8}" destId="{2660DBAF-69E8-F54A-BE21-81BB3A2E4C64}" srcOrd="0" destOrd="0" presId="urn:microsoft.com/office/officeart/2005/8/layout/default"/>
    <dgm:cxn modelId="{C46F4573-AD4B-5B4C-BD4E-8A143B69DECC}" type="presOf" srcId="{A4C009C5-A729-354E-A2FF-FFED3A897D62}" destId="{2660DBAF-69E8-F54A-BE21-81BB3A2E4C64}" srcOrd="0" destOrd="3" presId="urn:microsoft.com/office/officeart/2005/8/layout/default"/>
    <dgm:cxn modelId="{E6FB7179-F4E1-6044-BD81-6260FE3EAF17}" type="presOf" srcId="{E1182FC9-0B12-B54B-B675-1194E38EE41E}" destId="{2660DBAF-69E8-F54A-BE21-81BB3A2E4C64}" srcOrd="0" destOrd="2" presId="urn:microsoft.com/office/officeart/2005/8/layout/default"/>
    <dgm:cxn modelId="{D3B5EB7A-1E30-FB46-9297-E210C896124E}" srcId="{EF5BED04-EA72-A14C-8985-FADE3211ABE8}" destId="{19335931-0555-E94C-A19F-317B5E00509D}" srcOrd="3" destOrd="0" parTransId="{B94B4011-9506-444C-8017-8775B9C80E4F}" sibTransId="{F8B1D0CA-3E3B-524D-8AD1-AA2CC29F8197}"/>
    <dgm:cxn modelId="{06BAE1AA-87AA-454B-8FC4-D2EA81D05BD8}" srcId="{EF5BED04-EA72-A14C-8985-FADE3211ABE8}" destId="{E1182FC9-0B12-B54B-B675-1194E38EE41E}" srcOrd="1" destOrd="0" parTransId="{3A24DD08-AC54-DE4D-A782-9F07EBF42F93}" sibTransId="{F2AA11DA-6257-3247-819F-42E032BA57F0}"/>
    <dgm:cxn modelId="{1A4A87B0-235D-DD4F-B5DE-DDAF8D08A7FA}" srcId="{EF5BED04-EA72-A14C-8985-FADE3211ABE8}" destId="{6FBB059E-B07B-7247-ABE9-2E2B5331DFAA}" srcOrd="0" destOrd="0" parTransId="{FCB33FEB-52D2-C04C-927E-7822DD42CDAB}" sibTransId="{66C2A433-F733-B24E-9ADF-AD2A8AA96E2B}"/>
    <dgm:cxn modelId="{6A1DF8E0-742B-B247-B0AC-09DAE79DC21B}" srcId="{EF5BED04-EA72-A14C-8985-FADE3211ABE8}" destId="{A4C009C5-A729-354E-A2FF-FFED3A897D62}" srcOrd="2" destOrd="0" parTransId="{8C2D66E3-6F94-0B4C-B94C-37F4D34B81CB}" sibTransId="{A50B255D-E6C1-6E43-B87B-7DA396BDF7B1}"/>
    <dgm:cxn modelId="{E225E5F2-72F0-754B-8966-47C034970A32}" type="presOf" srcId="{19335931-0555-E94C-A19F-317B5E00509D}" destId="{2660DBAF-69E8-F54A-BE21-81BB3A2E4C64}" srcOrd="0" destOrd="4" presId="urn:microsoft.com/office/officeart/2005/8/layout/default"/>
    <dgm:cxn modelId="{AB3089F6-91E7-5B47-9B13-54FBAEBD53F8}" type="presOf" srcId="{6FBB059E-B07B-7247-ABE9-2E2B5331DFAA}" destId="{2660DBAF-69E8-F54A-BE21-81BB3A2E4C64}" srcOrd="0" destOrd="1" presId="urn:microsoft.com/office/officeart/2005/8/layout/default"/>
    <dgm:cxn modelId="{95258701-9BB1-AC48-9C07-29BC22B3F8C6}" type="presParOf" srcId="{AC474DEF-F2C8-2948-829F-482078882AB2}" destId="{2660DBAF-69E8-F54A-BE21-81BB3A2E4C64}"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585DB6-8905-944D-8646-10CE231B4C1C}" type="doc">
      <dgm:prSet loTypeId="urn:microsoft.com/office/officeart/2005/8/layout/hChevron3" loCatId="list" qsTypeId="urn:microsoft.com/office/officeart/2005/8/quickstyle/simple1" qsCatId="simple" csTypeId="urn:microsoft.com/office/officeart/2005/8/colors/colorful2" csCatId="colorful" phldr="1"/>
      <dgm:spPr/>
      <dgm:t>
        <a:bodyPr/>
        <a:lstStyle/>
        <a:p>
          <a:endParaRPr lang="en-US"/>
        </a:p>
      </dgm:t>
    </dgm:pt>
    <dgm:pt modelId="{31D053A5-2FE6-A945-8C6A-B4A527F15A99}">
      <dgm:prSet/>
      <dgm:spPr/>
      <dgm:t>
        <a:bodyPr/>
        <a:lstStyle/>
        <a:p>
          <a:r>
            <a:rPr lang="en-US" dirty="0"/>
            <a:t>Assessments for originality</a:t>
          </a:r>
        </a:p>
      </dgm:t>
    </dgm:pt>
    <dgm:pt modelId="{31A61D8C-DA81-2F4F-A6C9-AC694FD7BE2D}" type="parTrans" cxnId="{3573A791-6B1F-754B-9ECE-BF145EFC0458}">
      <dgm:prSet/>
      <dgm:spPr/>
      <dgm:t>
        <a:bodyPr/>
        <a:lstStyle/>
        <a:p>
          <a:endParaRPr lang="en-US"/>
        </a:p>
      </dgm:t>
    </dgm:pt>
    <dgm:pt modelId="{0C3FFCB2-48CD-264D-A590-F0BAF2507E3B}" type="sibTrans" cxnId="{3573A791-6B1F-754B-9ECE-BF145EFC0458}">
      <dgm:prSet/>
      <dgm:spPr/>
      <dgm:t>
        <a:bodyPr/>
        <a:lstStyle/>
        <a:p>
          <a:endParaRPr lang="en-US"/>
        </a:p>
      </dgm:t>
    </dgm:pt>
    <dgm:pt modelId="{F096E4B3-ED31-014F-AFAD-C880F4F59D77}">
      <dgm:prSet/>
      <dgm:spPr/>
      <dgm:t>
        <a:bodyPr/>
        <a:lstStyle/>
        <a:p>
          <a:r>
            <a:rPr lang="en-US" dirty="0"/>
            <a:t>What is the difference between a human idea and AI-generated content?</a:t>
          </a:r>
        </a:p>
      </dgm:t>
    </dgm:pt>
    <dgm:pt modelId="{C2F4E25E-1DB7-9C45-B7EA-341049BD0298}" type="parTrans" cxnId="{462F6740-6B8F-E648-8AC9-0C4D11AA5F82}">
      <dgm:prSet/>
      <dgm:spPr/>
      <dgm:t>
        <a:bodyPr/>
        <a:lstStyle/>
        <a:p>
          <a:endParaRPr lang="en-US"/>
        </a:p>
      </dgm:t>
    </dgm:pt>
    <dgm:pt modelId="{96603D1F-207F-974B-BE43-AAB54A93B042}" type="sibTrans" cxnId="{462F6740-6B8F-E648-8AC9-0C4D11AA5F82}">
      <dgm:prSet/>
      <dgm:spPr/>
      <dgm:t>
        <a:bodyPr/>
        <a:lstStyle/>
        <a:p>
          <a:endParaRPr lang="en-US"/>
        </a:p>
      </dgm:t>
    </dgm:pt>
    <dgm:pt modelId="{576D53FB-6233-7642-9BE4-091FF0B0E15A}">
      <dgm:prSet/>
      <dgm:spPr/>
      <dgm:t>
        <a:bodyPr/>
        <a:lstStyle/>
        <a:p>
          <a:r>
            <a:rPr lang="en-US" dirty="0"/>
            <a:t>How do we assess the value of original work for </a:t>
          </a:r>
        </a:p>
      </dgm:t>
    </dgm:pt>
    <dgm:pt modelId="{7D1F5B16-0D9D-7A41-A038-2072E135A460}" type="parTrans" cxnId="{A042A3EF-A67B-DF48-B944-A1C318649C1D}">
      <dgm:prSet/>
      <dgm:spPr/>
      <dgm:t>
        <a:bodyPr/>
        <a:lstStyle/>
        <a:p>
          <a:endParaRPr lang="en-US"/>
        </a:p>
      </dgm:t>
    </dgm:pt>
    <dgm:pt modelId="{FED07417-7249-A146-8753-F188A4AD427A}" type="sibTrans" cxnId="{A042A3EF-A67B-DF48-B944-A1C318649C1D}">
      <dgm:prSet/>
      <dgm:spPr/>
      <dgm:t>
        <a:bodyPr/>
        <a:lstStyle/>
        <a:p>
          <a:endParaRPr lang="en-US"/>
        </a:p>
      </dgm:t>
    </dgm:pt>
    <dgm:pt modelId="{6B6156A2-D008-1544-AC21-C2CB1308732D}">
      <dgm:prSet/>
      <dgm:spPr/>
      <dgm:t>
        <a:bodyPr/>
        <a:lstStyle/>
        <a:p>
          <a:r>
            <a:rPr lang="en-US" dirty="0"/>
            <a:t>researchers?</a:t>
          </a:r>
        </a:p>
      </dgm:t>
    </dgm:pt>
    <dgm:pt modelId="{3D5E4245-87FA-2943-A64F-D7EFFDF0513B}" type="parTrans" cxnId="{A37F50DB-220C-E24B-B0B9-98801AF96D6A}">
      <dgm:prSet/>
      <dgm:spPr/>
      <dgm:t>
        <a:bodyPr/>
        <a:lstStyle/>
        <a:p>
          <a:endParaRPr lang="en-US"/>
        </a:p>
      </dgm:t>
    </dgm:pt>
    <dgm:pt modelId="{A6851D22-A640-A442-A5A9-37CEFCE5C3A7}" type="sibTrans" cxnId="{A37F50DB-220C-E24B-B0B9-98801AF96D6A}">
      <dgm:prSet/>
      <dgm:spPr/>
      <dgm:t>
        <a:bodyPr/>
        <a:lstStyle/>
        <a:p>
          <a:endParaRPr lang="en-US"/>
        </a:p>
      </dgm:t>
    </dgm:pt>
    <dgm:pt modelId="{96CC78C3-F8F3-5745-ADAF-462800F743CC}">
      <dgm:prSet/>
      <dgm:spPr/>
      <dgm:t>
        <a:bodyPr/>
        <a:lstStyle/>
        <a:p>
          <a:r>
            <a:rPr lang="en-US" dirty="0"/>
            <a:t>students?</a:t>
          </a:r>
        </a:p>
      </dgm:t>
    </dgm:pt>
    <dgm:pt modelId="{08375A28-3D61-8A4A-ABFA-7E7C64C4F269}" type="parTrans" cxnId="{675FBD9D-863D-6C49-ABD4-C7E730FF3C4E}">
      <dgm:prSet/>
      <dgm:spPr/>
      <dgm:t>
        <a:bodyPr/>
        <a:lstStyle/>
        <a:p>
          <a:endParaRPr lang="en-US"/>
        </a:p>
      </dgm:t>
    </dgm:pt>
    <dgm:pt modelId="{61FE28D6-593C-9B49-834C-2CA0308D1874}" type="sibTrans" cxnId="{675FBD9D-863D-6C49-ABD4-C7E730FF3C4E}">
      <dgm:prSet/>
      <dgm:spPr/>
      <dgm:t>
        <a:bodyPr/>
        <a:lstStyle/>
        <a:p>
          <a:endParaRPr lang="en-US"/>
        </a:p>
      </dgm:t>
    </dgm:pt>
    <dgm:pt modelId="{1819CCD9-E48F-8446-A084-DBD459709DF6}">
      <dgm:prSet/>
      <dgm:spPr/>
      <dgm:t>
        <a:bodyPr/>
        <a:lstStyle/>
        <a:p>
          <a:r>
            <a:rPr lang="en-US"/>
            <a:t>administrators?</a:t>
          </a:r>
        </a:p>
      </dgm:t>
    </dgm:pt>
    <dgm:pt modelId="{5F0C9457-A19F-D742-AFBD-EEAEEF08BBF9}" type="parTrans" cxnId="{C181C398-C38A-D742-9822-8CD068F41B97}">
      <dgm:prSet/>
      <dgm:spPr/>
      <dgm:t>
        <a:bodyPr/>
        <a:lstStyle/>
        <a:p>
          <a:endParaRPr lang="en-US"/>
        </a:p>
      </dgm:t>
    </dgm:pt>
    <dgm:pt modelId="{0896D388-B911-144E-93F8-C805EEB72A02}" type="sibTrans" cxnId="{C181C398-C38A-D742-9822-8CD068F41B97}">
      <dgm:prSet/>
      <dgm:spPr/>
      <dgm:t>
        <a:bodyPr/>
        <a:lstStyle/>
        <a:p>
          <a:endParaRPr lang="en-US"/>
        </a:p>
      </dgm:t>
    </dgm:pt>
    <dgm:pt modelId="{F21BFB44-CC85-3F41-A9FA-54BF3F3D5806}">
      <dgm:prSet/>
      <dgm:spPr/>
      <dgm:t>
        <a:bodyPr/>
        <a:lstStyle/>
        <a:p>
          <a:r>
            <a:rPr lang="en-US" dirty="0"/>
            <a:t>other audiences?</a:t>
          </a:r>
          <a:br>
            <a:rPr lang="en-US" dirty="0"/>
          </a:br>
          <a:endParaRPr lang="en-US" dirty="0"/>
        </a:p>
      </dgm:t>
    </dgm:pt>
    <dgm:pt modelId="{33A11B41-F4DA-8544-915E-CFE4AF1D87FC}" type="parTrans" cxnId="{3FD31452-5509-B047-8104-3683F874075E}">
      <dgm:prSet/>
      <dgm:spPr/>
      <dgm:t>
        <a:bodyPr/>
        <a:lstStyle/>
        <a:p>
          <a:endParaRPr lang="en-US"/>
        </a:p>
      </dgm:t>
    </dgm:pt>
    <dgm:pt modelId="{2DC12D98-F828-B04F-9EED-EFE3C9DE6856}" type="sibTrans" cxnId="{3FD31452-5509-B047-8104-3683F874075E}">
      <dgm:prSet/>
      <dgm:spPr/>
      <dgm:t>
        <a:bodyPr/>
        <a:lstStyle/>
        <a:p>
          <a:endParaRPr lang="en-US"/>
        </a:p>
      </dgm:t>
    </dgm:pt>
    <dgm:pt modelId="{651E4834-3F63-D641-8E67-7243A2EDB343}">
      <dgm:prSet/>
      <dgm:spPr/>
      <dgm:t>
        <a:bodyPr/>
        <a:lstStyle/>
        <a:p>
          <a:r>
            <a:rPr lang="en-US" dirty="0"/>
            <a:t>When is it important to be original and creative?</a:t>
          </a:r>
        </a:p>
      </dgm:t>
    </dgm:pt>
    <dgm:pt modelId="{6D41E0A3-129D-AD42-8060-2D4E08242763}" type="parTrans" cxnId="{DC119B5D-C0B7-9B41-BB37-7FF583AC9EB0}">
      <dgm:prSet/>
      <dgm:spPr/>
      <dgm:t>
        <a:bodyPr/>
        <a:lstStyle/>
        <a:p>
          <a:endParaRPr lang="en-US"/>
        </a:p>
      </dgm:t>
    </dgm:pt>
    <dgm:pt modelId="{884177E0-E6F6-FD40-A552-2077C4E01863}" type="sibTrans" cxnId="{DC119B5D-C0B7-9B41-BB37-7FF583AC9EB0}">
      <dgm:prSet/>
      <dgm:spPr/>
      <dgm:t>
        <a:bodyPr/>
        <a:lstStyle/>
        <a:p>
          <a:endParaRPr lang="en-US"/>
        </a:p>
      </dgm:t>
    </dgm:pt>
    <dgm:pt modelId="{2109FA7B-5E70-C44F-9605-06EA960728B6}" type="pres">
      <dgm:prSet presAssocID="{9B585DB6-8905-944D-8646-10CE231B4C1C}" presName="Name0" presStyleCnt="0">
        <dgm:presLayoutVars>
          <dgm:dir/>
          <dgm:resizeHandles val="exact"/>
        </dgm:presLayoutVars>
      </dgm:prSet>
      <dgm:spPr/>
    </dgm:pt>
    <dgm:pt modelId="{54231E9B-48CC-8145-AAD6-F252E2C0D35F}" type="pres">
      <dgm:prSet presAssocID="{31D053A5-2FE6-A945-8C6A-B4A527F15A99}" presName="parAndChTx" presStyleLbl="node1" presStyleIdx="0" presStyleCnt="3">
        <dgm:presLayoutVars>
          <dgm:bulletEnabled val="1"/>
        </dgm:presLayoutVars>
      </dgm:prSet>
      <dgm:spPr/>
    </dgm:pt>
    <dgm:pt modelId="{CDA689E5-0D7B-5642-A577-5EBDDCF314DF}" type="pres">
      <dgm:prSet presAssocID="{0C3FFCB2-48CD-264D-A590-F0BAF2507E3B}" presName="parAndChSpace" presStyleCnt="0"/>
      <dgm:spPr/>
    </dgm:pt>
    <dgm:pt modelId="{0A47D619-CF5A-CE4E-B1F8-8BE7B2A3F93A}" type="pres">
      <dgm:prSet presAssocID="{F096E4B3-ED31-014F-AFAD-C880F4F59D77}" presName="parAndChTx" presStyleLbl="node1" presStyleIdx="1" presStyleCnt="3">
        <dgm:presLayoutVars>
          <dgm:bulletEnabled val="1"/>
        </dgm:presLayoutVars>
      </dgm:prSet>
      <dgm:spPr/>
    </dgm:pt>
    <dgm:pt modelId="{DCBFEE1F-8EBA-F14E-94D8-EAF046674F71}" type="pres">
      <dgm:prSet presAssocID="{96603D1F-207F-974B-BE43-AAB54A93B042}" presName="parAndChSpace" presStyleCnt="0"/>
      <dgm:spPr/>
    </dgm:pt>
    <dgm:pt modelId="{2695E537-A8D4-8D45-8541-CDDBE35C8461}" type="pres">
      <dgm:prSet presAssocID="{576D53FB-6233-7642-9BE4-091FF0B0E15A}" presName="parAndChTx" presStyleLbl="node1" presStyleIdx="2" presStyleCnt="3">
        <dgm:presLayoutVars>
          <dgm:bulletEnabled val="1"/>
        </dgm:presLayoutVars>
      </dgm:prSet>
      <dgm:spPr/>
    </dgm:pt>
  </dgm:ptLst>
  <dgm:cxnLst>
    <dgm:cxn modelId="{527E4218-0BEA-C544-BF5F-C139BCDBD07E}" type="presOf" srcId="{31D053A5-2FE6-A945-8C6A-B4A527F15A99}" destId="{54231E9B-48CC-8145-AAD6-F252E2C0D35F}" srcOrd="0" destOrd="0" presId="urn:microsoft.com/office/officeart/2005/8/layout/hChevron3"/>
    <dgm:cxn modelId="{462F6740-6B8F-E648-8AC9-0C4D11AA5F82}" srcId="{9B585DB6-8905-944D-8646-10CE231B4C1C}" destId="{F096E4B3-ED31-014F-AFAD-C880F4F59D77}" srcOrd="1" destOrd="0" parTransId="{C2F4E25E-1DB7-9C45-B7EA-341049BD0298}" sibTransId="{96603D1F-207F-974B-BE43-AAB54A93B042}"/>
    <dgm:cxn modelId="{2AD45047-A8C7-644D-88BF-5FFA1EF94ECF}" type="presOf" srcId="{576D53FB-6233-7642-9BE4-091FF0B0E15A}" destId="{2695E537-A8D4-8D45-8541-CDDBE35C8461}" srcOrd="0" destOrd="0" presId="urn:microsoft.com/office/officeart/2005/8/layout/hChevron3"/>
    <dgm:cxn modelId="{F1DE4C51-F168-F84A-903C-4D24AF582BC7}" type="presOf" srcId="{6B6156A2-D008-1544-AC21-C2CB1308732D}" destId="{2695E537-A8D4-8D45-8541-CDDBE35C8461}" srcOrd="0" destOrd="1" presId="urn:microsoft.com/office/officeart/2005/8/layout/hChevron3"/>
    <dgm:cxn modelId="{CC570A52-39C0-8249-91B0-E93CEFF70B83}" type="presOf" srcId="{F096E4B3-ED31-014F-AFAD-C880F4F59D77}" destId="{0A47D619-CF5A-CE4E-B1F8-8BE7B2A3F93A}" srcOrd="0" destOrd="0" presId="urn:microsoft.com/office/officeart/2005/8/layout/hChevron3"/>
    <dgm:cxn modelId="{3FD31452-5509-B047-8104-3683F874075E}" srcId="{576D53FB-6233-7642-9BE4-091FF0B0E15A}" destId="{F21BFB44-CC85-3F41-A9FA-54BF3F3D5806}" srcOrd="3" destOrd="0" parTransId="{33A11B41-F4DA-8544-915E-CFE4AF1D87FC}" sibTransId="{2DC12D98-F828-B04F-9EED-EFE3C9DE6856}"/>
    <dgm:cxn modelId="{79A29558-9E0E-6F47-80ED-EF578D311E5C}" type="presOf" srcId="{F21BFB44-CC85-3F41-A9FA-54BF3F3D5806}" destId="{2695E537-A8D4-8D45-8541-CDDBE35C8461}" srcOrd="0" destOrd="4" presId="urn:microsoft.com/office/officeart/2005/8/layout/hChevron3"/>
    <dgm:cxn modelId="{DC119B5D-C0B7-9B41-BB37-7FF583AC9EB0}" srcId="{31D053A5-2FE6-A945-8C6A-B4A527F15A99}" destId="{651E4834-3F63-D641-8E67-7243A2EDB343}" srcOrd="0" destOrd="0" parTransId="{6D41E0A3-129D-AD42-8060-2D4E08242763}" sibTransId="{884177E0-E6F6-FD40-A552-2077C4E01863}"/>
    <dgm:cxn modelId="{F7FF6866-8C92-7D49-B5ED-BA1F29B88416}" type="presOf" srcId="{9B585DB6-8905-944D-8646-10CE231B4C1C}" destId="{2109FA7B-5E70-C44F-9605-06EA960728B6}" srcOrd="0" destOrd="0" presId="urn:microsoft.com/office/officeart/2005/8/layout/hChevron3"/>
    <dgm:cxn modelId="{A0036076-CB0D-4347-8940-D8C547BE4C3A}" type="presOf" srcId="{1819CCD9-E48F-8446-A084-DBD459709DF6}" destId="{2695E537-A8D4-8D45-8541-CDDBE35C8461}" srcOrd="0" destOrd="3" presId="urn:microsoft.com/office/officeart/2005/8/layout/hChevron3"/>
    <dgm:cxn modelId="{3573A791-6B1F-754B-9ECE-BF145EFC0458}" srcId="{9B585DB6-8905-944D-8646-10CE231B4C1C}" destId="{31D053A5-2FE6-A945-8C6A-B4A527F15A99}" srcOrd="0" destOrd="0" parTransId="{31A61D8C-DA81-2F4F-A6C9-AC694FD7BE2D}" sibTransId="{0C3FFCB2-48CD-264D-A590-F0BAF2507E3B}"/>
    <dgm:cxn modelId="{04C25995-60D7-5348-9620-FC614A567FBB}" type="presOf" srcId="{96CC78C3-F8F3-5745-ADAF-462800F743CC}" destId="{2695E537-A8D4-8D45-8541-CDDBE35C8461}" srcOrd="0" destOrd="2" presId="urn:microsoft.com/office/officeart/2005/8/layout/hChevron3"/>
    <dgm:cxn modelId="{C181C398-C38A-D742-9822-8CD068F41B97}" srcId="{576D53FB-6233-7642-9BE4-091FF0B0E15A}" destId="{1819CCD9-E48F-8446-A084-DBD459709DF6}" srcOrd="2" destOrd="0" parTransId="{5F0C9457-A19F-D742-AFBD-EEAEEF08BBF9}" sibTransId="{0896D388-B911-144E-93F8-C805EEB72A02}"/>
    <dgm:cxn modelId="{675FBD9D-863D-6C49-ABD4-C7E730FF3C4E}" srcId="{576D53FB-6233-7642-9BE4-091FF0B0E15A}" destId="{96CC78C3-F8F3-5745-ADAF-462800F743CC}" srcOrd="1" destOrd="0" parTransId="{08375A28-3D61-8A4A-ABFA-7E7C64C4F269}" sibTransId="{61FE28D6-593C-9B49-834C-2CA0308D1874}"/>
    <dgm:cxn modelId="{E9CEB8C6-3D76-3344-8552-058B82055804}" type="presOf" srcId="{651E4834-3F63-D641-8E67-7243A2EDB343}" destId="{54231E9B-48CC-8145-AAD6-F252E2C0D35F}" srcOrd="0" destOrd="1" presId="urn:microsoft.com/office/officeart/2005/8/layout/hChevron3"/>
    <dgm:cxn modelId="{A37F50DB-220C-E24B-B0B9-98801AF96D6A}" srcId="{576D53FB-6233-7642-9BE4-091FF0B0E15A}" destId="{6B6156A2-D008-1544-AC21-C2CB1308732D}" srcOrd="0" destOrd="0" parTransId="{3D5E4245-87FA-2943-A64F-D7EFFDF0513B}" sibTransId="{A6851D22-A640-A442-A5A9-37CEFCE5C3A7}"/>
    <dgm:cxn modelId="{A042A3EF-A67B-DF48-B944-A1C318649C1D}" srcId="{9B585DB6-8905-944D-8646-10CE231B4C1C}" destId="{576D53FB-6233-7642-9BE4-091FF0B0E15A}" srcOrd="2" destOrd="0" parTransId="{7D1F5B16-0D9D-7A41-A038-2072E135A460}" sibTransId="{FED07417-7249-A146-8753-F188A4AD427A}"/>
    <dgm:cxn modelId="{3F29E2D3-21FD-5C41-A88E-94576531A831}" type="presParOf" srcId="{2109FA7B-5E70-C44F-9605-06EA960728B6}" destId="{54231E9B-48CC-8145-AAD6-F252E2C0D35F}" srcOrd="0" destOrd="0" presId="urn:microsoft.com/office/officeart/2005/8/layout/hChevron3"/>
    <dgm:cxn modelId="{51762610-485C-594B-A45C-4EC2668A26C2}" type="presParOf" srcId="{2109FA7B-5E70-C44F-9605-06EA960728B6}" destId="{CDA689E5-0D7B-5642-A577-5EBDDCF314DF}" srcOrd="1" destOrd="0" presId="urn:microsoft.com/office/officeart/2005/8/layout/hChevron3"/>
    <dgm:cxn modelId="{9AF7C3FD-9A72-1B47-91D7-EE479FA7F9F1}" type="presParOf" srcId="{2109FA7B-5E70-C44F-9605-06EA960728B6}" destId="{0A47D619-CF5A-CE4E-B1F8-8BE7B2A3F93A}" srcOrd="2" destOrd="0" presId="urn:microsoft.com/office/officeart/2005/8/layout/hChevron3"/>
    <dgm:cxn modelId="{62CD48C6-5729-514E-BD26-B049BC117703}" type="presParOf" srcId="{2109FA7B-5E70-C44F-9605-06EA960728B6}" destId="{DCBFEE1F-8EBA-F14E-94D8-EAF046674F71}" srcOrd="3" destOrd="0" presId="urn:microsoft.com/office/officeart/2005/8/layout/hChevron3"/>
    <dgm:cxn modelId="{34AC5F37-8676-7146-BFDE-3CF91B5066EC}" type="presParOf" srcId="{2109FA7B-5E70-C44F-9605-06EA960728B6}" destId="{2695E537-A8D4-8D45-8541-CDDBE35C8461}"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741F57-1FDA-D049-A03E-DED8738DEC91}" type="doc">
      <dgm:prSet loTypeId="urn:microsoft.com/office/officeart/2005/8/layout/matrix3" loCatId="list" qsTypeId="urn:microsoft.com/office/officeart/2005/8/quickstyle/simple1" qsCatId="simple" csTypeId="urn:microsoft.com/office/officeart/2005/8/colors/colorful4" csCatId="colorful"/>
      <dgm:spPr/>
      <dgm:t>
        <a:bodyPr/>
        <a:lstStyle/>
        <a:p>
          <a:endParaRPr lang="en-US"/>
        </a:p>
      </dgm:t>
    </dgm:pt>
    <dgm:pt modelId="{7C4FA905-1F16-7F44-82CE-CF0A724AD972}">
      <dgm:prSet/>
      <dgm:spPr/>
      <dgm:t>
        <a:bodyPr/>
        <a:lstStyle/>
        <a:p>
          <a:r>
            <a:rPr lang="en-US"/>
            <a:t>Social justice in the use of AI</a:t>
          </a:r>
        </a:p>
      </dgm:t>
    </dgm:pt>
    <dgm:pt modelId="{7E87BA76-9266-DC4D-8E27-2F3930208C36}" type="parTrans" cxnId="{0324F660-45DF-0845-9518-0F4D703AE36C}">
      <dgm:prSet/>
      <dgm:spPr/>
      <dgm:t>
        <a:bodyPr/>
        <a:lstStyle/>
        <a:p>
          <a:endParaRPr lang="en-US"/>
        </a:p>
      </dgm:t>
    </dgm:pt>
    <dgm:pt modelId="{8FDFEFC2-DB40-374A-A543-DFD2A299BFCE}" type="sibTrans" cxnId="{0324F660-45DF-0845-9518-0F4D703AE36C}">
      <dgm:prSet/>
      <dgm:spPr/>
      <dgm:t>
        <a:bodyPr/>
        <a:lstStyle/>
        <a:p>
          <a:endParaRPr lang="en-US"/>
        </a:p>
      </dgm:t>
    </dgm:pt>
    <dgm:pt modelId="{B2CDEA86-6155-9F43-B6F9-582D885D8D53}">
      <dgm:prSet/>
      <dgm:spPr/>
      <dgm:t>
        <a:bodyPr/>
        <a:lstStyle/>
        <a:p>
          <a:r>
            <a:rPr lang="en-US"/>
            <a:t>Access</a:t>
          </a:r>
        </a:p>
      </dgm:t>
    </dgm:pt>
    <dgm:pt modelId="{1ED036F5-AB31-F44B-9C59-D76ECBC46E82}" type="parTrans" cxnId="{D5B71A99-454E-264F-9856-89F10E3FB82C}">
      <dgm:prSet/>
      <dgm:spPr/>
      <dgm:t>
        <a:bodyPr/>
        <a:lstStyle/>
        <a:p>
          <a:endParaRPr lang="en-US"/>
        </a:p>
      </dgm:t>
    </dgm:pt>
    <dgm:pt modelId="{4F648102-EF98-034C-A842-3311B00944B5}" type="sibTrans" cxnId="{D5B71A99-454E-264F-9856-89F10E3FB82C}">
      <dgm:prSet/>
      <dgm:spPr/>
      <dgm:t>
        <a:bodyPr/>
        <a:lstStyle/>
        <a:p>
          <a:endParaRPr lang="en-US"/>
        </a:p>
      </dgm:t>
    </dgm:pt>
    <dgm:pt modelId="{3E46AA95-73A9-4B40-B9B9-840778D81B19}">
      <dgm:prSet/>
      <dgm:spPr/>
      <dgm:t>
        <a:bodyPr/>
        <a:lstStyle/>
        <a:p>
          <a:r>
            <a:rPr lang="en-US"/>
            <a:t>Impacts</a:t>
          </a:r>
        </a:p>
      </dgm:t>
    </dgm:pt>
    <dgm:pt modelId="{4FF4E7E4-6B73-F543-A1E3-135E523A00DC}" type="parTrans" cxnId="{9AC45DE6-D269-B649-978A-80FDA9EFE4DD}">
      <dgm:prSet/>
      <dgm:spPr/>
      <dgm:t>
        <a:bodyPr/>
        <a:lstStyle/>
        <a:p>
          <a:endParaRPr lang="en-US"/>
        </a:p>
      </dgm:t>
    </dgm:pt>
    <dgm:pt modelId="{6D2ABEFF-1CFA-8B4D-80ED-2764B83F74F8}" type="sibTrans" cxnId="{9AC45DE6-D269-B649-978A-80FDA9EFE4DD}">
      <dgm:prSet/>
      <dgm:spPr/>
      <dgm:t>
        <a:bodyPr/>
        <a:lstStyle/>
        <a:p>
          <a:endParaRPr lang="en-US"/>
        </a:p>
      </dgm:t>
    </dgm:pt>
    <dgm:pt modelId="{BB1D3BBF-70D1-E54B-922D-5C3CEA6A4DCF}">
      <dgm:prSet/>
      <dgm:spPr/>
      <dgm:t>
        <a:bodyPr/>
        <a:lstStyle/>
        <a:p>
          <a:r>
            <a:rPr lang="en-US"/>
            <a:t>Plagiarism and IP protections</a:t>
          </a:r>
        </a:p>
      </dgm:t>
    </dgm:pt>
    <dgm:pt modelId="{89D8CBF9-E03F-6244-A2F1-CC4564A33A01}" type="parTrans" cxnId="{D77B712C-AD5E-3D4C-BE31-7D0E3770840F}">
      <dgm:prSet/>
      <dgm:spPr/>
      <dgm:t>
        <a:bodyPr/>
        <a:lstStyle/>
        <a:p>
          <a:endParaRPr lang="en-US"/>
        </a:p>
      </dgm:t>
    </dgm:pt>
    <dgm:pt modelId="{29577CF4-780B-184C-A34A-5D4FBFBA47E2}" type="sibTrans" cxnId="{D77B712C-AD5E-3D4C-BE31-7D0E3770840F}">
      <dgm:prSet/>
      <dgm:spPr/>
      <dgm:t>
        <a:bodyPr/>
        <a:lstStyle/>
        <a:p>
          <a:endParaRPr lang="en-US"/>
        </a:p>
      </dgm:t>
    </dgm:pt>
    <dgm:pt modelId="{A577AA18-25BF-D54A-B7BC-E41FD2048C7B}">
      <dgm:prSet/>
      <dgm:spPr/>
      <dgm:t>
        <a:bodyPr/>
        <a:lstStyle/>
        <a:p>
          <a:r>
            <a:rPr lang="en-US"/>
            <a:t>Environmental impacts</a:t>
          </a:r>
        </a:p>
      </dgm:t>
    </dgm:pt>
    <dgm:pt modelId="{C0434717-6ABE-7446-98AD-33D81655F408}" type="parTrans" cxnId="{7E658FA4-F3C5-9C4A-AF18-E6DD19BFE621}">
      <dgm:prSet/>
      <dgm:spPr/>
      <dgm:t>
        <a:bodyPr/>
        <a:lstStyle/>
        <a:p>
          <a:endParaRPr lang="en-US"/>
        </a:p>
      </dgm:t>
    </dgm:pt>
    <dgm:pt modelId="{8353B29C-068D-4348-BD00-F411D5A8B81D}" type="sibTrans" cxnId="{7E658FA4-F3C5-9C4A-AF18-E6DD19BFE621}">
      <dgm:prSet/>
      <dgm:spPr/>
      <dgm:t>
        <a:bodyPr/>
        <a:lstStyle/>
        <a:p>
          <a:endParaRPr lang="en-US"/>
        </a:p>
      </dgm:t>
    </dgm:pt>
    <dgm:pt modelId="{CFC8BE12-A52F-5144-BFB6-7EEEB974483D}">
      <dgm:prSet/>
      <dgm:spPr/>
      <dgm:t>
        <a:bodyPr/>
        <a:lstStyle/>
        <a:p>
          <a:r>
            <a:rPr lang="en-US"/>
            <a:t>Peer review </a:t>
          </a:r>
        </a:p>
      </dgm:t>
    </dgm:pt>
    <dgm:pt modelId="{33F52A65-3670-4843-93EF-EF2165415B6C}" type="parTrans" cxnId="{258C6CD5-77FD-C444-A606-648A21A4A3B7}">
      <dgm:prSet/>
      <dgm:spPr/>
      <dgm:t>
        <a:bodyPr/>
        <a:lstStyle/>
        <a:p>
          <a:endParaRPr lang="en-US"/>
        </a:p>
      </dgm:t>
    </dgm:pt>
    <dgm:pt modelId="{7FECDC23-B50A-AE4F-B09E-EE3A90E9EE4D}" type="sibTrans" cxnId="{258C6CD5-77FD-C444-A606-648A21A4A3B7}">
      <dgm:prSet/>
      <dgm:spPr/>
      <dgm:t>
        <a:bodyPr/>
        <a:lstStyle/>
        <a:p>
          <a:endParaRPr lang="en-US"/>
        </a:p>
      </dgm:t>
    </dgm:pt>
    <dgm:pt modelId="{795E0720-3992-5F49-BF25-A481AF064E80}">
      <dgm:prSet/>
      <dgm:spPr/>
    </dgm:pt>
    <dgm:pt modelId="{8C985257-723A-6344-8C6C-9B70049AC369}" type="parTrans" cxnId="{C4F88079-1F4C-6242-BFF5-2CAEDCFFDC9A}">
      <dgm:prSet/>
      <dgm:spPr/>
      <dgm:t>
        <a:bodyPr/>
        <a:lstStyle/>
        <a:p>
          <a:endParaRPr lang="en-US"/>
        </a:p>
      </dgm:t>
    </dgm:pt>
    <dgm:pt modelId="{379B7E25-6C92-254C-9684-B8A41EB98AF2}" type="sibTrans" cxnId="{C4F88079-1F4C-6242-BFF5-2CAEDCFFDC9A}">
      <dgm:prSet/>
      <dgm:spPr/>
      <dgm:t>
        <a:bodyPr/>
        <a:lstStyle/>
        <a:p>
          <a:endParaRPr lang="en-US"/>
        </a:p>
      </dgm:t>
    </dgm:pt>
    <dgm:pt modelId="{5B37C21B-D070-7148-B781-C35E6C0B2F76}" type="pres">
      <dgm:prSet presAssocID="{FC741F57-1FDA-D049-A03E-DED8738DEC91}" presName="matrix" presStyleCnt="0">
        <dgm:presLayoutVars>
          <dgm:chMax val="1"/>
          <dgm:dir/>
          <dgm:resizeHandles val="exact"/>
        </dgm:presLayoutVars>
      </dgm:prSet>
      <dgm:spPr/>
    </dgm:pt>
    <dgm:pt modelId="{EBAF8DD0-E781-B54C-B44C-08202DA58E5F}" type="pres">
      <dgm:prSet presAssocID="{FC741F57-1FDA-D049-A03E-DED8738DEC91}" presName="diamond" presStyleLbl="bgShp" presStyleIdx="0" presStyleCnt="1"/>
      <dgm:spPr/>
    </dgm:pt>
    <dgm:pt modelId="{2C3480B5-75BE-834B-BE09-7D0F7021FA2B}" type="pres">
      <dgm:prSet presAssocID="{FC741F57-1FDA-D049-A03E-DED8738DEC91}" presName="quad1" presStyleLbl="node1" presStyleIdx="0" presStyleCnt="4">
        <dgm:presLayoutVars>
          <dgm:chMax val="0"/>
          <dgm:chPref val="0"/>
          <dgm:bulletEnabled val="1"/>
        </dgm:presLayoutVars>
      </dgm:prSet>
      <dgm:spPr/>
    </dgm:pt>
    <dgm:pt modelId="{B19E92B4-D51E-3B4E-B79F-71924961A4DF}" type="pres">
      <dgm:prSet presAssocID="{FC741F57-1FDA-D049-A03E-DED8738DEC91}" presName="quad2" presStyleLbl="node1" presStyleIdx="1" presStyleCnt="4">
        <dgm:presLayoutVars>
          <dgm:chMax val="0"/>
          <dgm:chPref val="0"/>
          <dgm:bulletEnabled val="1"/>
        </dgm:presLayoutVars>
      </dgm:prSet>
      <dgm:spPr/>
    </dgm:pt>
    <dgm:pt modelId="{8FAE6A00-44D2-A442-B12C-27A6FF875424}" type="pres">
      <dgm:prSet presAssocID="{FC741F57-1FDA-D049-A03E-DED8738DEC91}" presName="quad3" presStyleLbl="node1" presStyleIdx="2" presStyleCnt="4">
        <dgm:presLayoutVars>
          <dgm:chMax val="0"/>
          <dgm:chPref val="0"/>
          <dgm:bulletEnabled val="1"/>
        </dgm:presLayoutVars>
      </dgm:prSet>
      <dgm:spPr/>
    </dgm:pt>
    <dgm:pt modelId="{E6065A00-CF6F-9642-BC46-98C04FD3C765}" type="pres">
      <dgm:prSet presAssocID="{FC741F57-1FDA-D049-A03E-DED8738DEC91}" presName="quad4" presStyleLbl="node1" presStyleIdx="3" presStyleCnt="4">
        <dgm:presLayoutVars>
          <dgm:chMax val="0"/>
          <dgm:chPref val="0"/>
          <dgm:bulletEnabled val="1"/>
        </dgm:presLayoutVars>
      </dgm:prSet>
      <dgm:spPr/>
    </dgm:pt>
  </dgm:ptLst>
  <dgm:cxnLst>
    <dgm:cxn modelId="{0864E505-5CB7-8C46-A67F-0AE18723ECB4}" type="presOf" srcId="{3E46AA95-73A9-4B40-B9B9-840778D81B19}" destId="{2C3480B5-75BE-834B-BE09-7D0F7021FA2B}" srcOrd="0" destOrd="2" presId="urn:microsoft.com/office/officeart/2005/8/layout/matrix3"/>
    <dgm:cxn modelId="{4DF0721A-263D-3A40-A667-93EB91F761C5}" type="presOf" srcId="{B2CDEA86-6155-9F43-B6F9-582D885D8D53}" destId="{2C3480B5-75BE-834B-BE09-7D0F7021FA2B}" srcOrd="0" destOrd="1" presId="urn:microsoft.com/office/officeart/2005/8/layout/matrix3"/>
    <dgm:cxn modelId="{DC81441B-C9A9-404E-8AFA-DD8CBA2D2036}" type="presOf" srcId="{BB1D3BBF-70D1-E54B-922D-5C3CEA6A4DCF}" destId="{B19E92B4-D51E-3B4E-B79F-71924961A4DF}" srcOrd="0" destOrd="0" presId="urn:microsoft.com/office/officeart/2005/8/layout/matrix3"/>
    <dgm:cxn modelId="{D77B712C-AD5E-3D4C-BE31-7D0E3770840F}" srcId="{FC741F57-1FDA-D049-A03E-DED8738DEC91}" destId="{BB1D3BBF-70D1-E54B-922D-5C3CEA6A4DCF}" srcOrd="1" destOrd="0" parTransId="{89D8CBF9-E03F-6244-A2F1-CC4564A33A01}" sibTransId="{29577CF4-780B-184C-A34A-5D4FBFBA47E2}"/>
    <dgm:cxn modelId="{0324F660-45DF-0845-9518-0F4D703AE36C}" srcId="{FC741F57-1FDA-D049-A03E-DED8738DEC91}" destId="{7C4FA905-1F16-7F44-82CE-CF0A724AD972}" srcOrd="0" destOrd="0" parTransId="{7E87BA76-9266-DC4D-8E27-2F3930208C36}" sibTransId="{8FDFEFC2-DB40-374A-A543-DFD2A299BFCE}"/>
    <dgm:cxn modelId="{C4F88079-1F4C-6242-BFF5-2CAEDCFFDC9A}" srcId="{FC741F57-1FDA-D049-A03E-DED8738DEC91}" destId="{795E0720-3992-5F49-BF25-A481AF064E80}" srcOrd="4" destOrd="0" parTransId="{8C985257-723A-6344-8C6C-9B70049AC369}" sibTransId="{379B7E25-6C92-254C-9684-B8A41EB98AF2}"/>
    <dgm:cxn modelId="{7EACAA92-91C1-DD45-BA0E-5790D8977D64}" type="presOf" srcId="{CFC8BE12-A52F-5144-BFB6-7EEEB974483D}" destId="{E6065A00-CF6F-9642-BC46-98C04FD3C765}" srcOrd="0" destOrd="0" presId="urn:microsoft.com/office/officeart/2005/8/layout/matrix3"/>
    <dgm:cxn modelId="{D5B71A99-454E-264F-9856-89F10E3FB82C}" srcId="{7C4FA905-1F16-7F44-82CE-CF0A724AD972}" destId="{B2CDEA86-6155-9F43-B6F9-582D885D8D53}" srcOrd="0" destOrd="0" parTransId="{1ED036F5-AB31-F44B-9C59-D76ECBC46E82}" sibTransId="{4F648102-EF98-034C-A842-3311B00944B5}"/>
    <dgm:cxn modelId="{7E658FA4-F3C5-9C4A-AF18-E6DD19BFE621}" srcId="{FC741F57-1FDA-D049-A03E-DED8738DEC91}" destId="{A577AA18-25BF-D54A-B7BC-E41FD2048C7B}" srcOrd="2" destOrd="0" parTransId="{C0434717-6ABE-7446-98AD-33D81655F408}" sibTransId="{8353B29C-068D-4348-BD00-F411D5A8B81D}"/>
    <dgm:cxn modelId="{1F197CBC-4ABA-2348-A004-D408AC99F0F5}" type="presOf" srcId="{A577AA18-25BF-D54A-B7BC-E41FD2048C7B}" destId="{8FAE6A00-44D2-A442-B12C-27A6FF875424}" srcOrd="0" destOrd="0" presId="urn:microsoft.com/office/officeart/2005/8/layout/matrix3"/>
    <dgm:cxn modelId="{258C6CD5-77FD-C444-A606-648A21A4A3B7}" srcId="{FC741F57-1FDA-D049-A03E-DED8738DEC91}" destId="{CFC8BE12-A52F-5144-BFB6-7EEEB974483D}" srcOrd="3" destOrd="0" parTransId="{33F52A65-3670-4843-93EF-EF2165415B6C}" sibTransId="{7FECDC23-B50A-AE4F-B09E-EE3A90E9EE4D}"/>
    <dgm:cxn modelId="{8B9774DE-0886-BD46-A89B-6875F97505DD}" type="presOf" srcId="{7C4FA905-1F16-7F44-82CE-CF0A724AD972}" destId="{2C3480B5-75BE-834B-BE09-7D0F7021FA2B}" srcOrd="0" destOrd="0" presId="urn:microsoft.com/office/officeart/2005/8/layout/matrix3"/>
    <dgm:cxn modelId="{9AC45DE6-D269-B649-978A-80FDA9EFE4DD}" srcId="{7C4FA905-1F16-7F44-82CE-CF0A724AD972}" destId="{3E46AA95-73A9-4B40-B9B9-840778D81B19}" srcOrd="1" destOrd="0" parTransId="{4FF4E7E4-6B73-F543-A1E3-135E523A00DC}" sibTransId="{6D2ABEFF-1CFA-8B4D-80ED-2764B83F74F8}"/>
    <dgm:cxn modelId="{8F194DEA-0BDD-C047-8F85-B9B21E4788B6}" type="presOf" srcId="{FC741F57-1FDA-D049-A03E-DED8738DEC91}" destId="{5B37C21B-D070-7148-B781-C35E6C0B2F76}" srcOrd="0" destOrd="0" presId="urn:microsoft.com/office/officeart/2005/8/layout/matrix3"/>
    <dgm:cxn modelId="{98D70EB8-721E-2A4E-9AE4-E5770F2E600C}" type="presParOf" srcId="{5B37C21B-D070-7148-B781-C35E6C0B2F76}" destId="{EBAF8DD0-E781-B54C-B44C-08202DA58E5F}" srcOrd="0" destOrd="0" presId="urn:microsoft.com/office/officeart/2005/8/layout/matrix3"/>
    <dgm:cxn modelId="{1595676E-83C1-B640-B310-67706174F25F}" type="presParOf" srcId="{5B37C21B-D070-7148-B781-C35E6C0B2F76}" destId="{2C3480B5-75BE-834B-BE09-7D0F7021FA2B}" srcOrd="1" destOrd="0" presId="urn:microsoft.com/office/officeart/2005/8/layout/matrix3"/>
    <dgm:cxn modelId="{9047A160-2BA1-5740-88D6-51CE94443E6A}" type="presParOf" srcId="{5B37C21B-D070-7148-B781-C35E6C0B2F76}" destId="{B19E92B4-D51E-3B4E-B79F-71924961A4DF}" srcOrd="2" destOrd="0" presId="urn:microsoft.com/office/officeart/2005/8/layout/matrix3"/>
    <dgm:cxn modelId="{CB373C9C-4EEF-3645-848C-19D0A6BF15FA}" type="presParOf" srcId="{5B37C21B-D070-7148-B781-C35E6C0B2F76}" destId="{8FAE6A00-44D2-A442-B12C-27A6FF875424}" srcOrd="3" destOrd="0" presId="urn:microsoft.com/office/officeart/2005/8/layout/matrix3"/>
    <dgm:cxn modelId="{C1D01780-22A1-3343-A6B9-0F39E7D9B797}" type="presParOf" srcId="{5B37C21B-D070-7148-B781-C35E6C0B2F76}" destId="{E6065A00-CF6F-9642-BC46-98C04FD3C76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539DB-96EE-F54D-98E9-B8DE5E4A4A1A}">
      <dsp:nvSpPr>
        <dsp:cNvPr id="0" name=""/>
        <dsp:cNvSpPr/>
      </dsp:nvSpPr>
      <dsp:spPr>
        <a:xfrm>
          <a:off x="0" y="36317"/>
          <a:ext cx="8610600" cy="7956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Generative AI offers myriad opportunities, but requires oversight to be accurate and effective</a:t>
          </a:r>
        </a:p>
      </dsp:txBody>
      <dsp:txXfrm>
        <a:off x="38838" y="75155"/>
        <a:ext cx="8532924" cy="717924"/>
      </dsp:txXfrm>
    </dsp:sp>
    <dsp:sp modelId="{3AF2264A-B893-B047-A3DE-8D1CACC82807}">
      <dsp:nvSpPr>
        <dsp:cNvPr id="0" name=""/>
        <dsp:cNvSpPr/>
      </dsp:nvSpPr>
      <dsp:spPr>
        <a:xfrm>
          <a:off x="0" y="889517"/>
          <a:ext cx="8610600" cy="795600"/>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Some Basic Concerns</a:t>
          </a:r>
        </a:p>
      </dsp:txBody>
      <dsp:txXfrm>
        <a:off x="38838" y="928355"/>
        <a:ext cx="8532924" cy="717924"/>
      </dsp:txXfrm>
    </dsp:sp>
    <dsp:sp modelId="{1E13A47E-5687-8E44-BBBF-0A82AC903BB3}">
      <dsp:nvSpPr>
        <dsp:cNvPr id="0" name=""/>
        <dsp:cNvSpPr/>
      </dsp:nvSpPr>
      <dsp:spPr>
        <a:xfrm>
          <a:off x="0" y="1742717"/>
          <a:ext cx="8610600" cy="795600"/>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Opportunities</a:t>
          </a:r>
        </a:p>
      </dsp:txBody>
      <dsp:txXfrm>
        <a:off x="38838" y="1781555"/>
        <a:ext cx="8532924" cy="717924"/>
      </dsp:txXfrm>
    </dsp:sp>
    <dsp:sp modelId="{487E2896-88EE-1B4C-9F67-CA414E370408}">
      <dsp:nvSpPr>
        <dsp:cNvPr id="0" name=""/>
        <dsp:cNvSpPr/>
      </dsp:nvSpPr>
      <dsp:spPr>
        <a:xfrm>
          <a:off x="0" y="2595917"/>
          <a:ext cx="8610600" cy="79560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Oversight</a:t>
          </a:r>
        </a:p>
      </dsp:txBody>
      <dsp:txXfrm>
        <a:off x="38838" y="2634755"/>
        <a:ext cx="8532924" cy="717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45DCA-8FF3-DE47-A185-5E7619DD786D}">
      <dsp:nvSpPr>
        <dsp:cNvPr id="0" name=""/>
        <dsp:cNvSpPr/>
      </dsp:nvSpPr>
      <dsp:spPr>
        <a:xfrm>
          <a:off x="0" y="707231"/>
          <a:ext cx="2690812" cy="161448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Pedagogy</a:t>
          </a:r>
        </a:p>
        <a:p>
          <a:pPr marL="114300" lvl="1" indent="-114300" algn="l" defTabSz="577850">
            <a:lnSpc>
              <a:spcPct val="90000"/>
            </a:lnSpc>
            <a:spcBef>
              <a:spcPct val="0"/>
            </a:spcBef>
            <a:spcAft>
              <a:spcPct val="15000"/>
            </a:spcAft>
            <a:buChar char="•"/>
          </a:pPr>
          <a:r>
            <a:rPr lang="en-US" sz="1300" kern="1200"/>
            <a:t>Independent skills</a:t>
          </a:r>
        </a:p>
        <a:p>
          <a:pPr marL="114300" lvl="1" indent="-114300" algn="l" defTabSz="577850">
            <a:lnSpc>
              <a:spcPct val="90000"/>
            </a:lnSpc>
            <a:spcBef>
              <a:spcPct val="0"/>
            </a:spcBef>
            <a:spcAft>
              <a:spcPct val="15000"/>
            </a:spcAft>
            <a:buChar char="•"/>
          </a:pPr>
          <a:r>
            <a:rPr lang="en-US" sz="1300" kern="1200"/>
            <a:t>Evaluation of AI performance</a:t>
          </a:r>
        </a:p>
        <a:p>
          <a:pPr marL="114300" lvl="1" indent="-114300" algn="l" defTabSz="577850">
            <a:lnSpc>
              <a:spcPct val="90000"/>
            </a:lnSpc>
            <a:spcBef>
              <a:spcPct val="0"/>
            </a:spcBef>
            <a:spcAft>
              <a:spcPct val="15000"/>
            </a:spcAft>
            <a:buChar char="•"/>
          </a:pPr>
          <a:r>
            <a:rPr lang="en-US" sz="1300" kern="1200"/>
            <a:t>Quality control and checking</a:t>
          </a:r>
        </a:p>
        <a:p>
          <a:pPr marL="114300" lvl="1" indent="-114300" algn="l" defTabSz="577850">
            <a:lnSpc>
              <a:spcPct val="90000"/>
            </a:lnSpc>
            <a:spcBef>
              <a:spcPct val="0"/>
            </a:spcBef>
            <a:spcAft>
              <a:spcPct val="15000"/>
            </a:spcAft>
            <a:buChar char="•"/>
          </a:pPr>
          <a:r>
            <a:rPr lang="en-US" sz="1300" kern="1200"/>
            <a:t>Using AI in the classroom</a:t>
          </a:r>
        </a:p>
      </dsp:txBody>
      <dsp:txXfrm>
        <a:off x="0" y="707231"/>
        <a:ext cx="2690812" cy="1614487"/>
      </dsp:txXfrm>
    </dsp:sp>
    <dsp:sp modelId="{3BC15B5F-AC8D-A14D-9ADA-8429E196D66F}">
      <dsp:nvSpPr>
        <dsp:cNvPr id="0" name=""/>
        <dsp:cNvSpPr/>
      </dsp:nvSpPr>
      <dsp:spPr>
        <a:xfrm>
          <a:off x="2959893" y="707231"/>
          <a:ext cx="2690812" cy="1614487"/>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Academic honesty</a:t>
          </a:r>
        </a:p>
        <a:p>
          <a:pPr marL="114300" lvl="1" indent="-114300" algn="l" defTabSz="577850">
            <a:lnSpc>
              <a:spcPct val="90000"/>
            </a:lnSpc>
            <a:spcBef>
              <a:spcPct val="0"/>
            </a:spcBef>
            <a:spcAft>
              <a:spcPct val="15000"/>
            </a:spcAft>
            <a:buChar char="•"/>
          </a:pPr>
          <a:r>
            <a:rPr lang="en-US" sz="1300" kern="1200"/>
            <a:t>Clarifying when students may or may not use AI</a:t>
          </a:r>
        </a:p>
        <a:p>
          <a:pPr marL="114300" lvl="1" indent="-114300" algn="l" defTabSz="577850">
            <a:lnSpc>
              <a:spcPct val="90000"/>
            </a:lnSpc>
            <a:spcBef>
              <a:spcPct val="0"/>
            </a:spcBef>
            <a:spcAft>
              <a:spcPct val="15000"/>
            </a:spcAft>
            <a:buChar char="•"/>
          </a:pPr>
          <a:r>
            <a:rPr lang="en-US" sz="1300" kern="1200"/>
            <a:t>Understanding the difference between plagiarism, IP infringement and other similar issues</a:t>
          </a:r>
        </a:p>
      </dsp:txBody>
      <dsp:txXfrm>
        <a:off x="2959893" y="707231"/>
        <a:ext cx="2690812" cy="1614487"/>
      </dsp:txXfrm>
    </dsp:sp>
    <dsp:sp modelId="{0849A6C8-C8C3-3445-8EFB-69B959D052AB}">
      <dsp:nvSpPr>
        <dsp:cNvPr id="0" name=""/>
        <dsp:cNvSpPr/>
      </dsp:nvSpPr>
      <dsp:spPr>
        <a:xfrm>
          <a:off x="5919787" y="707231"/>
          <a:ext cx="2690812" cy="1614487"/>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Faculty development</a:t>
          </a:r>
        </a:p>
        <a:p>
          <a:pPr marL="114300" lvl="1" indent="-114300" algn="l" defTabSz="577850">
            <a:lnSpc>
              <a:spcPct val="90000"/>
            </a:lnSpc>
            <a:spcBef>
              <a:spcPct val="0"/>
            </a:spcBef>
            <a:spcAft>
              <a:spcPct val="15000"/>
            </a:spcAft>
            <a:buChar char="•"/>
          </a:pPr>
          <a:r>
            <a:rPr lang="en-US" sz="1300" kern="1200"/>
            <a:t>Providing support to colleagues</a:t>
          </a:r>
        </a:p>
        <a:p>
          <a:pPr marL="114300" lvl="1" indent="-114300" algn="l" defTabSz="577850">
            <a:lnSpc>
              <a:spcPct val="90000"/>
            </a:lnSpc>
            <a:spcBef>
              <a:spcPct val="0"/>
            </a:spcBef>
            <a:spcAft>
              <a:spcPct val="15000"/>
            </a:spcAft>
            <a:buChar char="•"/>
          </a:pPr>
          <a:r>
            <a:rPr lang="en-US" sz="1300" kern="1200"/>
            <a:t>Listening to colleagues’ insights</a:t>
          </a:r>
        </a:p>
      </dsp:txBody>
      <dsp:txXfrm>
        <a:off x="5919787" y="707231"/>
        <a:ext cx="2690812" cy="16144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0DBAF-69E8-F54A-BE21-81BB3A2E4C64}">
      <dsp:nvSpPr>
        <dsp:cNvPr id="0" name=""/>
        <dsp:cNvSpPr/>
      </dsp:nvSpPr>
      <dsp:spPr>
        <a:xfrm>
          <a:off x="0" y="374101"/>
          <a:ext cx="3801244" cy="228074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Check for</a:t>
          </a:r>
        </a:p>
        <a:p>
          <a:pPr marL="228600" lvl="1" indent="-228600" algn="l" defTabSz="1022350">
            <a:lnSpc>
              <a:spcPct val="90000"/>
            </a:lnSpc>
            <a:spcBef>
              <a:spcPct val="0"/>
            </a:spcBef>
            <a:spcAft>
              <a:spcPct val="15000"/>
            </a:spcAft>
            <a:buChar char="•"/>
          </a:pPr>
          <a:r>
            <a:rPr lang="en-US" sz="2300" kern="1200"/>
            <a:t>Content</a:t>
          </a:r>
        </a:p>
        <a:p>
          <a:pPr marL="228600" lvl="1" indent="-228600" algn="l" defTabSz="1022350">
            <a:lnSpc>
              <a:spcPct val="90000"/>
            </a:lnSpc>
            <a:spcBef>
              <a:spcPct val="0"/>
            </a:spcBef>
            <a:spcAft>
              <a:spcPct val="15000"/>
            </a:spcAft>
            <a:buChar char="•"/>
          </a:pPr>
          <a:r>
            <a:rPr lang="en-US" sz="2300" kern="1200"/>
            <a:t>Data</a:t>
          </a:r>
        </a:p>
        <a:p>
          <a:pPr marL="228600" lvl="1" indent="-228600" algn="l" defTabSz="1022350">
            <a:lnSpc>
              <a:spcPct val="90000"/>
            </a:lnSpc>
            <a:spcBef>
              <a:spcPct val="0"/>
            </a:spcBef>
            <a:spcAft>
              <a:spcPct val="15000"/>
            </a:spcAft>
            <a:buChar char="•"/>
          </a:pPr>
          <a:r>
            <a:rPr lang="en-US" sz="2300" kern="1200"/>
            <a:t>Summaries</a:t>
          </a:r>
        </a:p>
        <a:p>
          <a:pPr marL="228600" lvl="1" indent="-228600" algn="l" defTabSz="1022350">
            <a:lnSpc>
              <a:spcPct val="90000"/>
            </a:lnSpc>
            <a:spcBef>
              <a:spcPct val="0"/>
            </a:spcBef>
            <a:spcAft>
              <a:spcPct val="15000"/>
            </a:spcAft>
            <a:buChar char="•"/>
          </a:pPr>
          <a:r>
            <a:rPr lang="en-US" sz="2300" kern="1200"/>
            <a:t>Bibliographic information</a:t>
          </a:r>
        </a:p>
      </dsp:txBody>
      <dsp:txXfrm>
        <a:off x="0" y="374101"/>
        <a:ext cx="3801244" cy="22807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31E9B-48CC-8145-AAD6-F252E2C0D35F}">
      <dsp:nvSpPr>
        <dsp:cNvPr id="0" name=""/>
        <dsp:cNvSpPr/>
      </dsp:nvSpPr>
      <dsp:spPr>
        <a:xfrm>
          <a:off x="3783" y="190931"/>
          <a:ext cx="3308858" cy="2647086"/>
        </a:xfrm>
        <a:prstGeom prst="homePlate">
          <a:avLst>
            <a:gd name="adj" fmla="val 2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29" tIns="53340" rIns="466917" bIns="53340" numCol="1" spcCol="1270" anchor="t" anchorCtr="0">
          <a:noAutofit/>
        </a:bodyPr>
        <a:lstStyle/>
        <a:p>
          <a:pPr marL="0" lvl="0" indent="0" algn="l" defTabSz="933450">
            <a:lnSpc>
              <a:spcPct val="90000"/>
            </a:lnSpc>
            <a:spcBef>
              <a:spcPct val="0"/>
            </a:spcBef>
            <a:spcAft>
              <a:spcPct val="35000"/>
            </a:spcAft>
            <a:buNone/>
          </a:pPr>
          <a:r>
            <a:rPr lang="en-US" sz="2100" kern="1200" dirty="0"/>
            <a:t>Assessments for originality</a:t>
          </a:r>
        </a:p>
        <a:p>
          <a:pPr marL="171450" lvl="1" indent="-171450" algn="l" defTabSz="711200">
            <a:lnSpc>
              <a:spcPct val="90000"/>
            </a:lnSpc>
            <a:spcBef>
              <a:spcPct val="0"/>
            </a:spcBef>
            <a:spcAft>
              <a:spcPct val="15000"/>
            </a:spcAft>
            <a:buChar char="•"/>
          </a:pPr>
          <a:r>
            <a:rPr lang="en-US" sz="1600" kern="1200" dirty="0"/>
            <a:t>When is it important to be original and creative?</a:t>
          </a:r>
        </a:p>
      </dsp:txBody>
      <dsp:txXfrm>
        <a:off x="3783" y="190931"/>
        <a:ext cx="2977972" cy="2647086"/>
      </dsp:txXfrm>
    </dsp:sp>
    <dsp:sp modelId="{0A47D619-CF5A-CE4E-B1F8-8BE7B2A3F93A}">
      <dsp:nvSpPr>
        <dsp:cNvPr id="0" name=""/>
        <dsp:cNvSpPr/>
      </dsp:nvSpPr>
      <dsp:spPr>
        <a:xfrm>
          <a:off x="2650870" y="190931"/>
          <a:ext cx="3308858" cy="2647086"/>
        </a:xfrm>
        <a:prstGeom prst="chevron">
          <a:avLst>
            <a:gd name="adj" fmla="val 25000"/>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29" tIns="53340" rIns="116729" bIns="53340" numCol="1" spcCol="1270" anchor="ctr" anchorCtr="0">
          <a:noAutofit/>
        </a:bodyPr>
        <a:lstStyle/>
        <a:p>
          <a:pPr marL="0" lvl="0" indent="0" algn="ctr" defTabSz="933450">
            <a:lnSpc>
              <a:spcPct val="90000"/>
            </a:lnSpc>
            <a:spcBef>
              <a:spcPct val="0"/>
            </a:spcBef>
            <a:spcAft>
              <a:spcPct val="35000"/>
            </a:spcAft>
            <a:buNone/>
          </a:pPr>
          <a:r>
            <a:rPr lang="en-US" sz="2100" kern="1200" dirty="0"/>
            <a:t>What is the difference between a human idea and AI-generated content?</a:t>
          </a:r>
        </a:p>
      </dsp:txBody>
      <dsp:txXfrm>
        <a:off x="3312642" y="190931"/>
        <a:ext cx="1985315" cy="2647086"/>
      </dsp:txXfrm>
    </dsp:sp>
    <dsp:sp modelId="{2695E537-A8D4-8D45-8541-CDDBE35C8461}">
      <dsp:nvSpPr>
        <dsp:cNvPr id="0" name=""/>
        <dsp:cNvSpPr/>
      </dsp:nvSpPr>
      <dsp:spPr>
        <a:xfrm>
          <a:off x="5297957" y="190931"/>
          <a:ext cx="3308858" cy="2647086"/>
        </a:xfrm>
        <a:prstGeom prst="chevron">
          <a:avLst>
            <a:gd name="adj" fmla="val 25000"/>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29" tIns="53340" rIns="116729" bIns="53340" numCol="1" spcCol="1270" anchor="t" anchorCtr="0">
          <a:noAutofit/>
        </a:bodyPr>
        <a:lstStyle/>
        <a:p>
          <a:pPr marL="0" lvl="0" indent="0" algn="l" defTabSz="933450">
            <a:lnSpc>
              <a:spcPct val="90000"/>
            </a:lnSpc>
            <a:spcBef>
              <a:spcPct val="0"/>
            </a:spcBef>
            <a:spcAft>
              <a:spcPct val="35000"/>
            </a:spcAft>
            <a:buNone/>
          </a:pPr>
          <a:r>
            <a:rPr lang="en-US" sz="2100" kern="1200" dirty="0"/>
            <a:t>How do we assess the value of original work for </a:t>
          </a:r>
        </a:p>
        <a:p>
          <a:pPr marL="171450" lvl="1" indent="-171450" algn="l" defTabSz="711200">
            <a:lnSpc>
              <a:spcPct val="90000"/>
            </a:lnSpc>
            <a:spcBef>
              <a:spcPct val="0"/>
            </a:spcBef>
            <a:spcAft>
              <a:spcPct val="15000"/>
            </a:spcAft>
            <a:buChar char="•"/>
          </a:pPr>
          <a:r>
            <a:rPr lang="en-US" sz="1600" kern="1200" dirty="0"/>
            <a:t>researchers?</a:t>
          </a:r>
        </a:p>
        <a:p>
          <a:pPr marL="171450" lvl="1" indent="-171450" algn="l" defTabSz="711200">
            <a:lnSpc>
              <a:spcPct val="90000"/>
            </a:lnSpc>
            <a:spcBef>
              <a:spcPct val="0"/>
            </a:spcBef>
            <a:spcAft>
              <a:spcPct val="15000"/>
            </a:spcAft>
            <a:buChar char="•"/>
          </a:pPr>
          <a:r>
            <a:rPr lang="en-US" sz="1600" kern="1200" dirty="0"/>
            <a:t>students?</a:t>
          </a:r>
        </a:p>
        <a:p>
          <a:pPr marL="171450" lvl="1" indent="-171450" algn="l" defTabSz="711200">
            <a:lnSpc>
              <a:spcPct val="90000"/>
            </a:lnSpc>
            <a:spcBef>
              <a:spcPct val="0"/>
            </a:spcBef>
            <a:spcAft>
              <a:spcPct val="15000"/>
            </a:spcAft>
            <a:buChar char="•"/>
          </a:pPr>
          <a:r>
            <a:rPr lang="en-US" sz="1600" kern="1200"/>
            <a:t>administrators?</a:t>
          </a:r>
        </a:p>
        <a:p>
          <a:pPr marL="171450" lvl="1" indent="-171450" algn="l" defTabSz="711200">
            <a:lnSpc>
              <a:spcPct val="90000"/>
            </a:lnSpc>
            <a:spcBef>
              <a:spcPct val="0"/>
            </a:spcBef>
            <a:spcAft>
              <a:spcPct val="15000"/>
            </a:spcAft>
            <a:buChar char="•"/>
          </a:pPr>
          <a:r>
            <a:rPr lang="en-US" sz="1600" kern="1200" dirty="0"/>
            <a:t>other audiences?</a:t>
          </a:r>
          <a:br>
            <a:rPr lang="en-US" sz="1600" kern="1200" dirty="0"/>
          </a:br>
          <a:endParaRPr lang="en-US" sz="1600" kern="1200" dirty="0"/>
        </a:p>
      </dsp:txBody>
      <dsp:txXfrm>
        <a:off x="5959729" y="190931"/>
        <a:ext cx="1985315" cy="2647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F8DD0-E781-B54C-B44C-08202DA58E5F}">
      <dsp:nvSpPr>
        <dsp:cNvPr id="0" name=""/>
        <dsp:cNvSpPr/>
      </dsp:nvSpPr>
      <dsp:spPr>
        <a:xfrm>
          <a:off x="850193" y="0"/>
          <a:ext cx="4147914" cy="4147914"/>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3480B5-75BE-834B-BE09-7D0F7021FA2B}">
      <dsp:nvSpPr>
        <dsp:cNvPr id="0" name=""/>
        <dsp:cNvSpPr/>
      </dsp:nvSpPr>
      <dsp:spPr>
        <a:xfrm>
          <a:off x="1244244" y="394051"/>
          <a:ext cx="1617686" cy="161768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Social justice in the use of AI</a:t>
          </a:r>
        </a:p>
        <a:p>
          <a:pPr marL="114300" lvl="1" indent="-114300" algn="l" defTabSz="577850">
            <a:lnSpc>
              <a:spcPct val="90000"/>
            </a:lnSpc>
            <a:spcBef>
              <a:spcPct val="0"/>
            </a:spcBef>
            <a:spcAft>
              <a:spcPct val="15000"/>
            </a:spcAft>
            <a:buChar char="•"/>
          </a:pPr>
          <a:r>
            <a:rPr lang="en-US" sz="1300" kern="1200"/>
            <a:t>Access</a:t>
          </a:r>
        </a:p>
        <a:p>
          <a:pPr marL="114300" lvl="1" indent="-114300" algn="l" defTabSz="577850">
            <a:lnSpc>
              <a:spcPct val="90000"/>
            </a:lnSpc>
            <a:spcBef>
              <a:spcPct val="0"/>
            </a:spcBef>
            <a:spcAft>
              <a:spcPct val="15000"/>
            </a:spcAft>
            <a:buChar char="•"/>
          </a:pPr>
          <a:r>
            <a:rPr lang="en-US" sz="1300" kern="1200"/>
            <a:t>Impacts</a:t>
          </a:r>
        </a:p>
      </dsp:txBody>
      <dsp:txXfrm>
        <a:off x="1323213" y="473020"/>
        <a:ext cx="1459748" cy="1459748"/>
      </dsp:txXfrm>
    </dsp:sp>
    <dsp:sp modelId="{B19E92B4-D51E-3B4E-B79F-71924961A4DF}">
      <dsp:nvSpPr>
        <dsp:cNvPr id="0" name=""/>
        <dsp:cNvSpPr/>
      </dsp:nvSpPr>
      <dsp:spPr>
        <a:xfrm>
          <a:off x="2986368" y="394051"/>
          <a:ext cx="1617686" cy="1617686"/>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Plagiarism and IP protections</a:t>
          </a:r>
        </a:p>
      </dsp:txBody>
      <dsp:txXfrm>
        <a:off x="3065337" y="473020"/>
        <a:ext cx="1459748" cy="1459748"/>
      </dsp:txXfrm>
    </dsp:sp>
    <dsp:sp modelId="{8FAE6A00-44D2-A442-B12C-27A6FF875424}">
      <dsp:nvSpPr>
        <dsp:cNvPr id="0" name=""/>
        <dsp:cNvSpPr/>
      </dsp:nvSpPr>
      <dsp:spPr>
        <a:xfrm>
          <a:off x="1244244" y="2136175"/>
          <a:ext cx="1617686" cy="1617686"/>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Environmental impacts</a:t>
          </a:r>
        </a:p>
      </dsp:txBody>
      <dsp:txXfrm>
        <a:off x="1323213" y="2215144"/>
        <a:ext cx="1459748" cy="1459748"/>
      </dsp:txXfrm>
    </dsp:sp>
    <dsp:sp modelId="{E6065A00-CF6F-9642-BC46-98C04FD3C765}">
      <dsp:nvSpPr>
        <dsp:cNvPr id="0" name=""/>
        <dsp:cNvSpPr/>
      </dsp:nvSpPr>
      <dsp:spPr>
        <a:xfrm>
          <a:off x="2986368" y="2136175"/>
          <a:ext cx="1617686" cy="161768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Peer review </a:t>
          </a:r>
        </a:p>
      </dsp:txBody>
      <dsp:txXfrm>
        <a:off x="3065337" y="2215144"/>
        <a:ext cx="1459748" cy="14597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FE87A-C2D9-493B-B99F-A41D1A2BEF7C}" type="datetimeFigureOut">
              <a:rPr lang="" smtClean="0"/>
              <a:pPr/>
              <a:t>2/21/25</a:t>
            </a:fld>
            <a:endParaRPr la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5E200-7A63-4A7C-BE0B-EE602D2E29CE}" type="slidenum">
              <a:rPr lang="" smtClean="0"/>
              <a:pPr/>
              <a:t>‹#›</a:t>
            </a:fld>
            <a:endParaRPr lang=""/>
          </a:p>
        </p:txBody>
      </p:sp>
    </p:spTree>
    <p:extLst>
      <p:ext uri="{BB962C8B-B14F-4D97-AF65-F5344CB8AC3E}">
        <p14:creationId xmlns:p14="http://schemas.microsoft.com/office/powerpoint/2010/main" val="349903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 dirty="0"/>
          </a:p>
        </p:txBody>
      </p:sp>
      <p:sp>
        <p:nvSpPr>
          <p:cNvPr id="4" name="Slide Number Placeholder 3"/>
          <p:cNvSpPr>
            <a:spLocks noGrp="1"/>
          </p:cNvSpPr>
          <p:nvPr>
            <p:ph type="sldNum" sz="quarter" idx="10"/>
          </p:nvPr>
        </p:nvSpPr>
        <p:spPr/>
        <p:txBody>
          <a:bodyPr/>
          <a:lstStyle/>
          <a:p>
            <a:fld id="{1275E200-7A63-4A7C-BE0B-EE602D2E29CE}" type="slidenum">
              <a:rPr lang="" smtClean="0"/>
              <a:pPr/>
              <a:t>1</a:t>
            </a:fld>
            <a:endParaRPr lang=""/>
          </a:p>
        </p:txBody>
      </p:sp>
    </p:spTree>
    <p:extLst>
      <p:ext uri="{BB962C8B-B14F-4D97-AF65-F5344CB8AC3E}">
        <p14:creationId xmlns:p14="http://schemas.microsoft.com/office/powerpoint/2010/main" val="46209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5E200-7A63-4A7C-BE0B-EE602D2E29CE}" type="slidenum">
              <a:rPr lang="" smtClean="0"/>
              <a:pPr/>
              <a:t>2</a:t>
            </a:fld>
            <a:endParaRPr lang=""/>
          </a:p>
        </p:txBody>
      </p:sp>
    </p:spTree>
    <p:extLst>
      <p:ext uri="{BB962C8B-B14F-4D97-AF65-F5344CB8AC3E}">
        <p14:creationId xmlns:p14="http://schemas.microsoft.com/office/powerpoint/2010/main" val="4027396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600200"/>
            <a:ext cx="5334000" cy="2114550"/>
          </a:xfrm>
        </p:spPr>
        <p:txBody>
          <a:bodyPr>
            <a:normAutofit/>
          </a:bodyPr>
          <a:lstStyle/>
          <a:p>
            <a:pPr algn="l">
              <a:spcBef>
                <a:spcPts val="0"/>
              </a:spcBef>
            </a:pPr>
            <a:r>
              <a:rPr lang="en-US" sz="2200" b="1" dirty="0">
                <a:solidFill>
                  <a:srgbClr val="009900"/>
                </a:solidFill>
                <a:latin typeface="Cambria" pitchFamily="18" charset="0"/>
              </a:rPr>
              <a:t>Navigating Generative AI in Research Writing: Opportunity or Oversight? </a:t>
            </a:r>
            <a:endParaRPr lang="en-US" sz="2500" b="1" dirty="0">
              <a:solidFill>
                <a:schemeClr val="bg1">
                  <a:lumMod val="75000"/>
                </a:schemeClr>
              </a:solidFill>
              <a:latin typeface="Cambria" pitchFamily="18" charset="0"/>
            </a:endParaRPr>
          </a:p>
        </p:txBody>
      </p:sp>
      <p:sp>
        <p:nvSpPr>
          <p:cNvPr id="6" name="Subtitle 2"/>
          <p:cNvSpPr txBox="1">
            <a:spLocks/>
          </p:cNvSpPr>
          <p:nvPr/>
        </p:nvSpPr>
        <p:spPr>
          <a:xfrm>
            <a:off x="198474" y="3867150"/>
            <a:ext cx="4724400" cy="28575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009900"/>
                </a:solidFill>
                <a:effectLst/>
                <a:uLnTx/>
                <a:uFillTx/>
                <a:latin typeface="Cambria" pitchFamily="18" charset="0"/>
                <a:ea typeface="+mn-ea"/>
                <a:cs typeface="+mn-cs"/>
              </a:rPr>
              <a:t>Lisa </a:t>
            </a:r>
            <a:r>
              <a:rPr kumimoji="0" lang="en-US" sz="2000" b="1" i="0" u="none" strike="noStrike" kern="1200" cap="none" spc="0" normalizeH="0" baseline="0" noProof="0" dirty="0" err="1">
                <a:ln>
                  <a:noFill/>
                </a:ln>
                <a:solidFill>
                  <a:srgbClr val="009900"/>
                </a:solidFill>
                <a:effectLst/>
                <a:uLnTx/>
                <a:uFillTx/>
                <a:latin typeface="Cambria" pitchFamily="18" charset="0"/>
                <a:ea typeface="+mn-ea"/>
                <a:cs typeface="+mn-cs"/>
              </a:rPr>
              <a:t>DeTora</a:t>
            </a:r>
            <a:r>
              <a:rPr kumimoji="0" lang="en-US" sz="2000" b="1" i="0" u="none" strike="noStrike" kern="1200" cap="none" spc="0" normalizeH="0" baseline="0" noProof="0" dirty="0">
                <a:ln>
                  <a:noFill/>
                </a:ln>
                <a:solidFill>
                  <a:srgbClr val="009900"/>
                </a:solidFill>
                <a:effectLst/>
                <a:uLnTx/>
                <a:uFillTx/>
                <a:latin typeface="Cambria" pitchFamily="18" charset="0"/>
                <a:ea typeface="+mn-ea"/>
                <a:cs typeface="+mn-cs"/>
              </a:rPr>
              <a:t>, PhD</a:t>
            </a:r>
            <a:endParaRPr kumimoji="0" lang="en-US" sz="2000" b="1" i="0" u="none" strike="noStrike" kern="1200" cap="none" spc="0" normalizeH="0" baseline="0" noProof="0" dirty="0">
              <a:ln>
                <a:noFill/>
              </a:ln>
              <a:solidFill>
                <a:schemeClr val="bg1">
                  <a:lumMod val="75000"/>
                </a:schemeClr>
              </a:solidFill>
              <a:effectLst/>
              <a:uLnTx/>
              <a:uFillTx/>
              <a:latin typeface="Cambria" pitchFamily="18" charset="0"/>
              <a:ea typeface="+mn-ea"/>
              <a:cs typeface="+mn-cs"/>
            </a:endParaRPr>
          </a:p>
        </p:txBody>
      </p:sp>
      <p:sp>
        <p:nvSpPr>
          <p:cNvPr id="7" name="Subtitle 2"/>
          <p:cNvSpPr txBox="1">
            <a:spLocks/>
          </p:cNvSpPr>
          <p:nvPr/>
        </p:nvSpPr>
        <p:spPr>
          <a:xfrm>
            <a:off x="198474" y="4248150"/>
            <a:ext cx="4724400" cy="628650"/>
          </a:xfrm>
          <a:prstGeom prst="rect">
            <a:avLst/>
          </a:prstGeom>
        </p:spPr>
        <p:txBody>
          <a:bodyPr vert="horz" lIns="91440" tIns="45720" rIns="91440" bIns="45720" rtlCol="0">
            <a:noAutofit/>
          </a:bodyPr>
          <a:lstStyle/>
          <a:p>
            <a:pPr lvl="0"/>
            <a:r>
              <a:rPr lang="en-US" sz="1500" dirty="0">
                <a:latin typeface="Cambria" pitchFamily="18" charset="0"/>
              </a:rPr>
              <a:t>Hofstra University, USA</a:t>
            </a:r>
          </a:p>
          <a:p>
            <a:pPr lvl="0"/>
            <a:endParaRPr kumimoji="0" lang="en-US" sz="1500" i="0" u="none" strike="noStrike" kern="1200" cap="none" spc="0" normalizeH="0" baseline="0" noProof="0" dirty="0">
              <a:ln>
                <a:noFill/>
              </a:ln>
              <a:solidFill>
                <a:schemeClr val="bg1">
                  <a:lumMod val="65000"/>
                </a:schemeClr>
              </a:solidFill>
              <a:effectLst/>
              <a:uLnTx/>
              <a:uFillTx/>
              <a:latin typeface="Cambria" pitchFamily="18" charset="0"/>
              <a:ea typeface="+mn-ea"/>
              <a:cs typeface="+mn-cs"/>
            </a:endParaRPr>
          </a:p>
        </p:txBody>
      </p:sp>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10BF6-5257-9BA5-E178-87CFD9DD6F8A}"/>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C691BA0A-3710-A27E-E7B3-B874D5630E43}"/>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Oversight: Accuracy</a:t>
            </a:r>
            <a:endParaRPr lang="en-US" sz="2500" b="1" dirty="0">
              <a:latin typeface="Cambria" pitchFamily="18" charset="0"/>
            </a:endParaRPr>
          </a:p>
        </p:txBody>
      </p:sp>
      <p:graphicFrame>
        <p:nvGraphicFramePr>
          <p:cNvPr id="8" name="Diagram 7">
            <a:extLst>
              <a:ext uri="{FF2B5EF4-FFF2-40B4-BE49-F238E27FC236}">
                <a16:creationId xmlns:a16="http://schemas.microsoft.com/office/drawing/2014/main" id="{1BA51D1B-31F1-A1B3-5B44-E2A386B51B7A}"/>
              </a:ext>
            </a:extLst>
          </p:cNvPr>
          <p:cNvGraphicFramePr/>
          <p:nvPr>
            <p:extLst>
              <p:ext uri="{D42A27DB-BD31-4B8C-83A1-F6EECF244321}">
                <p14:modId xmlns:p14="http://schemas.microsoft.com/office/powerpoint/2010/main" val="21650427"/>
              </p:ext>
            </p:extLst>
          </p:nvPr>
        </p:nvGraphicFramePr>
        <p:xfrm>
          <a:off x="266700" y="1314450"/>
          <a:ext cx="3801244" cy="3028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ubtitle 2">
            <a:extLst>
              <a:ext uri="{FF2B5EF4-FFF2-40B4-BE49-F238E27FC236}">
                <a16:creationId xmlns:a16="http://schemas.microsoft.com/office/drawing/2014/main" id="{19C03C00-C351-9D0C-BD2A-02E4B2D7D3C9}"/>
              </a:ext>
            </a:extLst>
          </p:cNvPr>
          <p:cNvSpPr txBox="1">
            <a:spLocks/>
          </p:cNvSpPr>
          <p:nvPr/>
        </p:nvSpPr>
        <p:spPr>
          <a:xfrm>
            <a:off x="4551452" y="1203960"/>
            <a:ext cx="3801244" cy="3028950"/>
          </a:xfrm>
          <a:prstGeom prst="rect">
            <a:avLst/>
          </a:prstGeom>
        </p:spPr>
        <p:txBody>
          <a:bodyPr vert="horz" lIns="91440" tIns="45720" rIns="91440" bIns="45720" rtlCol="0">
            <a:normAutofit/>
          </a:bodyPr>
          <a:lstStyle/>
          <a:p>
            <a:pPr lvl="1"/>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When dealing with large datasets, it may be impossible to double check or QC the work </a:t>
            </a:r>
          </a:p>
          <a:p>
            <a:pPr marL="800100" lvl="1" indent="-342900">
              <a:buFont typeface="Arial" panose="020B0604020202020204" pitchFamily="34" charset="0"/>
              <a:buChar char="•"/>
            </a:pPr>
            <a:r>
              <a:rPr lang="en-US" sz="1400" dirty="0">
                <a:latin typeface="Cambria" pitchFamily="18" charset="0"/>
              </a:rPr>
              <a:t>Proprietary and self-built LLMs are easier to control and to QA/QC</a:t>
            </a:r>
          </a:p>
          <a:p>
            <a:pPr marL="800100" lvl="1"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Hallucinations may include the AI fabricating data, references, citations</a:t>
            </a:r>
          </a:p>
          <a:p>
            <a:pPr marL="342900"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External linking and citations may be difficult to ensure and must be manually checked</a:t>
            </a:r>
          </a:p>
          <a:p>
            <a:pPr marL="800100" lvl="1" indent="-342900">
              <a:buFont typeface="Arial" panose="020B0604020202020204" pitchFamily="34" charset="0"/>
              <a:buChar char="•"/>
            </a:pPr>
            <a:endParaRPr lang="en-US" sz="1400" dirty="0">
              <a:latin typeface="Cambria" pitchFamily="18" charset="0"/>
            </a:endParaRPr>
          </a:p>
          <a:p>
            <a:pPr marL="800100" lvl="1" indent="-342900">
              <a:buFont typeface="Arial" panose="020B0604020202020204" pitchFamily="34" charset="0"/>
              <a:buChar char="•"/>
            </a:pPr>
            <a:endParaRPr lang="en-US" sz="1400" dirty="0">
              <a:latin typeface="Cambria" pitchFamily="18" charset="0"/>
            </a:endParaRPr>
          </a:p>
          <a:p>
            <a:pPr marL="285750" indent="-285750">
              <a:buFont typeface="Arial" panose="020B0604020202020204" pitchFamily="34" charset="0"/>
              <a:buChar char="•"/>
            </a:pPr>
            <a:endParaRPr lang="en-US" sz="1400" dirty="0">
              <a:latin typeface="Cambria" pitchFamily="18" charset="0"/>
            </a:endParaRP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3882718809"/>
      </p:ext>
    </p:extLst>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1D5D7-9338-3354-5F61-18F969046925}"/>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4EAA332E-0614-1E2A-061A-2965F87F82F5}"/>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Oversight: Creation and Creativity</a:t>
            </a:r>
            <a:endParaRPr lang="en-US" sz="2500" b="1" dirty="0">
              <a:latin typeface="Cambria" pitchFamily="18" charset="0"/>
            </a:endParaRPr>
          </a:p>
        </p:txBody>
      </p:sp>
      <p:graphicFrame>
        <p:nvGraphicFramePr>
          <p:cNvPr id="2" name="Diagram 1">
            <a:extLst>
              <a:ext uri="{FF2B5EF4-FFF2-40B4-BE49-F238E27FC236}">
                <a16:creationId xmlns:a16="http://schemas.microsoft.com/office/drawing/2014/main" id="{21515193-359F-CDED-D97C-B5F3B824475D}"/>
              </a:ext>
            </a:extLst>
          </p:cNvPr>
          <p:cNvGraphicFramePr/>
          <p:nvPr>
            <p:extLst>
              <p:ext uri="{D42A27DB-BD31-4B8C-83A1-F6EECF244321}">
                <p14:modId xmlns:p14="http://schemas.microsoft.com/office/powerpoint/2010/main" val="1881466540"/>
              </p:ext>
            </p:extLst>
          </p:nvPr>
        </p:nvGraphicFramePr>
        <p:xfrm>
          <a:off x="266700" y="1314450"/>
          <a:ext cx="8610600" cy="3028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2224114"/>
      </p:ext>
    </p:extLst>
  </p:cSld>
  <p:clrMapOvr>
    <a:masterClrMapping/>
  </p:clrMapOvr>
  <p:transition spd="slow">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99CF4-5FD4-17F4-C3ED-7C9758155F63}"/>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51140222-D367-E6C0-04D5-256879074164}"/>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Oversight: Honesty and Ethics</a:t>
            </a:r>
            <a:endParaRPr lang="en-US" sz="2500" b="1" dirty="0">
              <a:latin typeface="Cambria" pitchFamily="18" charset="0"/>
            </a:endParaRPr>
          </a:p>
        </p:txBody>
      </p:sp>
      <p:pic>
        <p:nvPicPr>
          <p:cNvPr id="4" name="Picture 3" descr="Birds flying in formation">
            <a:extLst>
              <a:ext uri="{FF2B5EF4-FFF2-40B4-BE49-F238E27FC236}">
                <a16:creationId xmlns:a16="http://schemas.microsoft.com/office/drawing/2014/main" id="{86DAD687-C89E-A6FD-4D20-5373771D5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58" y="1347614"/>
            <a:ext cx="3467894" cy="2329991"/>
          </a:xfrm>
          <a:prstGeom prst="rect">
            <a:avLst/>
          </a:prstGeom>
        </p:spPr>
      </p:pic>
      <p:graphicFrame>
        <p:nvGraphicFramePr>
          <p:cNvPr id="2" name="Diagram 1">
            <a:extLst>
              <a:ext uri="{FF2B5EF4-FFF2-40B4-BE49-F238E27FC236}">
                <a16:creationId xmlns:a16="http://schemas.microsoft.com/office/drawing/2014/main" id="{ABD7FD19-AC74-93EE-59B5-528B4510B591}"/>
              </a:ext>
            </a:extLst>
          </p:cNvPr>
          <p:cNvGraphicFramePr/>
          <p:nvPr>
            <p:extLst>
              <p:ext uri="{D42A27DB-BD31-4B8C-83A1-F6EECF244321}">
                <p14:modId xmlns:p14="http://schemas.microsoft.com/office/powerpoint/2010/main" val="2600133973"/>
              </p:ext>
            </p:extLst>
          </p:nvPr>
        </p:nvGraphicFramePr>
        <p:xfrm>
          <a:off x="3419872" y="195486"/>
          <a:ext cx="5848300" cy="4147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5513866"/>
      </p:ext>
    </p:extLst>
  </p:cSld>
  <p:clrMapOvr>
    <a:masterClrMapping/>
  </p:clrMapOvr>
  <p:transition spd="slow">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FF1AF-77EA-2161-C0C9-08E28F127BED}"/>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3674796C-1ABE-4A49-28EE-DA67D3289E14}"/>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Oversight: Authorship</a:t>
            </a:r>
            <a:endParaRPr lang="en-US" sz="2500" b="1" dirty="0">
              <a:latin typeface="Cambria" pitchFamily="18" charset="0"/>
            </a:endParaRPr>
          </a:p>
        </p:txBody>
      </p:sp>
      <p:sp>
        <p:nvSpPr>
          <p:cNvPr id="6" name="Subtitle 2">
            <a:extLst>
              <a:ext uri="{FF2B5EF4-FFF2-40B4-BE49-F238E27FC236}">
                <a16:creationId xmlns:a16="http://schemas.microsoft.com/office/drawing/2014/main" id="{4DC19870-79C6-063E-5520-C4DF8D6CDEB8}"/>
              </a:ext>
            </a:extLst>
          </p:cNvPr>
          <p:cNvSpPr txBox="1">
            <a:spLocks/>
          </p:cNvSpPr>
          <p:nvPr/>
        </p:nvSpPr>
        <p:spPr>
          <a:xfrm>
            <a:off x="266700" y="1314450"/>
            <a:ext cx="8610600" cy="3028950"/>
          </a:xfrm>
          <a:prstGeom prst="rect">
            <a:avLst/>
          </a:prstGeom>
        </p:spPr>
        <p:txBody>
          <a:bodyPr vert="horz" lIns="91440" tIns="45720" rIns="91440" bIns="45720" rtlCol="0">
            <a:normAutofit lnSpcReduction="10000"/>
          </a:bodyPr>
          <a:lstStyle/>
          <a:p>
            <a:pPr marL="342900" indent="-342900">
              <a:buFont typeface="Arial" panose="020B0604020202020204" pitchFamily="34" charset="0"/>
              <a:buChar char="•"/>
            </a:pPr>
            <a:r>
              <a:rPr lang="en-US" sz="1400" dirty="0">
                <a:latin typeface="Cambria" pitchFamily="18" charset="0"/>
              </a:rPr>
              <a:t>AI is not a qualified author</a:t>
            </a:r>
          </a:p>
          <a:p>
            <a:pPr marL="342900" indent="-342900">
              <a:buFont typeface="Arial" panose="020B0604020202020204" pitchFamily="34" charset="0"/>
              <a:buChar char="•"/>
            </a:pPr>
            <a:endParaRPr lang="en-US" sz="1400" dirty="0">
              <a:latin typeface="Cambria" pitchFamily="18" charset="0"/>
            </a:endParaRPr>
          </a:p>
          <a:p>
            <a:pPr marL="800100" lvl="1" indent="-342900">
              <a:buFont typeface="Arial" panose="020B0604020202020204" pitchFamily="34" charset="0"/>
              <a:buChar char="•"/>
            </a:pPr>
            <a:r>
              <a:rPr lang="en-US" sz="1400" dirty="0">
                <a:latin typeface="Cambria" pitchFamily="18" charset="0"/>
              </a:rPr>
              <a:t>The International Committee of Medical Journal Editors recommends that authorship be based on the following 4 criteria:</a:t>
            </a:r>
          </a:p>
          <a:p>
            <a:pPr marL="800100" lvl="1" indent="-342900">
              <a:buFont typeface="Arial" panose="020B0604020202020204" pitchFamily="34" charset="0"/>
              <a:buChar char="•"/>
            </a:pPr>
            <a:endParaRPr lang="en-US" sz="1400" dirty="0">
              <a:latin typeface="Cambria" pitchFamily="18" charset="0"/>
            </a:endParaRPr>
          </a:p>
          <a:p>
            <a:pPr marL="1257300" lvl="2" indent="-342900">
              <a:buFont typeface="Arial" panose="020B0604020202020204" pitchFamily="34" charset="0"/>
              <a:buChar char="•"/>
            </a:pPr>
            <a:r>
              <a:rPr lang="en-US" sz="1400" dirty="0">
                <a:latin typeface="Cambria" pitchFamily="18" charset="0"/>
              </a:rPr>
              <a:t>Substantial contributions to the conception or design of the work; or the acquisition, analysis, or interpretation of data for the work; AND</a:t>
            </a:r>
          </a:p>
          <a:p>
            <a:pPr marL="1257300" lvl="2" indent="-342900">
              <a:buFont typeface="Arial" panose="020B0604020202020204" pitchFamily="34" charset="0"/>
              <a:buChar char="•"/>
            </a:pPr>
            <a:r>
              <a:rPr lang="en-US" sz="1400" dirty="0">
                <a:latin typeface="Cambria" pitchFamily="18" charset="0"/>
              </a:rPr>
              <a:t>Drafting the work or reviewing it critically for important intellectual content; AND</a:t>
            </a:r>
          </a:p>
          <a:p>
            <a:pPr marL="1257300" lvl="2" indent="-342900">
              <a:buFont typeface="Arial" panose="020B0604020202020204" pitchFamily="34" charset="0"/>
              <a:buChar char="•"/>
            </a:pPr>
            <a:r>
              <a:rPr lang="en-US" sz="1400" dirty="0">
                <a:latin typeface="Cambria" pitchFamily="18" charset="0"/>
              </a:rPr>
              <a:t>Final approval of the version to be published; AND</a:t>
            </a:r>
          </a:p>
          <a:p>
            <a:pPr marL="1257300" lvl="2" indent="-342900">
              <a:buFont typeface="Arial" panose="020B0604020202020204" pitchFamily="34" charset="0"/>
              <a:buChar char="•"/>
            </a:pPr>
            <a:r>
              <a:rPr lang="en-US" sz="1400" dirty="0">
                <a:latin typeface="Cambria" pitchFamily="18" charset="0"/>
              </a:rPr>
              <a:t>Agreement to be accountable for all aspects of the work in ensuring that questions related to the accuracy or integrity of any part of the work are appropriately investigated and resolved.</a:t>
            </a:r>
          </a:p>
          <a:p>
            <a:pPr marL="342900"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AI cannot draft or critically review intellectual content, approve publication, or be accountable for the work</a:t>
            </a:r>
          </a:p>
          <a:p>
            <a:pPr marL="800100" lvl="1" indent="-342900">
              <a:buFont typeface="Arial" panose="020B0604020202020204" pitchFamily="34" charset="0"/>
              <a:buChar char="•"/>
            </a:pPr>
            <a:endParaRPr lang="en-US" sz="1400" dirty="0">
              <a:latin typeface="Cambria" pitchFamily="18" charset="0"/>
            </a:endParaRPr>
          </a:p>
          <a:p>
            <a:pPr marL="285750" indent="-285750">
              <a:buFont typeface="Arial" panose="020B0604020202020204" pitchFamily="34" charset="0"/>
              <a:buChar char="•"/>
            </a:pPr>
            <a:endParaRPr lang="en-US" sz="1400" dirty="0">
              <a:latin typeface="Cambria" pitchFamily="18" charset="0"/>
            </a:endParaRP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2025443481"/>
      </p:ext>
    </p:extLst>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27419-98CE-F99B-B841-E2B610E73FE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B713EA8C-0B30-57E6-E21E-95B0A97835CC}"/>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Summary</a:t>
            </a:r>
            <a:endParaRPr lang="en-US" sz="2500" b="1" dirty="0">
              <a:latin typeface="Cambria" pitchFamily="18" charset="0"/>
            </a:endParaRPr>
          </a:p>
        </p:txBody>
      </p:sp>
      <p:sp>
        <p:nvSpPr>
          <p:cNvPr id="6" name="Subtitle 2">
            <a:extLst>
              <a:ext uri="{FF2B5EF4-FFF2-40B4-BE49-F238E27FC236}">
                <a16:creationId xmlns:a16="http://schemas.microsoft.com/office/drawing/2014/main" id="{8B33F28F-1C2A-90AF-0334-A074B8AF68EC}"/>
              </a:ext>
            </a:extLst>
          </p:cNvPr>
          <p:cNvSpPr txBox="1">
            <a:spLocks/>
          </p:cNvSpPr>
          <p:nvPr/>
        </p:nvSpPr>
        <p:spPr>
          <a:xfrm>
            <a:off x="1547664" y="987574"/>
            <a:ext cx="6393532" cy="3427834"/>
          </a:xfrm>
          <a:prstGeom prst="rect">
            <a:avLst/>
          </a:prstGeom>
        </p:spPr>
        <p:txBody>
          <a:bodyPr vert="horz" lIns="91440" tIns="45720" rIns="91440" bIns="45720" rtlCol="0">
            <a:normAutofit/>
          </a:bodyPr>
          <a:lstStyle/>
          <a:p>
            <a:pPr marL="342900" indent="-342900">
              <a:buFont typeface="Arial" panose="020B0604020202020204" pitchFamily="34" charset="0"/>
              <a:buChar char="•"/>
            </a:pPr>
            <a:r>
              <a:rPr lang="en-US" sz="1400" dirty="0">
                <a:latin typeface="Cambria" pitchFamily="18" charset="0"/>
              </a:rPr>
              <a:t>AI provides many opportunities in education, research, teaching, and other creative endeavors</a:t>
            </a:r>
            <a:br>
              <a:rPr lang="en-US" sz="1400" dirty="0">
                <a:latin typeface="Cambria" pitchFamily="18" charset="0"/>
              </a:rPr>
            </a:b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AI users must maintain firm oversight</a:t>
            </a:r>
            <a:br>
              <a:rPr lang="en-US" sz="1400" dirty="0">
                <a:latin typeface="Cambria" pitchFamily="18" charset="0"/>
              </a:rPr>
            </a:b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Editors should understand the broad impacts for audiences </a:t>
            </a:r>
          </a:p>
          <a:p>
            <a:pPr marL="800100" lvl="1" indent="-342900">
              <a:buFont typeface="Arial" panose="020B0604020202020204" pitchFamily="34" charset="0"/>
              <a:buChar char="•"/>
            </a:pPr>
            <a:r>
              <a:rPr lang="en-US" sz="1400" dirty="0">
                <a:latin typeface="Cambria" pitchFamily="18" charset="0"/>
              </a:rPr>
              <a:t>learning how to engage with and conduct research</a:t>
            </a:r>
          </a:p>
          <a:p>
            <a:pPr marL="800100" lvl="1" indent="-342900">
              <a:buFont typeface="Arial" panose="020B0604020202020204" pitchFamily="34" charset="0"/>
              <a:buChar char="•"/>
            </a:pPr>
            <a:r>
              <a:rPr lang="en-US" sz="1400" dirty="0">
                <a:latin typeface="Cambria" pitchFamily="18" charset="0"/>
              </a:rPr>
              <a:t>learning how to publish </a:t>
            </a:r>
            <a:br>
              <a:rPr lang="en-US" sz="1400" dirty="0">
                <a:latin typeface="Cambria" pitchFamily="18" charset="0"/>
              </a:rPr>
            </a:b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Guidance is needed for the ethics of AI usage </a:t>
            </a:r>
            <a:br>
              <a:rPr lang="en-US" sz="1400" dirty="0">
                <a:latin typeface="Cambria" pitchFamily="18" charset="0"/>
              </a:rPr>
            </a:b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Editorial guidance will be critical for refining an ethics of AI</a:t>
            </a:r>
          </a:p>
          <a:p>
            <a:pPr marL="342900"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Researchers also have important insights that can help students, peers, editors, and other audiences</a:t>
            </a:r>
          </a:p>
          <a:p>
            <a:pPr marL="800100" lvl="1" indent="-342900">
              <a:buFont typeface="Arial" panose="020B0604020202020204" pitchFamily="34" charset="0"/>
              <a:buChar char="•"/>
            </a:pPr>
            <a:endParaRPr lang="en-US" sz="1400" dirty="0">
              <a:latin typeface="Cambria" pitchFamily="18" charset="0"/>
            </a:endParaRPr>
          </a:p>
          <a:p>
            <a:pPr marL="800100" lvl="1" indent="-342900">
              <a:buFont typeface="Arial" panose="020B0604020202020204" pitchFamily="34" charset="0"/>
              <a:buChar char="•"/>
            </a:pPr>
            <a:endParaRPr lang="en-US" sz="1400" dirty="0">
              <a:latin typeface="Cambria" pitchFamily="18" charset="0"/>
            </a:endParaRPr>
          </a:p>
          <a:p>
            <a:pPr marL="285750" indent="-285750">
              <a:buFont typeface="Arial" panose="020B0604020202020204" pitchFamily="34" charset="0"/>
              <a:buChar char="•"/>
            </a:pPr>
            <a:endParaRPr lang="en-US" sz="1400" dirty="0">
              <a:latin typeface="Cambria" pitchFamily="18" charset="0"/>
            </a:endParaRP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229741434"/>
      </p:ext>
    </p:extLst>
  </p:cSld>
  <p:clrMapOvr>
    <a:masterClrMapping/>
  </p:clrMapOvr>
  <p:transition spd="slow">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5F422-E526-D8A9-EC39-695D093BF612}"/>
              </a:ext>
            </a:extLst>
          </p:cNvPr>
          <p:cNvSpPr>
            <a:spLocks noGrp="1"/>
          </p:cNvSpPr>
          <p:nvPr>
            <p:ph type="title"/>
          </p:nvPr>
        </p:nvSpPr>
        <p:spPr/>
        <p:txBody>
          <a:bodyPr>
            <a:normAutofit/>
          </a:bodyPr>
          <a:lstStyle/>
          <a:p>
            <a:r>
              <a:rPr lang="en-US" sz="4400" b="1" dirty="0">
                <a:solidFill>
                  <a:srgbClr val="009900"/>
                </a:solidFill>
                <a:latin typeface="Cambria" pitchFamily="18" charset="0"/>
              </a:rPr>
              <a:t>Questions?</a:t>
            </a:r>
            <a:endParaRPr lang="en-US" dirty="0"/>
          </a:p>
        </p:txBody>
      </p:sp>
      <p:sp>
        <p:nvSpPr>
          <p:cNvPr id="3" name="Content Placeholder 2">
            <a:extLst>
              <a:ext uri="{FF2B5EF4-FFF2-40B4-BE49-F238E27FC236}">
                <a16:creationId xmlns:a16="http://schemas.microsoft.com/office/drawing/2014/main" id="{601B2259-C713-5603-67B5-6DE591D9913F}"/>
              </a:ext>
            </a:extLst>
          </p:cNvPr>
          <p:cNvSpPr>
            <a:spLocks noGrp="1"/>
          </p:cNvSpPr>
          <p:nvPr>
            <p:ph idx="1"/>
          </p:nvPr>
        </p:nvSpPr>
        <p:spPr/>
        <p:txBody>
          <a:bodyPr/>
          <a:lstStyle/>
          <a:p>
            <a:pPr marL="0" indent="0" algn="ctr">
              <a:buNone/>
            </a:pPr>
            <a:r>
              <a:rPr lang="en-US" dirty="0"/>
              <a:t>Thank you for your attention!</a:t>
            </a:r>
          </a:p>
        </p:txBody>
      </p:sp>
      <p:pic>
        <p:nvPicPr>
          <p:cNvPr id="5" name="Picture 4" descr="Toy robots shaking hands">
            <a:extLst>
              <a:ext uri="{FF2B5EF4-FFF2-40B4-BE49-F238E27FC236}">
                <a16:creationId xmlns:a16="http://schemas.microsoft.com/office/drawing/2014/main" id="{A5C260B0-EB39-1D2F-6B4A-4A5202E9B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12" y="1995686"/>
            <a:ext cx="3439576" cy="2284760"/>
          </a:xfrm>
          <a:prstGeom prst="rect">
            <a:avLst/>
          </a:prstGeom>
        </p:spPr>
      </p:pic>
    </p:spTree>
    <p:extLst>
      <p:ext uri="{BB962C8B-B14F-4D97-AF65-F5344CB8AC3E}">
        <p14:creationId xmlns:p14="http://schemas.microsoft.com/office/powerpoint/2010/main" val="1245657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5D41-1B8D-71A7-5C12-5013A3E3F9BF}"/>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3CA1FE7C-8405-B5D2-57CA-540B91370B97}"/>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Disclaimer</a:t>
            </a:r>
            <a:endParaRPr lang="en-US" sz="2000" b="1" dirty="0">
              <a:solidFill>
                <a:schemeClr val="bg1">
                  <a:lumMod val="75000"/>
                </a:schemeClr>
              </a:solidFill>
              <a:latin typeface="Cambria" pitchFamily="18" charset="0"/>
            </a:endParaRPr>
          </a:p>
          <a:p>
            <a:pPr marL="342900" lvl="0" indent="-342900"/>
            <a:endParaRPr lang="en-US" sz="2500" b="1" dirty="0">
              <a:latin typeface="Cambria" pitchFamily="18" charset="0"/>
            </a:endParaRPr>
          </a:p>
        </p:txBody>
      </p:sp>
      <p:sp>
        <p:nvSpPr>
          <p:cNvPr id="6" name="Subtitle 2">
            <a:extLst>
              <a:ext uri="{FF2B5EF4-FFF2-40B4-BE49-F238E27FC236}">
                <a16:creationId xmlns:a16="http://schemas.microsoft.com/office/drawing/2014/main" id="{38486236-6F7F-7191-CE0B-CC342A2A4F18}"/>
              </a:ext>
            </a:extLst>
          </p:cNvPr>
          <p:cNvSpPr txBox="1">
            <a:spLocks/>
          </p:cNvSpPr>
          <p:nvPr/>
        </p:nvSpPr>
        <p:spPr>
          <a:xfrm>
            <a:off x="266700" y="1314450"/>
            <a:ext cx="4233292" cy="3028950"/>
          </a:xfrm>
          <a:prstGeom prst="rect">
            <a:avLst/>
          </a:prstGeom>
        </p:spPr>
        <p:txBody>
          <a:bodyPr vert="horz" lIns="91440" tIns="45720" rIns="91440" bIns="45720" rtlCol="0">
            <a:normAutofit/>
          </a:bodyPr>
          <a:lstStyle/>
          <a:p>
            <a:pPr marL="342900" lvl="0" indent="-342900">
              <a:buFont typeface="Arial" panose="020B0604020202020204" pitchFamily="34" charset="0"/>
              <a:buChar char="•"/>
            </a:pPr>
            <a:r>
              <a:rPr lang="en-US" sz="1400" dirty="0">
                <a:latin typeface="Cambria" pitchFamily="18" charset="0"/>
              </a:rPr>
              <a:t>The views expressed are mine and not those of my employer</a:t>
            </a:r>
          </a:p>
          <a:p>
            <a:pPr marL="342900" lvl="0" indent="-342900">
              <a:buFont typeface="Arial" panose="020B0604020202020204" pitchFamily="34" charset="0"/>
              <a:buChar char="•"/>
            </a:pPr>
            <a:r>
              <a:rPr lang="en-US" sz="1400" dirty="0">
                <a:latin typeface="Cambria" pitchFamily="18" charset="0"/>
              </a:rPr>
              <a:t>No conflicts of interest</a:t>
            </a:r>
          </a:p>
          <a:p>
            <a:pPr marL="342900" lvl="0" indent="-342900">
              <a:buFont typeface="Arial" panose="020B0604020202020204" pitchFamily="34" charset="0"/>
              <a:buChar char="•"/>
            </a:pPr>
            <a:r>
              <a:rPr lang="en-US" sz="1400" dirty="0">
                <a:latin typeface="Cambria" pitchFamily="18" charset="0"/>
              </a:rPr>
              <a:t>In addition to working at Hofstra University, in the past 12 months, I served as a consultant for Boston University, AI4Purpose, </a:t>
            </a:r>
            <a:r>
              <a:rPr lang="en-US" sz="1400" dirty="0" err="1">
                <a:latin typeface="Cambria" pitchFamily="18" charset="0"/>
              </a:rPr>
              <a:t>Wellcome</a:t>
            </a:r>
            <a:r>
              <a:rPr lang="en-US" sz="1400" dirty="0">
                <a:latin typeface="Cambria" pitchFamily="18" charset="0"/>
              </a:rPr>
              <a:t> LEAP’s R3 program,  and the Regulatory Affairs Professionals Society</a:t>
            </a:r>
          </a:p>
          <a:p>
            <a:pPr marL="342900" lvl="0" indent="-342900"/>
            <a:endParaRPr lang="en-US" sz="1400" b="1" dirty="0">
              <a:latin typeface="Cambria" pitchFamily="18" charset="0"/>
            </a:endParaRPr>
          </a:p>
        </p:txBody>
      </p:sp>
      <p:pic>
        <p:nvPicPr>
          <p:cNvPr id="3" name="Picture 2" descr="A robot using a laptop sitting on a blue chair">
            <a:extLst>
              <a:ext uri="{FF2B5EF4-FFF2-40B4-BE49-F238E27FC236}">
                <a16:creationId xmlns:a16="http://schemas.microsoft.com/office/drawing/2014/main" id="{3029C101-2F47-1A18-5CED-C63F2E977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046" y="1200150"/>
            <a:ext cx="4669507" cy="2626598"/>
          </a:xfrm>
          <a:prstGeom prst="rect">
            <a:avLst/>
          </a:prstGeom>
        </p:spPr>
      </p:pic>
    </p:spTree>
    <p:extLst>
      <p:ext uri="{BB962C8B-B14F-4D97-AF65-F5344CB8AC3E}">
        <p14:creationId xmlns:p14="http://schemas.microsoft.com/office/powerpoint/2010/main" val="2544619349"/>
      </p:ext>
    </p:extLst>
  </p:cSld>
  <p:clrMapOvr>
    <a:masterClrMapping/>
  </p:clrMapOvr>
  <p:transition spd="slow">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Opportunity or Oversight?</a:t>
            </a:r>
            <a:endParaRPr lang="en-US" sz="2500" b="1" dirty="0">
              <a:latin typeface="Cambria" pitchFamily="18" charset="0"/>
            </a:endParaRPr>
          </a:p>
        </p:txBody>
      </p:sp>
      <p:graphicFrame>
        <p:nvGraphicFramePr>
          <p:cNvPr id="2" name="Diagram 1">
            <a:extLst>
              <a:ext uri="{FF2B5EF4-FFF2-40B4-BE49-F238E27FC236}">
                <a16:creationId xmlns:a16="http://schemas.microsoft.com/office/drawing/2014/main" id="{A75F2DBC-58C7-1F57-423B-34232079B28F}"/>
              </a:ext>
            </a:extLst>
          </p:cNvPr>
          <p:cNvGraphicFramePr/>
          <p:nvPr>
            <p:extLst>
              <p:ext uri="{D42A27DB-BD31-4B8C-83A1-F6EECF244321}">
                <p14:modId xmlns:p14="http://schemas.microsoft.com/office/powerpoint/2010/main" val="2280194752"/>
              </p:ext>
            </p:extLst>
          </p:nvPr>
        </p:nvGraphicFramePr>
        <p:xfrm>
          <a:off x="266700" y="915566"/>
          <a:ext cx="8610600" cy="3427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6C6F2-8F36-01B5-C1F2-C2372C0AEE74}"/>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BB9CA8D-54D7-0E91-8789-5DB217F560D2}"/>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What is Generative AI?</a:t>
            </a:r>
            <a:endParaRPr lang="en-US" sz="2500" b="1" dirty="0">
              <a:latin typeface="Cambria" pitchFamily="18" charset="0"/>
            </a:endParaRPr>
          </a:p>
        </p:txBody>
      </p:sp>
      <p:sp>
        <p:nvSpPr>
          <p:cNvPr id="6" name="Subtitle 2">
            <a:extLst>
              <a:ext uri="{FF2B5EF4-FFF2-40B4-BE49-F238E27FC236}">
                <a16:creationId xmlns:a16="http://schemas.microsoft.com/office/drawing/2014/main" id="{D83B5913-DA98-141E-A8F5-3E19170C650B}"/>
              </a:ext>
            </a:extLst>
          </p:cNvPr>
          <p:cNvSpPr txBox="1">
            <a:spLocks/>
          </p:cNvSpPr>
          <p:nvPr/>
        </p:nvSpPr>
        <p:spPr>
          <a:xfrm>
            <a:off x="266700" y="1314450"/>
            <a:ext cx="8610600" cy="3028950"/>
          </a:xfrm>
          <a:prstGeom prst="rect">
            <a:avLst/>
          </a:prstGeom>
        </p:spPr>
        <p:txBody>
          <a:bodyPr vert="horz" lIns="91440" tIns="45720" rIns="91440" bIns="45720" rtlCol="0">
            <a:normAutofit fontScale="92500" lnSpcReduction="10000"/>
          </a:bodyPr>
          <a:lstStyle/>
          <a:p>
            <a:pPr marL="342900" lvl="0" indent="-342900">
              <a:buFont typeface="Arial" panose="020B0604020202020204" pitchFamily="34" charset="0"/>
              <a:buChar char="•"/>
            </a:pPr>
            <a:r>
              <a:rPr lang="en-US" sz="1400" dirty="0">
                <a:latin typeface="Cambria" pitchFamily="18" charset="0"/>
              </a:rPr>
              <a:t>Generative AI is often defined as types of programs that create (or generate) content after receiving a specific prompt</a:t>
            </a:r>
          </a:p>
          <a:p>
            <a:pPr marL="800100" lvl="1" indent="-342900">
              <a:buFont typeface="Arial" panose="020B0604020202020204" pitchFamily="34" charset="0"/>
              <a:buChar char="•"/>
            </a:pPr>
            <a:r>
              <a:rPr lang="en-US" sz="1400" dirty="0">
                <a:latin typeface="Cambria" pitchFamily="18" charset="0"/>
              </a:rPr>
              <a:t>Famous AIs include Chat GPT and Claude, Copilot and </a:t>
            </a:r>
            <a:r>
              <a:rPr lang="en-US" sz="1400" dirty="0" err="1">
                <a:latin typeface="Cambria" pitchFamily="18" charset="0"/>
              </a:rPr>
              <a:t>LLaMA</a:t>
            </a:r>
            <a:endParaRPr lang="en-US" sz="1400" dirty="0">
              <a:latin typeface="Cambria" pitchFamily="18" charset="0"/>
            </a:endParaRPr>
          </a:p>
          <a:p>
            <a:pPr marL="800100" lvl="1" indent="-342900">
              <a:buFont typeface="Arial" panose="020B0604020202020204" pitchFamily="34" charset="0"/>
              <a:buChar char="•"/>
            </a:pPr>
            <a:r>
              <a:rPr lang="en-US" sz="1400" dirty="0">
                <a:latin typeface="Cambria" pitchFamily="18" charset="0"/>
              </a:rPr>
              <a:t>Many proprietary AIs exist</a:t>
            </a:r>
          </a:p>
          <a:p>
            <a:pPr marL="800100" lvl="1" indent="-342900">
              <a:buFont typeface="Arial" panose="020B0604020202020204" pitchFamily="34" charset="0"/>
              <a:buChar char="•"/>
            </a:pPr>
            <a:r>
              <a:rPr lang="en-US" sz="1400" dirty="0">
                <a:latin typeface="Cambria" pitchFamily="18" charset="0"/>
              </a:rPr>
              <a:t>May produce video, audio, text, images</a:t>
            </a:r>
          </a:p>
          <a:p>
            <a:pPr marL="342900" lvl="0" indent="-342900">
              <a:buFont typeface="Arial" panose="020B0604020202020204" pitchFamily="34" charset="0"/>
              <a:buChar char="•"/>
            </a:pPr>
            <a:endParaRPr lang="en-US" sz="1400" dirty="0">
              <a:latin typeface="Cambria" pitchFamily="18" charset="0"/>
            </a:endParaRPr>
          </a:p>
          <a:p>
            <a:pPr marL="342900" lvl="0" indent="-342900">
              <a:buFont typeface="Arial" panose="020B0604020202020204" pitchFamily="34" charset="0"/>
              <a:buChar char="•"/>
            </a:pPr>
            <a:r>
              <a:rPr lang="en-US" sz="1400" dirty="0">
                <a:latin typeface="Cambria" pitchFamily="18" charset="0"/>
              </a:rPr>
              <a:t>Because generative AI is generally based on large learning models (LLMs), it is limited by the data available</a:t>
            </a:r>
          </a:p>
          <a:p>
            <a:pPr marL="800100" lvl="1" indent="-342900">
              <a:buFont typeface="Arial" panose="020B0604020202020204" pitchFamily="34" charset="0"/>
              <a:buChar char="•"/>
            </a:pPr>
            <a:r>
              <a:rPr lang="en-US" sz="1400" dirty="0">
                <a:latin typeface="Cambria" pitchFamily="18" charset="0"/>
              </a:rPr>
              <a:t>May require training</a:t>
            </a:r>
          </a:p>
          <a:p>
            <a:pPr marL="800100" lvl="1" indent="-342900">
              <a:buFont typeface="Arial" panose="020B0604020202020204" pitchFamily="34" charset="0"/>
              <a:buChar char="•"/>
            </a:pPr>
            <a:r>
              <a:rPr lang="en-US" sz="1400" dirty="0">
                <a:latin typeface="Cambria" pitchFamily="18" charset="0"/>
              </a:rPr>
              <a:t>Continuous adaptation and learning</a:t>
            </a:r>
          </a:p>
          <a:p>
            <a:pPr marL="800100" lvl="1" indent="-342900">
              <a:buFont typeface="Arial" panose="020B0604020202020204" pitchFamily="34" charset="0"/>
              <a:buChar char="•"/>
            </a:pPr>
            <a:r>
              <a:rPr lang="en-US" sz="1400" dirty="0">
                <a:latin typeface="Cambria" pitchFamily="18" charset="0"/>
              </a:rPr>
              <a:t>Can “hallucinate”</a:t>
            </a:r>
          </a:p>
          <a:p>
            <a:pPr lvl="1"/>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Hallucinations are an effect of the algorithmic basis of the LLM</a:t>
            </a:r>
          </a:p>
          <a:p>
            <a:pPr marL="800100" lvl="1" indent="-342900">
              <a:buFont typeface="Arial" panose="020B0604020202020204" pitchFamily="34" charset="0"/>
              <a:buChar char="•"/>
            </a:pPr>
            <a:r>
              <a:rPr lang="en-US" sz="1400" dirty="0">
                <a:latin typeface="Cambria" pitchFamily="18" charset="0"/>
              </a:rPr>
              <a:t>AI is not “intelligent”</a:t>
            </a:r>
          </a:p>
          <a:p>
            <a:pPr marL="800100" lvl="1" indent="-342900">
              <a:buFont typeface="Arial" panose="020B0604020202020204" pitchFamily="34" charset="0"/>
              <a:buChar char="•"/>
            </a:pPr>
            <a:r>
              <a:rPr lang="en-US" sz="1400" dirty="0">
                <a:latin typeface="Cambria" pitchFamily="18" charset="0"/>
              </a:rPr>
              <a:t>Even highly efficient systems will have a certain level of error due to chance alone</a:t>
            </a:r>
          </a:p>
          <a:p>
            <a:pPr marL="800100" lvl="1" indent="-342900">
              <a:buFont typeface="Arial" panose="020B0604020202020204" pitchFamily="34" charset="0"/>
              <a:buChar char="•"/>
            </a:pPr>
            <a:r>
              <a:rPr lang="en-US" sz="1400" dirty="0">
                <a:latin typeface="Cambria" pitchFamily="18" charset="0"/>
              </a:rPr>
              <a:t>Lack of sensory information and other inputs necessary for biological learning can be evident </a:t>
            </a: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2799798576"/>
      </p:ext>
    </p:extLst>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BC29-5A01-896A-CCD4-CD1FEEF850CA}"/>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B8B88C0C-ED80-FBB0-3039-8E075857C20D}"/>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A Few Basic Concerns about Generative AI</a:t>
            </a:r>
            <a:endParaRPr lang="en-US" sz="2000" b="1" dirty="0">
              <a:solidFill>
                <a:schemeClr val="bg1">
                  <a:lumMod val="75000"/>
                </a:schemeClr>
              </a:solidFill>
              <a:latin typeface="Cambria" pitchFamily="18" charset="0"/>
            </a:endParaRPr>
          </a:p>
          <a:p>
            <a:pPr marL="342900" lvl="0" indent="-342900"/>
            <a:endParaRPr lang="en-US" sz="2500" b="1" dirty="0">
              <a:latin typeface="Cambria" pitchFamily="18" charset="0"/>
            </a:endParaRPr>
          </a:p>
        </p:txBody>
      </p:sp>
      <p:sp>
        <p:nvSpPr>
          <p:cNvPr id="6" name="Subtitle 2">
            <a:extLst>
              <a:ext uri="{FF2B5EF4-FFF2-40B4-BE49-F238E27FC236}">
                <a16:creationId xmlns:a16="http://schemas.microsoft.com/office/drawing/2014/main" id="{6762601D-E852-5E62-3489-DBD22D0E3F9E}"/>
              </a:ext>
            </a:extLst>
          </p:cNvPr>
          <p:cNvSpPr txBox="1">
            <a:spLocks/>
          </p:cNvSpPr>
          <p:nvPr/>
        </p:nvSpPr>
        <p:spPr>
          <a:xfrm>
            <a:off x="266700" y="1314450"/>
            <a:ext cx="8610600" cy="3028950"/>
          </a:xfrm>
          <a:prstGeom prst="rect">
            <a:avLst/>
          </a:prstGeom>
        </p:spPr>
        <p:txBody>
          <a:bodyPr vert="horz" lIns="91440" tIns="45720" rIns="91440" bIns="45720" rtlCol="0">
            <a:normAutofit fontScale="85000" lnSpcReduction="20000"/>
          </a:bodyPr>
          <a:lstStyle/>
          <a:p>
            <a:pPr marL="342900" lvl="0" indent="-342900">
              <a:buFont typeface="Arial" panose="020B0604020202020204" pitchFamily="34" charset="0"/>
              <a:buChar char="•"/>
            </a:pPr>
            <a:r>
              <a:rPr lang="en-US" sz="1400" dirty="0">
                <a:latin typeface="Cambria" pitchFamily="18" charset="0"/>
              </a:rPr>
              <a:t>Originality of work in educational contexts</a:t>
            </a:r>
          </a:p>
          <a:p>
            <a:pPr marL="800100" lvl="1" indent="-342900">
              <a:buFont typeface="Arial" panose="020B0604020202020204" pitchFamily="34" charset="0"/>
              <a:buChar char="•"/>
            </a:pPr>
            <a:r>
              <a:rPr lang="en-US" sz="1400" dirty="0">
                <a:latin typeface="Cambria" pitchFamily="18" charset="0"/>
              </a:rPr>
              <a:t>Plagiarism</a:t>
            </a:r>
          </a:p>
          <a:p>
            <a:pPr marL="800100" lvl="1" indent="-342900">
              <a:buFont typeface="Arial" panose="020B0604020202020204" pitchFamily="34" charset="0"/>
              <a:buChar char="•"/>
            </a:pPr>
            <a:r>
              <a:rPr lang="en-US" sz="1400" dirty="0">
                <a:latin typeface="Cambria" pitchFamily="18" charset="0"/>
              </a:rPr>
              <a:t>Co-optation—YouTube and TikTok videos, encyclopedia entries</a:t>
            </a:r>
          </a:p>
          <a:p>
            <a:pPr lvl="1"/>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Depriving humans of employment</a:t>
            </a:r>
          </a:p>
          <a:p>
            <a:pPr marL="800100" lvl="1" indent="-342900">
              <a:buFont typeface="Arial" panose="020B0604020202020204" pitchFamily="34" charset="0"/>
              <a:buChar char="•"/>
            </a:pPr>
            <a:r>
              <a:rPr lang="en-US" sz="1400" dirty="0">
                <a:latin typeface="Cambria" pitchFamily="18" charset="0"/>
              </a:rPr>
              <a:t>Human rights</a:t>
            </a:r>
          </a:p>
          <a:p>
            <a:pPr marL="800100" lvl="1" indent="-342900">
              <a:buFont typeface="Arial" panose="020B0604020202020204" pitchFamily="34" charset="0"/>
              <a:buChar char="•"/>
            </a:pPr>
            <a:r>
              <a:rPr lang="en-US" sz="1400" dirty="0">
                <a:latin typeface="Cambria" pitchFamily="18" charset="0"/>
              </a:rPr>
              <a:t>Social justice</a:t>
            </a:r>
          </a:p>
          <a:p>
            <a:pPr marL="342900"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Blurring the lines between dependable and undependable sources of information</a:t>
            </a:r>
          </a:p>
          <a:p>
            <a:pPr marL="803275" lvl="2" indent="-330200">
              <a:buFont typeface="Arial" panose="020B0604020202020204" pitchFamily="34" charset="0"/>
              <a:buChar char="•"/>
            </a:pPr>
            <a:r>
              <a:rPr lang="en-US" sz="1400" dirty="0">
                <a:latin typeface="Cambria" pitchFamily="18" charset="0"/>
              </a:rPr>
              <a:t>Google AI</a:t>
            </a:r>
          </a:p>
          <a:p>
            <a:pPr marL="342900"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Rights to works of art, intellectual property, and images</a:t>
            </a:r>
          </a:p>
          <a:p>
            <a:pPr marL="800100" lvl="1" indent="-342900">
              <a:buFont typeface="Arial" panose="020B0604020202020204" pitchFamily="34" charset="0"/>
              <a:buChar char="•"/>
            </a:pPr>
            <a:r>
              <a:rPr lang="en-US" sz="1400" dirty="0">
                <a:latin typeface="Cambria" pitchFamily="18" charset="0"/>
              </a:rPr>
              <a:t>Employment issues– Screen Actors Guild and Writer’s Strikes in the US</a:t>
            </a:r>
          </a:p>
          <a:p>
            <a:pPr marL="800100" lvl="1" indent="-342900">
              <a:buFont typeface="Arial" panose="020B0604020202020204" pitchFamily="34" charset="0"/>
              <a:buChar char="•"/>
            </a:pPr>
            <a:r>
              <a:rPr lang="en-US" sz="1400" dirty="0">
                <a:latin typeface="Cambria" pitchFamily="18" charset="0"/>
              </a:rPr>
              <a:t>Copyright</a:t>
            </a:r>
          </a:p>
          <a:p>
            <a:pPr marL="800100" lvl="1" indent="-342900">
              <a:buFont typeface="Arial" panose="020B0604020202020204" pitchFamily="34" charset="0"/>
              <a:buChar char="•"/>
            </a:pPr>
            <a:r>
              <a:rPr lang="en-US" sz="1400" dirty="0">
                <a:latin typeface="Cambria" pitchFamily="18" charset="0"/>
              </a:rPr>
              <a:t>Intellectual property</a:t>
            </a:r>
          </a:p>
          <a:p>
            <a:pPr marL="342900"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Skills development</a:t>
            </a:r>
          </a:p>
          <a:p>
            <a:pPr marL="342900"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Deception and propaganda</a:t>
            </a:r>
          </a:p>
          <a:p>
            <a:pPr marL="342900" lvl="0" indent="-342900"/>
            <a:endParaRPr lang="en-US" sz="2500" b="1" dirty="0">
              <a:latin typeface="Cambria" pitchFamily="18" charset="0"/>
            </a:endParaRPr>
          </a:p>
        </p:txBody>
      </p:sp>
      <p:pic>
        <p:nvPicPr>
          <p:cNvPr id="7" name="Picture 6" descr="Two cute robots">
            <a:extLst>
              <a:ext uri="{FF2B5EF4-FFF2-40B4-BE49-F238E27FC236}">
                <a16:creationId xmlns:a16="http://schemas.microsoft.com/office/drawing/2014/main" id="{46D180AF-3081-4AB3-57F4-A75DED6A0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466" y="419272"/>
            <a:ext cx="3024336" cy="1701189"/>
          </a:xfrm>
          <a:prstGeom prst="rect">
            <a:avLst/>
          </a:prstGeom>
        </p:spPr>
      </p:pic>
      <p:pic>
        <p:nvPicPr>
          <p:cNvPr id="9" name="Picture 8" descr="A grey robot with  colorful buttons">
            <a:extLst>
              <a:ext uri="{FF2B5EF4-FFF2-40B4-BE49-F238E27FC236}">
                <a16:creationId xmlns:a16="http://schemas.microsoft.com/office/drawing/2014/main" id="{195D6F97-B904-63D1-2304-BCDD1B48E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198" y="2375801"/>
            <a:ext cx="2276872" cy="1707654"/>
          </a:xfrm>
          <a:prstGeom prst="rect">
            <a:avLst/>
          </a:prstGeom>
        </p:spPr>
      </p:pic>
    </p:spTree>
    <p:extLst>
      <p:ext uri="{BB962C8B-B14F-4D97-AF65-F5344CB8AC3E}">
        <p14:creationId xmlns:p14="http://schemas.microsoft.com/office/powerpoint/2010/main" val="318060678"/>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073F-9A21-FBE0-C271-671538BB7688}"/>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7B8CC219-66EB-6165-1295-FAB34D6022FA}"/>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a:solidFill>
                  <a:srgbClr val="009900"/>
                </a:solidFill>
                <a:latin typeface="Cambria" pitchFamily="18" charset="0"/>
              </a:rPr>
              <a:t>Research Opportunities with Generative AI</a:t>
            </a:r>
            <a:endParaRPr lang="en-US" sz="2500" b="1" dirty="0">
              <a:latin typeface="Cambria" pitchFamily="18" charset="0"/>
            </a:endParaRPr>
          </a:p>
        </p:txBody>
      </p:sp>
      <p:sp>
        <p:nvSpPr>
          <p:cNvPr id="6" name="Subtitle 2">
            <a:extLst>
              <a:ext uri="{FF2B5EF4-FFF2-40B4-BE49-F238E27FC236}">
                <a16:creationId xmlns:a16="http://schemas.microsoft.com/office/drawing/2014/main" id="{2BA70FAA-3C9A-99F0-D9E7-C5EFBB10A593}"/>
              </a:ext>
            </a:extLst>
          </p:cNvPr>
          <p:cNvSpPr txBox="1">
            <a:spLocks/>
          </p:cNvSpPr>
          <p:nvPr/>
        </p:nvSpPr>
        <p:spPr>
          <a:xfrm>
            <a:off x="266700" y="1314450"/>
            <a:ext cx="8610600" cy="3028950"/>
          </a:xfrm>
          <a:prstGeom prst="rect">
            <a:avLst/>
          </a:prstGeom>
        </p:spPr>
        <p:txBody>
          <a:bodyPr vert="horz" lIns="91440" tIns="45720" rIns="91440" bIns="45720" rtlCol="0">
            <a:normAutofit fontScale="92500" lnSpcReduction="10000"/>
          </a:bodyPr>
          <a:lstStyle/>
          <a:p>
            <a:pPr marL="342900" lvl="0" indent="-342900">
              <a:buFont typeface="Arial" panose="020B0604020202020204" pitchFamily="34" charset="0"/>
              <a:buChar char="•"/>
            </a:pPr>
            <a:r>
              <a:rPr lang="en-US" sz="1400" dirty="0">
                <a:latin typeface="Cambria" pitchFamily="18" charset="0"/>
              </a:rPr>
              <a:t>Research on or about the AI</a:t>
            </a:r>
          </a:p>
          <a:p>
            <a:pPr marL="800100" lvl="1" indent="-342900">
              <a:buFont typeface="Arial" panose="020B0604020202020204" pitchFamily="34" charset="0"/>
              <a:buChar char="•"/>
            </a:pPr>
            <a:r>
              <a:rPr lang="en-US" sz="1400" dirty="0">
                <a:latin typeface="Cambria" pitchFamily="18" charset="0"/>
              </a:rPr>
              <a:t>Testing responses to AI-generated vs. human-made text and images</a:t>
            </a:r>
          </a:p>
          <a:p>
            <a:pPr marL="800100" lvl="1" indent="-342900">
              <a:buFont typeface="Arial" panose="020B0604020202020204" pitchFamily="34" charset="0"/>
              <a:buChar char="•"/>
            </a:pPr>
            <a:r>
              <a:rPr lang="en-US" sz="1400" dirty="0">
                <a:latin typeface="Cambria" pitchFamily="18" charset="0"/>
              </a:rPr>
              <a:t>Evaluating the AI response to various prompts</a:t>
            </a:r>
          </a:p>
          <a:p>
            <a:pPr marL="800100" lvl="1" indent="-342900">
              <a:buFont typeface="Arial" panose="020B0604020202020204" pitchFamily="34" charset="0"/>
              <a:buChar char="•"/>
            </a:pPr>
            <a:r>
              <a:rPr lang="en-US" sz="1400" dirty="0">
                <a:latin typeface="Cambria" pitchFamily="18" charset="0"/>
              </a:rPr>
              <a:t>Assessing hallucinations or other features of the AI</a:t>
            </a:r>
          </a:p>
          <a:p>
            <a:pPr marL="800100" lvl="1"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Refining research questions and protocols</a:t>
            </a:r>
          </a:p>
          <a:p>
            <a:pPr marL="800100" lvl="1" indent="-342900">
              <a:buFont typeface="Arial" panose="020B0604020202020204" pitchFamily="34" charset="0"/>
              <a:buChar char="•"/>
            </a:pPr>
            <a:r>
              <a:rPr lang="en-US" sz="1400" dirty="0">
                <a:latin typeface="Cambria" pitchFamily="18" charset="0"/>
              </a:rPr>
              <a:t>“Scraping” data to help researchers refine questions</a:t>
            </a:r>
          </a:p>
          <a:p>
            <a:pPr marL="800100" lvl="1" indent="-342900">
              <a:buFont typeface="Arial" panose="020B0604020202020204" pitchFamily="34" charset="0"/>
              <a:buChar char="•"/>
            </a:pPr>
            <a:r>
              <a:rPr lang="en-US" sz="1400" dirty="0">
                <a:latin typeface="Cambria" pitchFamily="18" charset="0"/>
              </a:rPr>
              <a:t>Analyze data, make predictions</a:t>
            </a:r>
          </a:p>
          <a:p>
            <a:pPr marL="800100" lvl="1" indent="-342900">
              <a:buFont typeface="Arial" panose="020B0604020202020204" pitchFamily="34" charset="0"/>
              <a:buChar char="•"/>
            </a:pPr>
            <a:r>
              <a:rPr lang="en-US" sz="1400" dirty="0">
                <a:latin typeface="Cambria" pitchFamily="18" charset="0"/>
              </a:rPr>
              <a:t>Refining scales, surveys, and questionnaires—study design</a:t>
            </a:r>
          </a:p>
          <a:p>
            <a:pPr marL="800100" lvl="1" indent="-342900">
              <a:buFont typeface="Arial" panose="020B0604020202020204" pitchFamily="34" charset="0"/>
              <a:buChar char="•"/>
            </a:pPr>
            <a:r>
              <a:rPr lang="en-US" sz="1400" dirty="0">
                <a:latin typeface="Cambria" pitchFamily="18" charset="0"/>
              </a:rPr>
              <a:t>Building coding schema</a:t>
            </a:r>
          </a:p>
          <a:p>
            <a:pPr marL="800100" lvl="1"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Tabulation and plotting</a:t>
            </a:r>
          </a:p>
          <a:p>
            <a:pPr marL="800100" lvl="1" indent="-342900">
              <a:buFont typeface="Arial" panose="020B0604020202020204" pitchFamily="34" charset="0"/>
              <a:buChar char="•"/>
            </a:pPr>
            <a:r>
              <a:rPr lang="en-US" sz="1400" dirty="0">
                <a:latin typeface="Cambria" pitchFamily="18" charset="0"/>
              </a:rPr>
              <a:t>Can create, tables, figures, listings</a:t>
            </a:r>
          </a:p>
          <a:p>
            <a:pPr marL="800100" lvl="1" indent="-342900">
              <a:buFont typeface="Arial" panose="020B0604020202020204" pitchFamily="34" charset="0"/>
              <a:buChar char="•"/>
            </a:pPr>
            <a:r>
              <a:rPr lang="en-US" sz="1400" dirty="0">
                <a:latin typeface="Cambria" pitchFamily="18" charset="0"/>
              </a:rPr>
              <a:t>Can “scrape” for findings quickly</a:t>
            </a:r>
          </a:p>
          <a:p>
            <a:pPr marL="342900"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Literature review and summarization</a:t>
            </a:r>
          </a:p>
          <a:p>
            <a:pPr marL="800100" lvl="1" indent="-342900">
              <a:buFont typeface="Arial" panose="020B0604020202020204" pitchFamily="34" charset="0"/>
              <a:buChar char="•"/>
            </a:pPr>
            <a:endParaRPr lang="en-US" sz="1400" dirty="0">
              <a:latin typeface="Cambria" pitchFamily="18" charset="0"/>
            </a:endParaRPr>
          </a:p>
          <a:p>
            <a:pPr marL="800100" lvl="1" indent="-342900">
              <a:buFont typeface="Arial" panose="020B0604020202020204" pitchFamily="34" charset="0"/>
              <a:buChar char="•"/>
            </a:pPr>
            <a:endParaRPr lang="en-US" sz="1400" dirty="0">
              <a:latin typeface="Cambria" pitchFamily="18" charset="0"/>
            </a:endParaRPr>
          </a:p>
          <a:p>
            <a:pPr marL="285750" indent="-285750">
              <a:buFont typeface="Arial" panose="020B0604020202020204" pitchFamily="34" charset="0"/>
              <a:buChar char="•"/>
            </a:pPr>
            <a:endParaRPr lang="en-US" sz="1400" dirty="0">
              <a:latin typeface="Cambria" pitchFamily="18" charset="0"/>
            </a:endParaRPr>
          </a:p>
          <a:p>
            <a:pPr marL="342900" lvl="0" indent="-342900"/>
            <a:endParaRPr lang="en-US" sz="2500" b="1" dirty="0">
              <a:latin typeface="Cambria" pitchFamily="18" charset="0"/>
            </a:endParaRPr>
          </a:p>
        </p:txBody>
      </p:sp>
      <p:pic>
        <p:nvPicPr>
          <p:cNvPr id="3" name="Picture 2" descr="Colorful network cables">
            <a:extLst>
              <a:ext uri="{FF2B5EF4-FFF2-40B4-BE49-F238E27FC236}">
                <a16:creationId xmlns:a16="http://schemas.microsoft.com/office/drawing/2014/main" id="{59E4FBBB-F4A3-57D5-734B-699334857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000" y="2787774"/>
            <a:ext cx="2332300" cy="1555626"/>
          </a:xfrm>
          <a:prstGeom prst="rect">
            <a:avLst/>
          </a:prstGeom>
        </p:spPr>
      </p:pic>
      <p:pic>
        <p:nvPicPr>
          <p:cNvPr id="7" name="Picture 6" descr="Abstract background of blue mesh and nodes">
            <a:extLst>
              <a:ext uri="{FF2B5EF4-FFF2-40B4-BE49-F238E27FC236}">
                <a16:creationId xmlns:a16="http://schemas.microsoft.com/office/drawing/2014/main" id="{726507DA-3AB0-8E2F-8BE5-F92DB82BF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000" y="1419622"/>
            <a:ext cx="2330671" cy="1311002"/>
          </a:xfrm>
          <a:prstGeom prst="rect">
            <a:avLst/>
          </a:prstGeom>
        </p:spPr>
      </p:pic>
    </p:spTree>
    <p:extLst>
      <p:ext uri="{BB962C8B-B14F-4D97-AF65-F5344CB8AC3E}">
        <p14:creationId xmlns:p14="http://schemas.microsoft.com/office/powerpoint/2010/main" val="668401692"/>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139D1-8478-B645-0A64-2C4E4B1544AB}"/>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7C5BB137-1E55-1E29-2380-F9A7B7820A1D}"/>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Writing and Creation Opportunities with Generative AI</a:t>
            </a:r>
            <a:endParaRPr lang="en-US" sz="2500" b="1" dirty="0">
              <a:latin typeface="Cambria" pitchFamily="18" charset="0"/>
            </a:endParaRPr>
          </a:p>
        </p:txBody>
      </p:sp>
      <p:sp>
        <p:nvSpPr>
          <p:cNvPr id="6" name="Subtitle 2">
            <a:extLst>
              <a:ext uri="{FF2B5EF4-FFF2-40B4-BE49-F238E27FC236}">
                <a16:creationId xmlns:a16="http://schemas.microsoft.com/office/drawing/2014/main" id="{BDB6C0EE-7F34-A5F1-8AEB-F936535A0059}"/>
              </a:ext>
            </a:extLst>
          </p:cNvPr>
          <p:cNvSpPr txBox="1">
            <a:spLocks/>
          </p:cNvSpPr>
          <p:nvPr/>
        </p:nvSpPr>
        <p:spPr>
          <a:xfrm>
            <a:off x="266700" y="914399"/>
            <a:ext cx="4342814" cy="3429001"/>
          </a:xfrm>
          <a:prstGeom prst="rect">
            <a:avLst/>
          </a:prstGeom>
        </p:spPr>
        <p:txBody>
          <a:bodyPr vert="horz" lIns="91440" tIns="45720" rIns="91440" bIns="45720" rtlCol="0">
            <a:normAutofit/>
          </a:bodyPr>
          <a:lstStyle/>
          <a:p>
            <a:pPr marL="342900" lvl="0" indent="-342900">
              <a:buFont typeface="Arial" panose="020B0604020202020204" pitchFamily="34" charset="0"/>
              <a:buChar char="•"/>
            </a:pPr>
            <a:r>
              <a:rPr lang="en-US" sz="1400" dirty="0">
                <a:latin typeface="Cambria" pitchFamily="18" charset="0"/>
              </a:rPr>
              <a:t>Writing up data</a:t>
            </a:r>
          </a:p>
          <a:p>
            <a:pPr marL="800100" lvl="1" indent="-342900">
              <a:buFont typeface="Arial" panose="020B0604020202020204" pitchFamily="34" charset="0"/>
              <a:buChar char="•"/>
            </a:pPr>
            <a:r>
              <a:rPr lang="en-US" sz="1400" dirty="0">
                <a:latin typeface="Cambria" pitchFamily="18" charset="0"/>
              </a:rPr>
              <a:t>Provide tables, listings, figures and generate text</a:t>
            </a:r>
          </a:p>
          <a:p>
            <a:pPr marL="800100" lvl="1" indent="-342900">
              <a:buFont typeface="Arial" panose="020B0604020202020204" pitchFamily="34" charset="0"/>
              <a:buChar char="•"/>
            </a:pPr>
            <a:r>
              <a:rPr lang="en-US" sz="1400" dirty="0">
                <a:latin typeface="Cambria" pitchFamily="18" charset="0"/>
              </a:rPr>
              <a:t>Provide bullet points and generate sentences</a:t>
            </a:r>
          </a:p>
          <a:p>
            <a:pPr marL="800100" lvl="1" indent="-342900">
              <a:buFont typeface="Arial" panose="020B0604020202020204" pitchFamily="34" charset="0"/>
              <a:buChar char="•"/>
            </a:pPr>
            <a:r>
              <a:rPr lang="en-US" sz="1400" dirty="0">
                <a:latin typeface="Cambria" pitchFamily="18" charset="0"/>
              </a:rPr>
              <a:t>Translations</a:t>
            </a:r>
          </a:p>
          <a:p>
            <a:pPr marL="342900" indent="-342900">
              <a:buFont typeface="Arial" panose="020B0604020202020204" pitchFamily="34" charset="0"/>
              <a:buChar char="•"/>
            </a:pPr>
            <a:r>
              <a:rPr lang="en-US" sz="1400" dirty="0">
                <a:latin typeface="Cambria" pitchFamily="18" charset="0"/>
              </a:rPr>
              <a:t>Writing from a prompt</a:t>
            </a:r>
          </a:p>
          <a:p>
            <a:pPr marL="800100" lvl="1" indent="-342900">
              <a:buFont typeface="Arial" panose="020B0604020202020204" pitchFamily="34" charset="0"/>
              <a:buChar char="•"/>
            </a:pPr>
            <a:r>
              <a:rPr lang="en-US" sz="1400" dirty="0">
                <a:latin typeface="Cambria" pitchFamily="18" charset="0"/>
              </a:rPr>
              <a:t>AI uses the LLM to generate content based on a brief prompt</a:t>
            </a:r>
          </a:p>
          <a:p>
            <a:pPr marL="342900" indent="-342900">
              <a:buFont typeface="Arial" panose="020B0604020202020204" pitchFamily="34" charset="0"/>
              <a:buChar char="•"/>
            </a:pPr>
            <a:r>
              <a:rPr lang="en-US" sz="1400" dirty="0">
                <a:latin typeface="Cambria" pitchFamily="18" charset="0"/>
              </a:rPr>
              <a:t>Providing outlines and bullet points related to a topic or prompt</a:t>
            </a:r>
          </a:p>
          <a:p>
            <a:pPr marL="342900" indent="-342900">
              <a:buFont typeface="Arial" panose="020B0604020202020204" pitchFamily="34" charset="0"/>
              <a:buChar char="•"/>
            </a:pPr>
            <a:r>
              <a:rPr lang="en-US" sz="1400" dirty="0">
                <a:latin typeface="Cambria" pitchFamily="18" charset="0"/>
              </a:rPr>
              <a:t>Summarizing existing material</a:t>
            </a:r>
          </a:p>
          <a:p>
            <a:pPr marL="800100" lvl="1" indent="-342900">
              <a:buFont typeface="Arial" panose="020B0604020202020204" pitchFamily="34" charset="0"/>
              <a:buChar char="•"/>
            </a:pPr>
            <a:r>
              <a:rPr lang="en-US" sz="1400" dirty="0">
                <a:latin typeface="Cambria" pitchFamily="18" charset="0"/>
              </a:rPr>
              <a:t>Articles or books</a:t>
            </a:r>
          </a:p>
          <a:p>
            <a:pPr marL="342900" indent="-342900">
              <a:buFont typeface="Arial" panose="020B0604020202020204" pitchFamily="34" charset="0"/>
              <a:buChar char="•"/>
            </a:pPr>
            <a:r>
              <a:rPr lang="en-US" sz="1400" dirty="0">
                <a:latin typeface="Cambria" pitchFamily="18" charset="0"/>
              </a:rPr>
              <a:t>Creating video, audio, images</a:t>
            </a:r>
          </a:p>
          <a:p>
            <a:pPr marL="800100" lvl="1" indent="-342900">
              <a:buFont typeface="Arial" panose="020B0604020202020204" pitchFamily="34" charset="0"/>
              <a:buChar char="•"/>
            </a:pPr>
            <a:r>
              <a:rPr lang="en-US" sz="1400" dirty="0">
                <a:latin typeface="Cambria" pitchFamily="18" charset="0"/>
              </a:rPr>
              <a:t>Adding music or voiceovers</a:t>
            </a:r>
          </a:p>
          <a:p>
            <a:pPr marL="800100" lvl="1" indent="-342900">
              <a:buFont typeface="Arial" panose="020B0604020202020204" pitchFamily="34" charset="0"/>
              <a:buChar char="•"/>
            </a:pPr>
            <a:endParaRPr lang="en-US" sz="1400" dirty="0">
              <a:latin typeface="Cambria" pitchFamily="18" charset="0"/>
            </a:endParaRPr>
          </a:p>
          <a:p>
            <a:pPr marL="800100" lvl="1" indent="-342900">
              <a:buFont typeface="Arial" panose="020B0604020202020204" pitchFamily="34" charset="0"/>
              <a:buChar char="•"/>
            </a:pPr>
            <a:endParaRPr lang="en-US" sz="1400" dirty="0">
              <a:latin typeface="Cambria" pitchFamily="18" charset="0"/>
            </a:endParaRPr>
          </a:p>
          <a:p>
            <a:pPr marL="285750" indent="-285750">
              <a:buFont typeface="Arial" panose="020B0604020202020204" pitchFamily="34" charset="0"/>
              <a:buChar char="•"/>
            </a:pPr>
            <a:endParaRPr lang="en-US" sz="1400" dirty="0">
              <a:latin typeface="Cambria" pitchFamily="18" charset="0"/>
            </a:endParaRPr>
          </a:p>
          <a:p>
            <a:pPr marL="342900" lvl="0" indent="-342900"/>
            <a:endParaRPr lang="en-US" sz="2500" b="1" dirty="0">
              <a:latin typeface="Cambria" pitchFamily="18" charset="0"/>
            </a:endParaRPr>
          </a:p>
        </p:txBody>
      </p:sp>
      <p:pic>
        <p:nvPicPr>
          <p:cNvPr id="7" name="Picture 6" descr="Sticky notes on a wall">
            <a:extLst>
              <a:ext uri="{FF2B5EF4-FFF2-40B4-BE49-F238E27FC236}">
                <a16:creationId xmlns:a16="http://schemas.microsoft.com/office/drawing/2014/main" id="{781B0136-03D3-CB2C-B1DF-8C9111F7B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614" y="1114423"/>
            <a:ext cx="4344571" cy="3028951"/>
          </a:xfrm>
          <a:prstGeom prst="rect">
            <a:avLst/>
          </a:prstGeom>
        </p:spPr>
      </p:pic>
    </p:spTree>
    <p:extLst>
      <p:ext uri="{BB962C8B-B14F-4D97-AF65-F5344CB8AC3E}">
        <p14:creationId xmlns:p14="http://schemas.microsoft.com/office/powerpoint/2010/main" val="4195190317"/>
      </p:ext>
    </p:extLst>
  </p:cSld>
  <p:clrMapOvr>
    <a:masterClrMapping/>
  </p:clrMapOvr>
  <p:transition spd="slow">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B834-842E-A0AE-8D04-52C75AADE577}"/>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1D1981BC-0F2E-7A62-195E-F053625A3B31}"/>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a:solidFill>
                  <a:srgbClr val="009900"/>
                </a:solidFill>
                <a:latin typeface="Cambria" pitchFamily="18" charset="0"/>
              </a:rPr>
              <a:t>Editing Opportunities with Generative AI</a:t>
            </a:r>
            <a:endParaRPr lang="en-US" sz="2500" b="1" dirty="0">
              <a:latin typeface="Cambria" pitchFamily="18" charset="0"/>
            </a:endParaRPr>
          </a:p>
        </p:txBody>
      </p:sp>
      <p:pic>
        <p:nvPicPr>
          <p:cNvPr id="3" name="Picture 2" descr="Cute yellow robot">
            <a:extLst>
              <a:ext uri="{FF2B5EF4-FFF2-40B4-BE49-F238E27FC236}">
                <a16:creationId xmlns:a16="http://schemas.microsoft.com/office/drawing/2014/main" id="{869F8E53-3F64-B7AD-9EB6-D7DAEE8EE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787" y="987574"/>
            <a:ext cx="5240329" cy="3495258"/>
          </a:xfrm>
          <a:prstGeom prst="rect">
            <a:avLst/>
          </a:prstGeom>
        </p:spPr>
      </p:pic>
      <p:sp>
        <p:nvSpPr>
          <p:cNvPr id="6" name="Subtitle 2">
            <a:extLst>
              <a:ext uri="{FF2B5EF4-FFF2-40B4-BE49-F238E27FC236}">
                <a16:creationId xmlns:a16="http://schemas.microsoft.com/office/drawing/2014/main" id="{060BAFCE-BE2B-7829-F8B6-59548247E21C}"/>
              </a:ext>
            </a:extLst>
          </p:cNvPr>
          <p:cNvSpPr txBox="1">
            <a:spLocks/>
          </p:cNvSpPr>
          <p:nvPr/>
        </p:nvSpPr>
        <p:spPr>
          <a:xfrm>
            <a:off x="266700" y="1314450"/>
            <a:ext cx="3438087" cy="3028950"/>
          </a:xfrm>
          <a:prstGeom prst="rect">
            <a:avLst/>
          </a:prstGeom>
        </p:spPr>
        <p:txBody>
          <a:bodyPr vert="horz" lIns="91440" tIns="45720" rIns="91440" bIns="45720" rtlCol="0">
            <a:normAutofit/>
          </a:bodyPr>
          <a:lstStyle/>
          <a:p>
            <a:pPr marL="342900" lvl="0" indent="-342900">
              <a:buFont typeface="Arial" panose="020B0604020202020204" pitchFamily="34" charset="0"/>
              <a:buChar char="•"/>
            </a:pPr>
            <a:r>
              <a:rPr lang="en-US" sz="1400" dirty="0">
                <a:latin typeface="Cambria" pitchFamily="18" charset="0"/>
              </a:rPr>
              <a:t>Refining style and grammar</a:t>
            </a:r>
            <a:br>
              <a:rPr lang="en-US" sz="1400" dirty="0">
                <a:latin typeface="Cambria" pitchFamily="18" charset="0"/>
              </a:rPr>
            </a:br>
            <a:endParaRPr lang="en-US" sz="1400" dirty="0">
              <a:latin typeface="Cambria" pitchFamily="18" charset="0"/>
            </a:endParaRPr>
          </a:p>
          <a:p>
            <a:pPr marL="342900" lvl="0" indent="-342900">
              <a:buFont typeface="Arial" panose="020B0604020202020204" pitchFamily="34" charset="0"/>
              <a:buChar char="•"/>
            </a:pPr>
            <a:r>
              <a:rPr lang="en-US" sz="1400" dirty="0">
                <a:latin typeface="Cambria" pitchFamily="18" charset="0"/>
              </a:rPr>
              <a:t>Reviewing for content against the LLM</a:t>
            </a:r>
            <a:br>
              <a:rPr lang="en-US" sz="1400" dirty="0">
                <a:latin typeface="Cambria" pitchFamily="18" charset="0"/>
              </a:rPr>
            </a:br>
            <a:endParaRPr lang="en-US" sz="1400" dirty="0">
              <a:latin typeface="Cambria" pitchFamily="18" charset="0"/>
            </a:endParaRPr>
          </a:p>
          <a:p>
            <a:pPr marL="342900" lvl="0" indent="-342900">
              <a:buFont typeface="Arial" panose="020B0604020202020204" pitchFamily="34" charset="0"/>
              <a:buChar char="•"/>
            </a:pPr>
            <a:r>
              <a:rPr lang="en-US" sz="1400" dirty="0">
                <a:latin typeface="Cambria" pitchFamily="18" charset="0"/>
              </a:rPr>
              <a:t>Citations and bibliography support</a:t>
            </a:r>
          </a:p>
          <a:p>
            <a:pPr marL="800100" lvl="1" indent="-342900">
              <a:buFont typeface="Arial" panose="020B0604020202020204" pitchFamily="34" charset="0"/>
              <a:buChar char="•"/>
            </a:pPr>
            <a:r>
              <a:rPr lang="en-US" sz="1400" dirty="0">
                <a:latin typeface="Cambria" pitchFamily="18" charset="0"/>
              </a:rPr>
              <a:t>Generating citations and works cited</a:t>
            </a:r>
          </a:p>
          <a:p>
            <a:pPr marL="800100" lvl="1" indent="-342900">
              <a:buFont typeface="Arial" panose="020B0604020202020204" pitchFamily="34" charset="0"/>
              <a:buChar char="•"/>
            </a:pPr>
            <a:r>
              <a:rPr lang="en-US" sz="1400" dirty="0">
                <a:latin typeface="Cambria" pitchFamily="18" charset="0"/>
              </a:rPr>
              <a:t>Providing references</a:t>
            </a:r>
          </a:p>
          <a:p>
            <a:pPr marL="800100" lvl="1" indent="-342900">
              <a:buFont typeface="Arial" panose="020B0604020202020204" pitchFamily="34" charset="0"/>
              <a:buChar char="•"/>
            </a:pPr>
            <a:endParaRPr lang="en-US" sz="1400" dirty="0">
              <a:latin typeface="Cambria" pitchFamily="18" charset="0"/>
            </a:endParaRPr>
          </a:p>
          <a:p>
            <a:pPr marL="342900" indent="-342900">
              <a:buFont typeface="Arial" panose="020B0604020202020204" pitchFamily="34" charset="0"/>
              <a:buChar char="•"/>
            </a:pPr>
            <a:r>
              <a:rPr lang="en-US" sz="1400" dirty="0">
                <a:latin typeface="Cambria" pitchFamily="18" charset="0"/>
              </a:rPr>
              <a:t>Linking articles from within a textual source to the internet</a:t>
            </a:r>
          </a:p>
          <a:p>
            <a:pPr marL="800100" lvl="1" indent="-342900">
              <a:buFont typeface="Arial" panose="020B0604020202020204" pitchFamily="34" charset="0"/>
              <a:buChar char="•"/>
            </a:pPr>
            <a:endParaRPr lang="en-US" sz="1400" dirty="0">
              <a:latin typeface="Cambria" pitchFamily="18" charset="0"/>
            </a:endParaRPr>
          </a:p>
          <a:p>
            <a:pPr marL="342900" lvl="0" indent="-342900">
              <a:buFont typeface="Arial" panose="020B0604020202020204" pitchFamily="34" charset="0"/>
              <a:buChar char="•"/>
            </a:pPr>
            <a:endParaRPr lang="en-US" sz="1400" dirty="0">
              <a:latin typeface="Cambria" pitchFamily="18" charset="0"/>
            </a:endParaRPr>
          </a:p>
          <a:p>
            <a:pPr marL="800100" lvl="1" indent="-342900">
              <a:buFont typeface="Arial" panose="020B0604020202020204" pitchFamily="34" charset="0"/>
              <a:buChar char="•"/>
            </a:pPr>
            <a:endParaRPr lang="en-US" sz="1400" dirty="0">
              <a:latin typeface="Cambria" pitchFamily="18" charset="0"/>
            </a:endParaRPr>
          </a:p>
          <a:p>
            <a:pPr marL="800100" lvl="1" indent="-342900">
              <a:buFont typeface="Arial" panose="020B0604020202020204" pitchFamily="34" charset="0"/>
              <a:buChar char="•"/>
            </a:pPr>
            <a:endParaRPr lang="en-US" sz="1400" dirty="0">
              <a:latin typeface="Cambria" pitchFamily="18" charset="0"/>
            </a:endParaRPr>
          </a:p>
          <a:p>
            <a:pPr marL="285750" indent="-285750">
              <a:buFont typeface="Arial" panose="020B0604020202020204" pitchFamily="34" charset="0"/>
              <a:buChar char="•"/>
            </a:pPr>
            <a:endParaRPr lang="en-US" sz="1400" dirty="0">
              <a:latin typeface="Cambria" pitchFamily="18" charset="0"/>
            </a:endParaRPr>
          </a:p>
          <a:p>
            <a:pPr marL="342900" lvl="0" indent="-342900"/>
            <a:endParaRPr lang="en-US" sz="2500" b="1" dirty="0">
              <a:latin typeface="Cambria" pitchFamily="18" charset="0"/>
            </a:endParaRPr>
          </a:p>
        </p:txBody>
      </p:sp>
    </p:spTree>
    <p:extLst>
      <p:ext uri="{BB962C8B-B14F-4D97-AF65-F5344CB8AC3E}">
        <p14:creationId xmlns:p14="http://schemas.microsoft.com/office/powerpoint/2010/main" val="1671702753"/>
      </p:ext>
    </p:extLst>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9B815-52F9-DE6E-46DF-64EEE62F3244}"/>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49A88773-7CB8-347E-2F91-8C9718DBF575}"/>
              </a:ext>
            </a:extLst>
          </p:cNvPr>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009900"/>
                </a:solidFill>
                <a:latin typeface="Cambria" pitchFamily="18" charset="0"/>
              </a:rPr>
              <a:t>Oversight: Education</a:t>
            </a:r>
            <a:endParaRPr lang="en-US" sz="2500" b="1" dirty="0">
              <a:latin typeface="Cambria" pitchFamily="18" charset="0"/>
            </a:endParaRPr>
          </a:p>
        </p:txBody>
      </p:sp>
      <p:graphicFrame>
        <p:nvGraphicFramePr>
          <p:cNvPr id="2" name="Diagram 1">
            <a:extLst>
              <a:ext uri="{FF2B5EF4-FFF2-40B4-BE49-F238E27FC236}">
                <a16:creationId xmlns:a16="http://schemas.microsoft.com/office/drawing/2014/main" id="{C8D748EB-7447-4290-A649-F025FA843204}"/>
              </a:ext>
            </a:extLst>
          </p:cNvPr>
          <p:cNvGraphicFramePr/>
          <p:nvPr>
            <p:extLst>
              <p:ext uri="{D42A27DB-BD31-4B8C-83A1-F6EECF244321}">
                <p14:modId xmlns:p14="http://schemas.microsoft.com/office/powerpoint/2010/main" val="1501498960"/>
              </p:ext>
            </p:extLst>
          </p:nvPr>
        </p:nvGraphicFramePr>
        <p:xfrm>
          <a:off x="266700" y="1314450"/>
          <a:ext cx="8610600" cy="3028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7669261"/>
      </p:ext>
    </p:extLst>
  </p:cSld>
  <p:clrMapOvr>
    <a:masterClrMapping/>
  </p:clrMapOvr>
  <p:transition spd="slow">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15085</TotalTime>
  <Words>901</Words>
  <Application>Microsoft Macintosh PowerPoint</Application>
  <PresentationFormat>On-screen Show (16:9)</PresentationFormat>
  <Paragraphs>163</Paragraphs>
  <Slides>15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 Afzaal</dc:creator>
  <cp:lastModifiedBy>Microsoft Office User</cp:lastModifiedBy>
  <cp:revision>48</cp:revision>
  <dcterms:created xsi:type="dcterms:W3CDTF">2006-08-16T00:00:00Z</dcterms:created>
  <dcterms:modified xsi:type="dcterms:W3CDTF">2025-02-21T13:36:23Z</dcterms:modified>
</cp:coreProperties>
</file>