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3" r:id="rId4"/>
    <p:sldId id="258" r:id="rId5"/>
    <p:sldId id="259" r:id="rId6"/>
    <p:sldId id="260" r:id="rId7"/>
    <p:sldId id="264" r:id="rId8"/>
    <p:sldId id="267" r:id="rId9"/>
    <p:sldId id="266" r:id="rId10"/>
    <p:sldId id="265" r:id="rId11"/>
    <p:sldId id="261" r:id="rId12"/>
    <p:sldId id="268" r:id="rId13"/>
    <p:sldId id="262"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D8B"/>
    <a:srgbClr val="2BAAD3"/>
    <a:srgbClr val="009900"/>
    <a:srgbClr val="7ACC00"/>
    <a:srgbClr val="F8224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95"/>
    <p:restoredTop sz="91385"/>
  </p:normalViewPr>
  <p:slideViewPr>
    <p:cSldViewPr>
      <p:cViewPr varScale="1">
        <p:scale>
          <a:sx n="119" d="100"/>
          <a:sy n="119" d="100"/>
        </p:scale>
        <p:origin x="200" y="3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8FE87A-C2D9-493B-B99F-A41D1A2BEF7C}" type="datetimeFigureOut">
              <a:rPr lang="" smtClean="0"/>
              <a:pPr/>
              <a:t>2/23/25</a:t>
            </a:fld>
            <a:endParaRPr lan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5E200-7A63-4A7C-BE0B-EE602D2E29CE}" type="slidenum">
              <a:rPr lang="" smtClean="0"/>
              <a:pPr/>
              <a:t>‹#›</a:t>
            </a:fld>
            <a:endParaRPr lang=""/>
          </a:p>
        </p:txBody>
      </p:sp>
    </p:spTree>
    <p:extLst>
      <p:ext uri="{BB962C8B-B14F-4D97-AF65-F5344CB8AC3E}">
        <p14:creationId xmlns:p14="http://schemas.microsoft.com/office/powerpoint/2010/main" val="3499037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 dirty="0"/>
          </a:p>
        </p:txBody>
      </p:sp>
      <p:sp>
        <p:nvSpPr>
          <p:cNvPr id="4" name="Slide Number Placeholder 3"/>
          <p:cNvSpPr>
            <a:spLocks noGrp="1"/>
          </p:cNvSpPr>
          <p:nvPr>
            <p:ph type="sldNum" sz="quarter" idx="10"/>
          </p:nvPr>
        </p:nvSpPr>
        <p:spPr/>
        <p:txBody>
          <a:bodyPr/>
          <a:lstStyle/>
          <a:p>
            <a:fld id="{1275E200-7A63-4A7C-BE0B-EE602D2E29CE}" type="slidenum">
              <a:rPr lang="" smtClean="0"/>
              <a:pPr/>
              <a:t>1</a:t>
            </a:fld>
            <a:endParaRPr lang=""/>
          </a:p>
        </p:txBody>
      </p:sp>
    </p:spTree>
    <p:extLst>
      <p:ext uri="{BB962C8B-B14F-4D97-AF65-F5344CB8AC3E}">
        <p14:creationId xmlns:p14="http://schemas.microsoft.com/office/powerpoint/2010/main" val="462099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12DC2-2E1C-F1E8-9139-34E639E7C8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3E553-1E6E-7026-0C9C-AFB8EC81D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5589C7-932D-487E-89E0-E6A0D1EFB265}"/>
              </a:ext>
            </a:extLst>
          </p:cNvPr>
          <p:cNvSpPr>
            <a:spLocks noGrp="1"/>
          </p:cNvSpPr>
          <p:nvPr>
            <p:ph type="body" idx="1"/>
          </p:nvPr>
        </p:nvSpPr>
        <p:spPr/>
        <p:txBody>
          <a:bodyPr/>
          <a:lstStyle/>
          <a:p>
            <a:r>
              <a:rPr lang="en-GB" b="0" i="0" dirty="0">
                <a:solidFill>
                  <a:srgbClr val="222222"/>
                </a:solidFill>
                <a:effectLst/>
                <a:latin typeface="Merriweather" pitchFamily="2" charset="77"/>
              </a:rPr>
              <a:t>Relative number of mathematics, physics, and computer science documents citing non-English works</a:t>
            </a:r>
            <a:endParaRPr lang="en-PT" dirty="0"/>
          </a:p>
        </p:txBody>
      </p:sp>
      <p:sp>
        <p:nvSpPr>
          <p:cNvPr id="4" name="Slide Number Placeholder 3">
            <a:extLst>
              <a:ext uri="{FF2B5EF4-FFF2-40B4-BE49-F238E27FC236}">
                <a16:creationId xmlns:a16="http://schemas.microsoft.com/office/drawing/2014/main" id="{D0FB789F-80D4-223E-20F3-75B24195D06F}"/>
              </a:ext>
            </a:extLst>
          </p:cNvPr>
          <p:cNvSpPr>
            <a:spLocks noGrp="1"/>
          </p:cNvSpPr>
          <p:nvPr>
            <p:ph type="sldNum" sz="quarter" idx="5"/>
          </p:nvPr>
        </p:nvSpPr>
        <p:spPr/>
        <p:txBody>
          <a:bodyPr/>
          <a:lstStyle/>
          <a:p>
            <a:fld id="{1275E200-7A63-4A7C-BE0B-EE602D2E29CE}" type="slidenum">
              <a:rPr lang="" smtClean="0"/>
              <a:pPr/>
              <a:t>3</a:t>
            </a:fld>
            <a:endParaRPr lang=""/>
          </a:p>
        </p:txBody>
      </p:sp>
    </p:spTree>
    <p:extLst>
      <p:ext uri="{BB962C8B-B14F-4D97-AF65-F5344CB8AC3E}">
        <p14:creationId xmlns:p14="http://schemas.microsoft.com/office/powerpoint/2010/main" val="1001689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1275E200-7A63-4A7C-BE0B-EE602D2E29CE}" type="slidenum">
              <a:rPr lang="" smtClean="0"/>
              <a:pPr/>
              <a:t>5</a:t>
            </a:fld>
            <a:endParaRPr lang=""/>
          </a:p>
        </p:txBody>
      </p:sp>
    </p:spTree>
    <p:extLst>
      <p:ext uri="{BB962C8B-B14F-4D97-AF65-F5344CB8AC3E}">
        <p14:creationId xmlns:p14="http://schemas.microsoft.com/office/powerpoint/2010/main" val="231403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T" dirty="0"/>
          </a:p>
        </p:txBody>
      </p:sp>
      <p:sp>
        <p:nvSpPr>
          <p:cNvPr id="4" name="Slide Number Placeholder 3"/>
          <p:cNvSpPr>
            <a:spLocks noGrp="1"/>
          </p:cNvSpPr>
          <p:nvPr>
            <p:ph type="sldNum" sz="quarter" idx="5"/>
          </p:nvPr>
        </p:nvSpPr>
        <p:spPr/>
        <p:txBody>
          <a:bodyPr/>
          <a:lstStyle/>
          <a:p>
            <a:fld id="{1275E200-7A63-4A7C-BE0B-EE602D2E29CE}" type="slidenum">
              <a:rPr lang="" smtClean="0"/>
              <a:pPr/>
              <a:t>6</a:t>
            </a:fld>
            <a:endParaRPr lang=""/>
          </a:p>
        </p:txBody>
      </p:sp>
    </p:spTree>
    <p:extLst>
      <p:ext uri="{BB962C8B-B14F-4D97-AF65-F5344CB8AC3E}">
        <p14:creationId xmlns:p14="http://schemas.microsoft.com/office/powerpoint/2010/main" val="248068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E8148-A771-38FE-C124-C491E2E4B3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29CDC9-A94D-1A0B-FA13-2D86A4EBA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879FB-3965-B841-C4BB-E5BD4F621978}"/>
              </a:ext>
            </a:extLst>
          </p:cNvPr>
          <p:cNvSpPr>
            <a:spLocks noGrp="1"/>
          </p:cNvSpPr>
          <p:nvPr>
            <p:ph type="body" idx="1"/>
          </p:nvPr>
        </p:nvSpPr>
        <p:spPr/>
        <p:txBody>
          <a:bodyPr/>
          <a:lstStyle/>
          <a:p>
            <a:endParaRPr lang="en-PT" dirty="0"/>
          </a:p>
        </p:txBody>
      </p:sp>
      <p:sp>
        <p:nvSpPr>
          <p:cNvPr id="4" name="Slide Number Placeholder 3">
            <a:extLst>
              <a:ext uri="{FF2B5EF4-FFF2-40B4-BE49-F238E27FC236}">
                <a16:creationId xmlns:a16="http://schemas.microsoft.com/office/drawing/2014/main" id="{40942D66-3AFB-FEBD-1FD7-657F3A6E662D}"/>
              </a:ext>
            </a:extLst>
          </p:cNvPr>
          <p:cNvSpPr>
            <a:spLocks noGrp="1"/>
          </p:cNvSpPr>
          <p:nvPr>
            <p:ph type="sldNum" sz="quarter" idx="5"/>
          </p:nvPr>
        </p:nvSpPr>
        <p:spPr/>
        <p:txBody>
          <a:bodyPr/>
          <a:lstStyle/>
          <a:p>
            <a:fld id="{1275E200-7A63-4A7C-BE0B-EE602D2E29CE}" type="slidenum">
              <a:rPr lang="" smtClean="0"/>
              <a:pPr/>
              <a:t>7</a:t>
            </a:fld>
            <a:endParaRPr lang=""/>
          </a:p>
        </p:txBody>
      </p:sp>
    </p:spTree>
    <p:extLst>
      <p:ext uri="{BB962C8B-B14F-4D97-AF65-F5344CB8AC3E}">
        <p14:creationId xmlns:p14="http://schemas.microsoft.com/office/powerpoint/2010/main" val="240412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CBE1-2828-68EC-715D-8F2181B822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4DEAA-B937-0F7F-E498-228D2623B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A58DE9-D3DE-00AD-2B40-25BB7572DFED}"/>
              </a:ext>
            </a:extLst>
          </p:cNvPr>
          <p:cNvSpPr>
            <a:spLocks noGrp="1"/>
          </p:cNvSpPr>
          <p:nvPr>
            <p:ph type="body" idx="1"/>
          </p:nvPr>
        </p:nvSpPr>
        <p:spPr/>
        <p:txBody>
          <a:bodyPr/>
          <a:lstStyle/>
          <a:p>
            <a:endParaRPr lang="en-PT" dirty="0"/>
          </a:p>
        </p:txBody>
      </p:sp>
      <p:sp>
        <p:nvSpPr>
          <p:cNvPr id="4" name="Slide Number Placeholder 3">
            <a:extLst>
              <a:ext uri="{FF2B5EF4-FFF2-40B4-BE49-F238E27FC236}">
                <a16:creationId xmlns:a16="http://schemas.microsoft.com/office/drawing/2014/main" id="{74059A4E-0F9D-DF11-2571-EAFF8ECD5716}"/>
              </a:ext>
            </a:extLst>
          </p:cNvPr>
          <p:cNvSpPr>
            <a:spLocks noGrp="1"/>
          </p:cNvSpPr>
          <p:nvPr>
            <p:ph type="sldNum" sz="quarter" idx="5"/>
          </p:nvPr>
        </p:nvSpPr>
        <p:spPr/>
        <p:txBody>
          <a:bodyPr/>
          <a:lstStyle/>
          <a:p>
            <a:fld id="{1275E200-7A63-4A7C-BE0B-EE602D2E29CE}" type="slidenum">
              <a:rPr lang="" smtClean="0"/>
              <a:pPr/>
              <a:t>8</a:t>
            </a:fld>
            <a:endParaRPr lang=""/>
          </a:p>
        </p:txBody>
      </p:sp>
    </p:spTree>
    <p:extLst>
      <p:ext uri="{BB962C8B-B14F-4D97-AF65-F5344CB8AC3E}">
        <p14:creationId xmlns:p14="http://schemas.microsoft.com/office/powerpoint/2010/main" val="429238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B2705-5091-178E-3AF6-10A07AA31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F20CE-D9CC-C796-8A84-5BDD34E17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98D72-061B-B95A-E719-9873D2B03FBA}"/>
              </a:ext>
            </a:extLst>
          </p:cNvPr>
          <p:cNvSpPr>
            <a:spLocks noGrp="1"/>
          </p:cNvSpPr>
          <p:nvPr>
            <p:ph type="body" idx="1"/>
          </p:nvPr>
        </p:nvSpPr>
        <p:spPr/>
        <p:txBody>
          <a:bodyPr/>
          <a:lstStyle/>
          <a:p>
            <a:endParaRPr lang="en-PT" dirty="0"/>
          </a:p>
        </p:txBody>
      </p:sp>
      <p:sp>
        <p:nvSpPr>
          <p:cNvPr id="4" name="Slide Number Placeholder 3">
            <a:extLst>
              <a:ext uri="{FF2B5EF4-FFF2-40B4-BE49-F238E27FC236}">
                <a16:creationId xmlns:a16="http://schemas.microsoft.com/office/drawing/2014/main" id="{AA870B24-10B4-187E-73B0-60A5CFCA9664}"/>
              </a:ext>
            </a:extLst>
          </p:cNvPr>
          <p:cNvSpPr>
            <a:spLocks noGrp="1"/>
          </p:cNvSpPr>
          <p:nvPr>
            <p:ph type="sldNum" sz="quarter" idx="5"/>
          </p:nvPr>
        </p:nvSpPr>
        <p:spPr/>
        <p:txBody>
          <a:bodyPr/>
          <a:lstStyle/>
          <a:p>
            <a:fld id="{1275E200-7A63-4A7C-BE0B-EE602D2E29CE}" type="slidenum">
              <a:rPr lang="" smtClean="0"/>
              <a:pPr/>
              <a:t>9</a:t>
            </a:fld>
            <a:endParaRPr lang=""/>
          </a:p>
        </p:txBody>
      </p:sp>
    </p:spTree>
    <p:extLst>
      <p:ext uri="{BB962C8B-B14F-4D97-AF65-F5344CB8AC3E}">
        <p14:creationId xmlns:p14="http://schemas.microsoft.com/office/powerpoint/2010/main" val="4271676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42480-043B-1396-93D4-8D36B88601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9B7598-1F1A-A8E7-BC10-2C0D8E1DF5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776C6-32F9-7970-627E-3C52A42E5270}"/>
              </a:ext>
            </a:extLst>
          </p:cNvPr>
          <p:cNvSpPr>
            <a:spLocks noGrp="1"/>
          </p:cNvSpPr>
          <p:nvPr>
            <p:ph type="body" idx="1"/>
          </p:nvPr>
        </p:nvSpPr>
        <p:spPr/>
        <p:txBody>
          <a:bodyPr/>
          <a:lstStyle/>
          <a:p>
            <a:endParaRPr lang="en-PT" dirty="0"/>
          </a:p>
        </p:txBody>
      </p:sp>
      <p:sp>
        <p:nvSpPr>
          <p:cNvPr id="4" name="Slide Number Placeholder 3">
            <a:extLst>
              <a:ext uri="{FF2B5EF4-FFF2-40B4-BE49-F238E27FC236}">
                <a16:creationId xmlns:a16="http://schemas.microsoft.com/office/drawing/2014/main" id="{2A4A6E45-7D50-0AD6-F790-AE63FC98B343}"/>
              </a:ext>
            </a:extLst>
          </p:cNvPr>
          <p:cNvSpPr>
            <a:spLocks noGrp="1"/>
          </p:cNvSpPr>
          <p:nvPr>
            <p:ph type="sldNum" sz="quarter" idx="5"/>
          </p:nvPr>
        </p:nvSpPr>
        <p:spPr/>
        <p:txBody>
          <a:bodyPr/>
          <a:lstStyle/>
          <a:p>
            <a:fld id="{1275E200-7A63-4A7C-BE0B-EE602D2E29CE}" type="slidenum">
              <a:rPr lang="" smtClean="0"/>
              <a:pPr/>
              <a:t>10</a:t>
            </a:fld>
            <a:endParaRPr lang=""/>
          </a:p>
        </p:txBody>
      </p:sp>
    </p:spTree>
    <p:extLst>
      <p:ext uri="{BB962C8B-B14F-4D97-AF65-F5344CB8AC3E}">
        <p14:creationId xmlns:p14="http://schemas.microsoft.com/office/powerpoint/2010/main" val="39088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67300-9EB6-BC43-C24D-F5958BE3A6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8BC20B-6B53-7A0B-3DCE-3AA8045F11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638F51-7455-E14F-B539-87C48EBD25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 often asked “Who reviews the reviewers?”. In the traditional publishing model, journal editors choose reviewers based on their expertise. Reviewers can choose to post comments on preprints that they have a particular interest in, based on their own research experience. Crowd-sourced models have also begun to flourish. But there is no definition of what a GOOD peer review is and how to recognise it. That’s what we aim to change, by providing curated resources for training, quality standards, and raising pertinent questions that evolved from the current context. We want to help maintain integrity in the peer review process, by involving the community in assessing their own training needs.</a:t>
            </a:r>
          </a:p>
        </p:txBody>
      </p:sp>
      <p:sp>
        <p:nvSpPr>
          <p:cNvPr id="4" name="Slide Number Placeholder 3">
            <a:extLst>
              <a:ext uri="{FF2B5EF4-FFF2-40B4-BE49-F238E27FC236}">
                <a16:creationId xmlns:a16="http://schemas.microsoft.com/office/drawing/2014/main" id="{AA0FD581-38F2-DD5F-63B0-C3746CC3AD80}"/>
              </a:ext>
            </a:extLst>
          </p:cNvPr>
          <p:cNvSpPr>
            <a:spLocks noGrp="1"/>
          </p:cNvSpPr>
          <p:nvPr>
            <p:ph type="sldNum" sz="quarter" idx="5"/>
          </p:nvPr>
        </p:nvSpPr>
        <p:spPr/>
        <p:txBody>
          <a:bodyPr/>
          <a:lstStyle/>
          <a:p>
            <a:fld id="{1275E200-7A63-4A7C-BE0B-EE602D2E29CE}" type="slidenum">
              <a:rPr lang="" smtClean="0"/>
              <a:pPr/>
              <a:t>12</a:t>
            </a:fld>
            <a:endParaRPr lang=""/>
          </a:p>
        </p:txBody>
      </p:sp>
    </p:spTree>
    <p:extLst>
      <p:ext uri="{BB962C8B-B14F-4D97-AF65-F5344CB8AC3E}">
        <p14:creationId xmlns:p14="http://schemas.microsoft.com/office/powerpoint/2010/main" val="3987420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474" y="2211710"/>
            <a:ext cx="4013486" cy="827534"/>
          </a:xfrm>
        </p:spPr>
        <p:txBody>
          <a:bodyPr>
            <a:normAutofit/>
          </a:bodyPr>
          <a:lstStyle/>
          <a:p>
            <a:pPr algn="l">
              <a:spcBef>
                <a:spcPts val="0"/>
              </a:spcBef>
              <a:spcAft>
                <a:spcPts val="300"/>
              </a:spcAft>
            </a:pPr>
            <a:r>
              <a:rPr lang="en-US" sz="2200" b="1" dirty="0">
                <a:solidFill>
                  <a:srgbClr val="009900"/>
                </a:solidFill>
                <a:latin typeface="Cambria" pitchFamily="18" charset="0"/>
              </a:rPr>
              <a:t>Is Gen AI a Way to Make </a:t>
            </a:r>
          </a:p>
          <a:p>
            <a:pPr algn="l">
              <a:spcBef>
                <a:spcPts val="0"/>
              </a:spcBef>
              <a:spcAft>
                <a:spcPts val="300"/>
              </a:spcAft>
            </a:pPr>
            <a:r>
              <a:rPr lang="en-US" sz="2200" b="1" dirty="0">
                <a:solidFill>
                  <a:srgbClr val="009900"/>
                </a:solidFill>
                <a:latin typeface="Cambria" pitchFamily="18" charset="0"/>
              </a:rPr>
              <a:t>Peer Review Multilingual? </a:t>
            </a:r>
            <a:endParaRPr lang="en-US" sz="2500" b="1" dirty="0">
              <a:solidFill>
                <a:schemeClr val="bg1">
                  <a:lumMod val="75000"/>
                </a:schemeClr>
              </a:solidFill>
              <a:latin typeface="Cambria" pitchFamily="18" charset="0"/>
            </a:endParaRPr>
          </a:p>
        </p:txBody>
      </p:sp>
      <p:sp>
        <p:nvSpPr>
          <p:cNvPr id="6" name="Subtitle 2"/>
          <p:cNvSpPr txBox="1">
            <a:spLocks/>
          </p:cNvSpPr>
          <p:nvPr/>
        </p:nvSpPr>
        <p:spPr>
          <a:xfrm>
            <a:off x="198474" y="3867150"/>
            <a:ext cx="4724400" cy="285750"/>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1" i="0" u="none" strike="noStrike" kern="1200" cap="none" spc="0" normalizeH="0" baseline="0" noProof="0" dirty="0">
                <a:ln>
                  <a:noFill/>
                </a:ln>
                <a:solidFill>
                  <a:srgbClr val="009900"/>
                </a:solidFill>
                <a:effectLst/>
                <a:uLnTx/>
                <a:uFillTx/>
                <a:latin typeface="Cambria" pitchFamily="18" charset="0"/>
                <a:ea typeface="+mn-ea"/>
                <a:cs typeface="+mn-cs"/>
              </a:rPr>
              <a:t>Maria Machado</a:t>
            </a:r>
            <a:endParaRPr kumimoji="0" lang="en-US" sz="2000" b="1" i="0" u="none" strike="noStrike" kern="1200" cap="none" spc="0" normalizeH="0" baseline="0" noProof="0" dirty="0">
              <a:ln>
                <a:noFill/>
              </a:ln>
              <a:solidFill>
                <a:schemeClr val="bg1">
                  <a:lumMod val="75000"/>
                </a:schemeClr>
              </a:solidFill>
              <a:effectLst/>
              <a:uLnTx/>
              <a:uFillTx/>
              <a:latin typeface="Cambria" pitchFamily="18" charset="0"/>
              <a:ea typeface="+mn-ea"/>
              <a:cs typeface="+mn-cs"/>
            </a:endParaRPr>
          </a:p>
        </p:txBody>
      </p:sp>
      <p:sp>
        <p:nvSpPr>
          <p:cNvPr id="7" name="Subtitle 2"/>
          <p:cNvSpPr txBox="1">
            <a:spLocks/>
          </p:cNvSpPr>
          <p:nvPr/>
        </p:nvSpPr>
        <p:spPr>
          <a:xfrm>
            <a:off x="198474" y="4248150"/>
            <a:ext cx="4724400" cy="628650"/>
          </a:xfrm>
          <a:prstGeom prst="rect">
            <a:avLst/>
          </a:prstGeom>
        </p:spPr>
        <p:txBody>
          <a:bodyPr vert="horz" lIns="91440" tIns="45720" rIns="91440" bIns="45720" rtlCol="0">
            <a:noAutofit/>
          </a:bodyPr>
          <a:lstStyle/>
          <a:p>
            <a:r>
              <a:rPr lang="en-US" sz="1500" dirty="0">
                <a:latin typeface="Cambria" pitchFamily="18" charset="0"/>
              </a:rPr>
              <a:t>Affiliate Senior Associate</a:t>
            </a:r>
          </a:p>
          <a:p>
            <a:r>
              <a:rPr lang="en-US" sz="1500" dirty="0">
                <a:latin typeface="Cambria" pitchFamily="18" charset="0"/>
              </a:rPr>
              <a:t>Maverick Publishing Specialists</a:t>
            </a:r>
          </a:p>
          <a:p>
            <a:pPr lvl="0"/>
            <a:r>
              <a:rPr lang="en-US" sz="1500" dirty="0">
                <a:solidFill>
                  <a:schemeClr val="bg1">
                    <a:lumMod val="65000"/>
                  </a:schemeClr>
                </a:solidFill>
                <a:latin typeface="Cambria" pitchFamily="18" charset="0"/>
              </a:rPr>
              <a:t> </a:t>
            </a:r>
            <a:endParaRPr kumimoji="0" lang="en-US" sz="1500" i="0" u="none" strike="noStrike" kern="1200" cap="none" spc="0" normalizeH="0" baseline="0" noProof="0" dirty="0">
              <a:ln>
                <a:noFill/>
              </a:ln>
              <a:solidFill>
                <a:schemeClr val="bg1">
                  <a:lumMod val="65000"/>
                </a:schemeClr>
              </a:solidFill>
              <a:effectLst/>
              <a:uLnTx/>
              <a:uFillTx/>
              <a:latin typeface="Cambria" pitchFamily="18" charset="0"/>
              <a:ea typeface="+mn-ea"/>
              <a:cs typeface="+mn-cs"/>
            </a:endParaRPr>
          </a:p>
        </p:txBody>
      </p:sp>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17098-8324-9B7A-3CCC-C388073BB309}"/>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071A1A23-F793-DD7C-CFA6-F37C443DAA68}"/>
              </a:ext>
            </a:extLst>
          </p:cNvPr>
          <p:cNvSpPr txBox="1">
            <a:spLocks/>
          </p:cNvSpPr>
          <p:nvPr/>
        </p:nvSpPr>
        <p:spPr>
          <a:xfrm>
            <a:off x="228600" y="308163"/>
            <a:ext cx="6553200" cy="391379"/>
          </a:xfrm>
          <a:prstGeom prst="rect">
            <a:avLst/>
          </a:prstGeom>
        </p:spPr>
        <p:txBody>
          <a:bodyPr vert="horz" lIns="91440" tIns="45720" rIns="91440" bIns="45720" rtlCol="0">
            <a:noAutofit/>
          </a:bodyPr>
          <a:lstStyle/>
          <a:p>
            <a:pPr algn="l" fontAlgn="base"/>
            <a:r>
              <a:rPr lang="en-GB" sz="2000" b="1" dirty="0">
                <a:solidFill>
                  <a:srgbClr val="009900"/>
                </a:solidFill>
                <a:latin typeface="Cambria" panose="02040503050406030204" pitchFamily="18" charset="0"/>
              </a:rPr>
              <a:t>What else can editors do to help?</a:t>
            </a:r>
            <a:endParaRPr lang="en-GB" sz="2000" b="1" i="0" dirty="0">
              <a:solidFill>
                <a:srgbClr val="009900"/>
              </a:solidFill>
              <a:effectLst/>
              <a:latin typeface="Cambria" panose="02040503050406030204" pitchFamily="18" charset="0"/>
            </a:endParaRPr>
          </a:p>
        </p:txBody>
      </p:sp>
      <p:sp>
        <p:nvSpPr>
          <p:cNvPr id="7" name="TextBox 6">
            <a:extLst>
              <a:ext uri="{FF2B5EF4-FFF2-40B4-BE49-F238E27FC236}">
                <a16:creationId xmlns:a16="http://schemas.microsoft.com/office/drawing/2014/main" id="{6DE75AE0-760F-5DC8-8BA1-06340F4872CE}"/>
              </a:ext>
            </a:extLst>
          </p:cNvPr>
          <p:cNvSpPr txBox="1"/>
          <p:nvPr/>
        </p:nvSpPr>
        <p:spPr>
          <a:xfrm>
            <a:off x="154613" y="945021"/>
            <a:ext cx="8809875" cy="2277996"/>
          </a:xfrm>
          <a:prstGeom prst="rect">
            <a:avLst/>
          </a:prstGeom>
          <a:noFill/>
        </p:spPr>
        <p:txBody>
          <a:bodyPr wrap="square">
            <a:spAutoFit/>
          </a:bodyPr>
          <a:lstStyle/>
          <a:p>
            <a:pPr marL="285750" indent="-285750" algn="just">
              <a:spcAft>
                <a:spcPts val="600"/>
              </a:spcAft>
              <a:buFont typeface="Arial" panose="020B0604020202020204" pitchFamily="34" charset="0"/>
              <a:buChar char="•"/>
            </a:pPr>
            <a:r>
              <a:rPr lang="en-US" sz="1600" dirty="0">
                <a:latin typeface="Cambria" panose="02040503050406030204" pitchFamily="18" charset="0"/>
                <a:ea typeface="Times New Roman" panose="02020603050405020304" pitchFamily="18" charset="0"/>
                <a:cs typeface="Mangal" panose="02040503050203030202" pitchFamily="18" charset="0"/>
              </a:rPr>
              <a:t>C</a:t>
            </a:r>
            <a:r>
              <a:rPr lang="en-US" sz="1600" dirty="0">
                <a:effectLst/>
                <a:latin typeface="Cambria" panose="02040503050406030204" pitchFamily="18" charset="0"/>
                <a:ea typeface="Times New Roman" panose="02020603050405020304" pitchFamily="18" charset="0"/>
                <a:cs typeface="Mangal" panose="02040503050203030202" pitchFamily="18" charset="0"/>
              </a:rPr>
              <a:t>ross-lingual citation is widely recognized by scholars as an essential way to prevent the "siloing" of scientific discoveries across linguistic barriers </a:t>
            </a:r>
          </a:p>
          <a:p>
            <a:pPr marL="285750" indent="-285750" algn="just">
              <a:spcAft>
                <a:spcPts val="600"/>
              </a:spcAft>
              <a:buFont typeface="Arial" panose="020B0604020202020204" pitchFamily="34" charset="0"/>
              <a:buChar char="•"/>
            </a:pPr>
            <a:r>
              <a:rPr lang="en-GB" sz="1600" dirty="0">
                <a:solidFill>
                  <a:srgbClr val="000000"/>
                </a:solidFill>
                <a:latin typeface="Cambria" panose="02040503050406030204" pitchFamily="18" charset="0"/>
              </a:rPr>
              <a:t>Using the appropriate language is paramount for effective communication, so we all know what we are talking about. </a:t>
            </a:r>
            <a:endParaRPr lang="en-US" sz="1600" dirty="0">
              <a:effectLst/>
              <a:latin typeface="Cambria" panose="02040503050406030204" pitchFamily="18" charset="0"/>
              <a:ea typeface="Times New Roman" panose="02020603050405020304" pitchFamily="18" charset="0"/>
              <a:cs typeface="Mangal" panose="02040503050203030202" pitchFamily="18" charset="0"/>
            </a:endParaRPr>
          </a:p>
          <a:p>
            <a:pPr marL="285750" indent="-285750" algn="just">
              <a:spcAft>
                <a:spcPts val="1800"/>
              </a:spcAft>
              <a:buFont typeface="Arial" panose="020B0604020202020204" pitchFamily="34" charset="0"/>
              <a:buChar char="•"/>
            </a:pPr>
            <a:r>
              <a:rPr lang="en-US" sz="1600" dirty="0">
                <a:latin typeface="Cambria" panose="02040503050406030204" pitchFamily="18" charset="0"/>
              </a:rPr>
              <a:t>Transparent citation and metadata deposition policies are essential in ensuring diversity in cultural backgrounds for authors and reviewers</a:t>
            </a:r>
          </a:p>
          <a:p>
            <a:pPr marL="987425" indent="-282575">
              <a:lnSpc>
                <a:spcPct val="150000"/>
              </a:lnSpc>
              <a:buFont typeface="Courier New" panose="02070309020205020404" pitchFamily="49" charset="0"/>
              <a:buChar char="o"/>
            </a:pPr>
            <a:r>
              <a:rPr lang="en-GB" sz="1600" b="1" dirty="0">
                <a:solidFill>
                  <a:srgbClr val="076D8B"/>
                </a:solidFill>
                <a:latin typeface="Cambria" panose="02040503050406030204" pitchFamily="18" charset="0"/>
              </a:rPr>
              <a:t>We need an e</a:t>
            </a:r>
            <a:r>
              <a:rPr lang="en-GB" sz="1600" b="1" i="0" dirty="0">
                <a:solidFill>
                  <a:srgbClr val="076D8B"/>
                </a:solidFill>
                <a:effectLst/>
                <a:latin typeface="Cambria" panose="02040503050406030204" pitchFamily="18" charset="0"/>
              </a:rPr>
              <a:t>asy and reliable method for identifying cross-lingual citations</a:t>
            </a:r>
          </a:p>
        </p:txBody>
      </p:sp>
      <p:sp>
        <p:nvSpPr>
          <p:cNvPr id="10" name="TextBox 9">
            <a:extLst>
              <a:ext uri="{FF2B5EF4-FFF2-40B4-BE49-F238E27FC236}">
                <a16:creationId xmlns:a16="http://schemas.microsoft.com/office/drawing/2014/main" id="{F42A1E2E-55E3-959B-BCFB-AFB0EBB4343B}"/>
              </a:ext>
            </a:extLst>
          </p:cNvPr>
          <p:cNvSpPr txBox="1"/>
          <p:nvPr/>
        </p:nvSpPr>
        <p:spPr>
          <a:xfrm>
            <a:off x="1259632" y="3723878"/>
            <a:ext cx="8186464" cy="646331"/>
          </a:xfrm>
          <a:prstGeom prst="rect">
            <a:avLst/>
          </a:prstGeom>
          <a:noFill/>
        </p:spPr>
        <p:txBody>
          <a:bodyPr wrap="square" rtlCol="0">
            <a:spAutoFit/>
          </a:bodyPr>
          <a:lstStyle/>
          <a:p>
            <a:pPr algn="just"/>
            <a:r>
              <a:rPr lang="en-PT" dirty="0">
                <a:latin typeface="Cambria" panose="02040503050406030204" pitchFamily="18" charset="0"/>
              </a:rPr>
              <a:t>”We translate Cochrane evidence to make it more accessible, and </a:t>
            </a:r>
          </a:p>
          <a:p>
            <a:pPr algn="just"/>
            <a:r>
              <a:rPr lang="en-PT" dirty="0">
                <a:latin typeface="Cambria" panose="02040503050406030204" pitchFamily="18" charset="0"/>
              </a:rPr>
              <a:t>to reduce the linguistic barrier to global evidence-informed health decisions.”</a:t>
            </a:r>
          </a:p>
        </p:txBody>
      </p:sp>
    </p:spTree>
    <p:extLst>
      <p:ext uri="{BB962C8B-B14F-4D97-AF65-F5344CB8AC3E}">
        <p14:creationId xmlns:p14="http://schemas.microsoft.com/office/powerpoint/2010/main" val="163308720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blinds(horizontal)">
                                      <p:cBhvr>
                                        <p:cTn id="19"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F7132-4B9B-1FF9-ECC8-B91DCABFFA76}"/>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684CC0FE-0933-8D03-6C77-A871F9A0710B}"/>
              </a:ext>
            </a:extLst>
          </p:cNvPr>
          <p:cNvSpPr txBox="1">
            <a:spLocks/>
          </p:cNvSpPr>
          <p:nvPr/>
        </p:nvSpPr>
        <p:spPr>
          <a:xfrm>
            <a:off x="132874" y="267494"/>
            <a:ext cx="6553200" cy="401216"/>
          </a:xfrm>
          <a:prstGeom prst="rect">
            <a:avLst/>
          </a:prstGeom>
        </p:spPr>
        <p:txBody>
          <a:bodyPr vert="horz" lIns="91440" tIns="45720" rIns="91440" bIns="45720" rtlCol="0">
            <a:normAutofit/>
          </a:bodyPr>
          <a:lstStyle/>
          <a:p>
            <a:pPr marL="342900" indent="-342900"/>
            <a:r>
              <a:rPr lang="en-US" sz="2000" b="1" dirty="0">
                <a:solidFill>
                  <a:srgbClr val="009900"/>
                </a:solidFill>
                <a:latin typeface="Cambria" pitchFamily="18" charset="0"/>
              </a:rPr>
              <a:t>When and how to translate own research output</a:t>
            </a:r>
          </a:p>
        </p:txBody>
      </p:sp>
      <p:sp>
        <p:nvSpPr>
          <p:cNvPr id="7" name="Rounded Rectangle 6">
            <a:extLst>
              <a:ext uri="{FF2B5EF4-FFF2-40B4-BE49-F238E27FC236}">
                <a16:creationId xmlns:a16="http://schemas.microsoft.com/office/drawing/2014/main" id="{60CA86BE-94AF-6CBD-4CAC-C3DC033BA58A}"/>
              </a:ext>
            </a:extLst>
          </p:cNvPr>
          <p:cNvSpPr/>
          <p:nvPr/>
        </p:nvSpPr>
        <p:spPr>
          <a:xfrm>
            <a:off x="3275856" y="2571750"/>
            <a:ext cx="2592288" cy="1296144"/>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T" sz="1200" dirty="0">
                <a:latin typeface="Cambria" panose="02040503050406030204" pitchFamily="18" charset="0"/>
              </a:rPr>
              <a:t>Translate using machine translators and provide a disclaimer with the translation that explains it was not corrected</a:t>
            </a:r>
          </a:p>
        </p:txBody>
      </p:sp>
      <p:sp>
        <p:nvSpPr>
          <p:cNvPr id="8" name="Rounded Rectangle 7">
            <a:extLst>
              <a:ext uri="{FF2B5EF4-FFF2-40B4-BE49-F238E27FC236}">
                <a16:creationId xmlns:a16="http://schemas.microsoft.com/office/drawing/2014/main" id="{6CF2D6C0-8A4D-92B7-491E-E7DA96C65742}"/>
              </a:ext>
            </a:extLst>
          </p:cNvPr>
          <p:cNvSpPr/>
          <p:nvPr/>
        </p:nvSpPr>
        <p:spPr>
          <a:xfrm>
            <a:off x="448792" y="2571750"/>
            <a:ext cx="2376264" cy="1296144"/>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T" sz="1200" dirty="0">
                <a:latin typeface="Cambria" panose="02040503050406030204" pitchFamily="18" charset="0"/>
              </a:rPr>
              <a:t>Translate by hand, or employ a medical translator/writer, or use machine translators and then correct for accuracy</a:t>
            </a:r>
          </a:p>
        </p:txBody>
      </p:sp>
      <p:sp>
        <p:nvSpPr>
          <p:cNvPr id="9" name="Rounded Rectangle 8">
            <a:extLst>
              <a:ext uri="{FF2B5EF4-FFF2-40B4-BE49-F238E27FC236}">
                <a16:creationId xmlns:a16="http://schemas.microsoft.com/office/drawing/2014/main" id="{F4AF13B0-2509-1304-A016-3396B9383B31}"/>
              </a:ext>
            </a:extLst>
          </p:cNvPr>
          <p:cNvSpPr/>
          <p:nvPr/>
        </p:nvSpPr>
        <p:spPr>
          <a:xfrm>
            <a:off x="6267936" y="2571750"/>
            <a:ext cx="2376264" cy="1296144"/>
          </a:xfrm>
          <a:prstGeom prst="roundRect">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T" sz="1200" dirty="0">
                <a:latin typeface="Cambria" panose="02040503050406030204" pitchFamily="18" charset="0"/>
              </a:rPr>
              <a:t>Consider translating your research for a lay audience (eg, a plain language summary, blog post, comic strip, podcast, etc.) </a:t>
            </a:r>
          </a:p>
        </p:txBody>
      </p:sp>
      <p:sp>
        <p:nvSpPr>
          <p:cNvPr id="10" name="TextBox 9">
            <a:extLst>
              <a:ext uri="{FF2B5EF4-FFF2-40B4-BE49-F238E27FC236}">
                <a16:creationId xmlns:a16="http://schemas.microsoft.com/office/drawing/2014/main" id="{BD8C9625-0790-6A20-02D3-545D3C31450A}"/>
              </a:ext>
            </a:extLst>
          </p:cNvPr>
          <p:cNvSpPr txBox="1"/>
          <p:nvPr/>
        </p:nvSpPr>
        <p:spPr>
          <a:xfrm>
            <a:off x="448792" y="4249420"/>
            <a:ext cx="8195408" cy="338554"/>
          </a:xfrm>
          <a:prstGeom prst="rect">
            <a:avLst/>
          </a:prstGeom>
          <a:noFill/>
        </p:spPr>
        <p:txBody>
          <a:bodyPr wrap="square" rtlCol="0">
            <a:spAutoFit/>
          </a:bodyPr>
          <a:lstStyle/>
          <a:p>
            <a:r>
              <a:rPr lang="en-GB" sz="800" b="0" i="0" dirty="0" err="1">
                <a:solidFill>
                  <a:srgbClr val="212121"/>
                </a:solidFill>
                <a:effectLst/>
                <a:latin typeface="system-ui"/>
              </a:rPr>
              <a:t>Steigerwald</a:t>
            </a:r>
            <a:r>
              <a:rPr lang="en-GB" sz="800" b="0" i="0" dirty="0">
                <a:solidFill>
                  <a:srgbClr val="212121"/>
                </a:solidFill>
                <a:effectLst/>
                <a:latin typeface="system-ui"/>
              </a:rPr>
              <a:t>, E., Ramírez-</a:t>
            </a:r>
            <a:r>
              <a:rPr lang="en-GB" sz="800" b="0" i="0" dirty="0" err="1">
                <a:solidFill>
                  <a:srgbClr val="212121"/>
                </a:solidFill>
                <a:effectLst/>
                <a:latin typeface="system-ui"/>
              </a:rPr>
              <a:t>Castañeda</a:t>
            </a:r>
            <a:r>
              <a:rPr lang="en-GB" sz="800" b="0" i="0" dirty="0">
                <a:solidFill>
                  <a:srgbClr val="212121"/>
                </a:solidFill>
                <a:effectLst/>
                <a:latin typeface="system-ui"/>
              </a:rPr>
              <a:t>, V., Brandt, D. Y. C., </a:t>
            </a:r>
            <a:r>
              <a:rPr lang="en-GB" sz="800" b="0" i="0" dirty="0" err="1">
                <a:solidFill>
                  <a:srgbClr val="212121"/>
                </a:solidFill>
                <a:effectLst/>
                <a:latin typeface="system-ui"/>
              </a:rPr>
              <a:t>Báldi</a:t>
            </a:r>
            <a:r>
              <a:rPr lang="en-GB" sz="800" b="0" i="0" dirty="0">
                <a:solidFill>
                  <a:srgbClr val="212121"/>
                </a:solidFill>
                <a:effectLst/>
                <a:latin typeface="system-ui"/>
              </a:rPr>
              <a:t>, A., Shapiro, J. T., Bowker, L., &amp; </a:t>
            </a:r>
            <a:r>
              <a:rPr lang="en-GB" sz="800" b="0" i="0" dirty="0" err="1">
                <a:solidFill>
                  <a:srgbClr val="212121"/>
                </a:solidFill>
                <a:effectLst/>
                <a:latin typeface="system-ui"/>
              </a:rPr>
              <a:t>Tarvin</a:t>
            </a:r>
            <a:r>
              <a:rPr lang="en-GB" sz="800" b="0" i="0" dirty="0">
                <a:solidFill>
                  <a:srgbClr val="212121"/>
                </a:solidFill>
                <a:effectLst/>
                <a:latin typeface="system-ui"/>
              </a:rPr>
              <a:t>, R. D. (2022). Overcoming Language Barriers in Academia: Machine Translation Tools and a Vision for a Multilingual Future. </a:t>
            </a:r>
            <a:r>
              <a:rPr lang="en-GB" sz="800" b="0" i="1" dirty="0">
                <a:solidFill>
                  <a:srgbClr val="212121"/>
                </a:solidFill>
                <a:effectLst/>
                <a:latin typeface="system-ui"/>
              </a:rPr>
              <a:t>Bioscience</a:t>
            </a:r>
            <a:r>
              <a:rPr lang="en-GB" sz="800" b="0" i="0" dirty="0">
                <a:solidFill>
                  <a:srgbClr val="212121"/>
                </a:solidFill>
                <a:effectLst/>
                <a:latin typeface="system-ui"/>
              </a:rPr>
              <a:t>, </a:t>
            </a:r>
            <a:r>
              <a:rPr lang="en-GB" sz="800" b="0" i="1" dirty="0">
                <a:solidFill>
                  <a:srgbClr val="212121"/>
                </a:solidFill>
                <a:effectLst/>
                <a:latin typeface="system-ui"/>
              </a:rPr>
              <a:t>72</a:t>
            </a:r>
            <a:r>
              <a:rPr lang="en-GB" sz="800" b="0" i="0" dirty="0">
                <a:solidFill>
                  <a:srgbClr val="212121"/>
                </a:solidFill>
                <a:effectLst/>
                <a:latin typeface="system-ui"/>
              </a:rPr>
              <a:t>(10), 988–998. https://</a:t>
            </a:r>
            <a:r>
              <a:rPr lang="en-GB" sz="800" b="0" i="0" dirty="0" err="1">
                <a:solidFill>
                  <a:srgbClr val="212121"/>
                </a:solidFill>
                <a:effectLst/>
                <a:latin typeface="system-ui"/>
              </a:rPr>
              <a:t>doi.org</a:t>
            </a:r>
            <a:r>
              <a:rPr lang="en-GB" sz="800" b="0" i="0" dirty="0">
                <a:solidFill>
                  <a:srgbClr val="212121"/>
                </a:solidFill>
                <a:effectLst/>
                <a:latin typeface="system-ui"/>
              </a:rPr>
              <a:t>/10.1093/</a:t>
            </a:r>
            <a:r>
              <a:rPr lang="en-GB" sz="800" b="0" i="0" dirty="0" err="1">
                <a:solidFill>
                  <a:srgbClr val="212121"/>
                </a:solidFill>
                <a:effectLst/>
                <a:latin typeface="system-ui"/>
              </a:rPr>
              <a:t>biosci</a:t>
            </a:r>
            <a:r>
              <a:rPr lang="en-GB" sz="800" b="0" i="0" dirty="0">
                <a:solidFill>
                  <a:srgbClr val="212121"/>
                </a:solidFill>
                <a:effectLst/>
                <a:latin typeface="system-ui"/>
              </a:rPr>
              <a:t>/biac062</a:t>
            </a:r>
            <a:endParaRPr lang="en-PT" sz="800" dirty="0">
              <a:latin typeface="Cambria" panose="02040503050406030204" pitchFamily="18" charset="0"/>
            </a:endParaRPr>
          </a:p>
        </p:txBody>
      </p:sp>
      <p:sp>
        <p:nvSpPr>
          <p:cNvPr id="11" name="Rounded Rectangle 10">
            <a:extLst>
              <a:ext uri="{FF2B5EF4-FFF2-40B4-BE49-F238E27FC236}">
                <a16:creationId xmlns:a16="http://schemas.microsoft.com/office/drawing/2014/main" id="{06F8FC19-9CC2-9DCC-A2ED-D9AFA2C96D8B}"/>
              </a:ext>
            </a:extLst>
          </p:cNvPr>
          <p:cNvSpPr/>
          <p:nvPr/>
        </p:nvSpPr>
        <p:spPr>
          <a:xfrm>
            <a:off x="1295400" y="987574"/>
            <a:ext cx="6553200" cy="1038944"/>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PT" sz="1200" dirty="0">
                <a:latin typeface="Cambria" panose="02040503050406030204" pitchFamily="18" charset="0"/>
              </a:rPr>
              <a:t>Do you meet one or more of these conditions:</a:t>
            </a:r>
          </a:p>
          <a:p>
            <a:endParaRPr lang="en-PT" sz="1200" dirty="0">
              <a:latin typeface="Cambria" panose="02040503050406030204" pitchFamily="18" charset="0"/>
            </a:endParaRPr>
          </a:p>
          <a:p>
            <a:pPr marL="228600" indent="-228600">
              <a:buAutoNum type="arabicPeriod"/>
            </a:pPr>
            <a:r>
              <a:rPr lang="en-PT" sz="1200" dirty="0">
                <a:latin typeface="Cambria" panose="02040503050406030204" pitchFamily="18" charset="0"/>
              </a:rPr>
              <a:t>My work is conducted in a region where the primary language is not English</a:t>
            </a:r>
          </a:p>
          <a:p>
            <a:pPr marL="228600" indent="-228600">
              <a:buAutoNum type="arabicPeriod"/>
            </a:pPr>
            <a:r>
              <a:rPr lang="en-PT" sz="1200" dirty="0">
                <a:latin typeface="Cambria" panose="02040503050406030204" pitchFamily="18" charset="0"/>
              </a:rPr>
              <a:t>My primary language or that of one or more of my collaborators is not English</a:t>
            </a:r>
          </a:p>
          <a:p>
            <a:pPr marL="228600" indent="-228600">
              <a:buAutoNum type="arabicPeriod"/>
            </a:pPr>
            <a:r>
              <a:rPr lang="en-PT" sz="1200" dirty="0">
                <a:latin typeface="Cambria" panose="02040503050406030204" pitchFamily="18" charset="0"/>
              </a:rPr>
              <a:t>My work directly or indirectly affets a group of people whose primary language is not English</a:t>
            </a:r>
          </a:p>
        </p:txBody>
      </p:sp>
    </p:spTree>
    <p:extLst>
      <p:ext uri="{BB962C8B-B14F-4D97-AF65-F5344CB8AC3E}">
        <p14:creationId xmlns:p14="http://schemas.microsoft.com/office/powerpoint/2010/main" val="30199753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0.70"/>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01119-D01F-C0F8-EE33-873647C2D749}"/>
            </a:ext>
          </a:extLst>
        </p:cNvPr>
        <p:cNvGrpSpPr/>
        <p:nvPr/>
      </p:nvGrpSpPr>
      <p:grpSpPr>
        <a:xfrm>
          <a:off x="0" y="0"/>
          <a:ext cx="0" cy="0"/>
          <a:chOff x="0" y="0"/>
          <a:chExt cx="0" cy="0"/>
        </a:xfrm>
      </p:grpSpPr>
      <p:sp>
        <p:nvSpPr>
          <p:cNvPr id="12" name="Bevel 11">
            <a:extLst>
              <a:ext uri="{FF2B5EF4-FFF2-40B4-BE49-F238E27FC236}">
                <a16:creationId xmlns:a16="http://schemas.microsoft.com/office/drawing/2014/main" id="{FA8C99C9-D1F3-9B54-BD40-D9BE54E7C7E1}"/>
              </a:ext>
            </a:extLst>
          </p:cNvPr>
          <p:cNvSpPr/>
          <p:nvPr/>
        </p:nvSpPr>
        <p:spPr>
          <a:xfrm>
            <a:off x="585727" y="1274813"/>
            <a:ext cx="3983423" cy="2593873"/>
          </a:xfrm>
          <a:prstGeom prst="bevel">
            <a:avLst/>
          </a:prstGeom>
          <a:solidFill>
            <a:schemeClr val="accent5">
              <a:lumMod val="60000"/>
              <a:lumOff val="40000"/>
              <a:alpha val="72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r>
              <a:rPr lang="en-PT" dirty="0">
                <a:solidFill>
                  <a:schemeClr val="tx1"/>
                </a:solidFill>
                <a:latin typeface="Cambria" panose="02040503050406030204" pitchFamily="18" charset="0"/>
              </a:rPr>
              <a:t>Publishers</a:t>
            </a:r>
          </a:p>
        </p:txBody>
      </p:sp>
      <p:sp>
        <p:nvSpPr>
          <p:cNvPr id="4" name="Subtitle 2">
            <a:extLst>
              <a:ext uri="{FF2B5EF4-FFF2-40B4-BE49-F238E27FC236}">
                <a16:creationId xmlns:a16="http://schemas.microsoft.com/office/drawing/2014/main" id="{36A362DE-35B6-6F96-C9EC-1A93C7D8B6F6}"/>
              </a:ext>
            </a:extLst>
          </p:cNvPr>
          <p:cNvSpPr txBox="1">
            <a:spLocks/>
          </p:cNvSpPr>
          <p:nvPr/>
        </p:nvSpPr>
        <p:spPr>
          <a:xfrm>
            <a:off x="228600" y="308163"/>
            <a:ext cx="6553200" cy="391379"/>
          </a:xfrm>
          <a:prstGeom prst="rect">
            <a:avLst/>
          </a:prstGeom>
        </p:spPr>
        <p:txBody>
          <a:bodyPr vert="horz" lIns="91440" tIns="45720" rIns="91440" bIns="45720" rtlCol="0">
            <a:noAutofit/>
          </a:bodyPr>
          <a:lstStyle/>
          <a:p>
            <a:pPr algn="l" fontAlgn="base"/>
            <a:r>
              <a:rPr lang="en-GB" sz="2000" b="1" dirty="0">
                <a:solidFill>
                  <a:srgbClr val="009900"/>
                </a:solidFill>
                <a:latin typeface="Cambria" panose="02040503050406030204" pitchFamily="18" charset="0"/>
              </a:rPr>
              <a:t>Advocating for standardization</a:t>
            </a:r>
            <a:endParaRPr lang="en-GB" sz="2000" b="1" i="0" dirty="0">
              <a:solidFill>
                <a:srgbClr val="009900"/>
              </a:solidFill>
              <a:effectLst/>
              <a:latin typeface="Cambria" panose="02040503050406030204" pitchFamily="18" charset="0"/>
            </a:endParaRPr>
          </a:p>
        </p:txBody>
      </p:sp>
      <p:sp>
        <p:nvSpPr>
          <p:cNvPr id="6" name="TextBox 5">
            <a:extLst>
              <a:ext uri="{FF2B5EF4-FFF2-40B4-BE49-F238E27FC236}">
                <a16:creationId xmlns:a16="http://schemas.microsoft.com/office/drawing/2014/main" id="{D9FA7BA1-C4F0-F3D0-F04C-ADF9EEE056FA}"/>
              </a:ext>
            </a:extLst>
          </p:cNvPr>
          <p:cNvSpPr txBox="1"/>
          <p:nvPr/>
        </p:nvSpPr>
        <p:spPr>
          <a:xfrm>
            <a:off x="154613" y="4299942"/>
            <a:ext cx="8210103" cy="221856"/>
          </a:xfrm>
          <a:prstGeom prst="rect">
            <a:avLst/>
          </a:prstGeom>
          <a:noFill/>
        </p:spPr>
        <p:txBody>
          <a:bodyPr wrap="square">
            <a:spAutoFit/>
          </a:bodyPr>
          <a:lstStyle/>
          <a:p>
            <a:pPr marR="635" algn="just">
              <a:lnSpc>
                <a:spcPct val="115000"/>
              </a:lnSpc>
            </a:pPr>
            <a:r>
              <a:rPr lang="en-GB" sz="800" u="sng" dirty="0">
                <a:effectLst/>
                <a:latin typeface="Cambria" panose="02040503050406030204" pitchFamily="18" charset="0"/>
                <a:ea typeface="Times New Roman" panose="02020603050405020304" pitchFamily="18" charset="0"/>
              </a:rPr>
              <a:t>Machado MJ</a:t>
            </a:r>
            <a:r>
              <a:rPr lang="en-GB" sz="800" dirty="0">
                <a:effectLst/>
                <a:latin typeface="Cambria" panose="02040503050406030204" pitchFamily="18" charset="0"/>
                <a:ea typeface="Times New Roman" panose="02020603050405020304" pitchFamily="18" charset="0"/>
              </a:rPr>
              <a:t>, Dyke G, </a:t>
            </a:r>
            <a:r>
              <a:rPr lang="en-GB" sz="800" dirty="0" err="1">
                <a:effectLst/>
                <a:latin typeface="Cambria" panose="02040503050406030204" pitchFamily="18" charset="0"/>
                <a:ea typeface="Times New Roman" panose="02020603050405020304" pitchFamily="18" charset="0"/>
              </a:rPr>
              <a:t>Havemann</a:t>
            </a:r>
            <a:r>
              <a:rPr lang="en-GB" sz="800" dirty="0">
                <a:effectLst/>
                <a:latin typeface="Cambria" panose="02040503050406030204" pitchFamily="18" charset="0"/>
                <a:ea typeface="Times New Roman" panose="02020603050405020304" pitchFamily="18" charset="0"/>
              </a:rPr>
              <a:t> J. (2024) </a:t>
            </a:r>
            <a:r>
              <a:rPr lang="en-GB" sz="800" b="1" dirty="0">
                <a:effectLst/>
                <a:latin typeface="Cambria" panose="02040503050406030204" pitchFamily="18" charset="0"/>
                <a:ea typeface="Times New Roman" panose="02020603050405020304" pitchFamily="18" charset="0"/>
              </a:rPr>
              <a:t>Enhancing Peer Review Standards for Quality Research Publications</a:t>
            </a:r>
            <a:r>
              <a:rPr lang="en-GB" sz="800" dirty="0">
                <a:effectLst/>
                <a:latin typeface="Cambria" panose="02040503050406030204" pitchFamily="18" charset="0"/>
                <a:ea typeface="Times New Roman" panose="02020603050405020304" pitchFamily="18" charset="0"/>
              </a:rPr>
              <a:t>, </a:t>
            </a:r>
            <a:r>
              <a:rPr lang="en-GB" sz="800" i="1" dirty="0">
                <a:effectLst/>
                <a:latin typeface="Cambria" panose="02040503050406030204" pitchFamily="18" charset="0"/>
                <a:ea typeface="Times New Roman" panose="02020603050405020304" pitchFamily="18" charset="0"/>
              </a:rPr>
              <a:t>Access 2 Perspectives</a:t>
            </a:r>
            <a:r>
              <a:rPr lang="en-GB" sz="800" dirty="0">
                <a:effectLst/>
                <a:latin typeface="Cambria" panose="02040503050406030204" pitchFamily="18" charset="0"/>
                <a:ea typeface="Times New Roman" panose="02020603050405020304" pitchFamily="18" charset="0"/>
              </a:rPr>
              <a:t> [Preprint]. doi:10.21428/51e64700.fcd86e15.</a:t>
            </a:r>
            <a:endParaRPr lang="en-PT" sz="800" dirty="0">
              <a:effectLst/>
              <a:latin typeface="Cambria" panose="02040503050406030204" pitchFamily="18" charset="0"/>
              <a:ea typeface="Times New Roman" panose="02020603050405020304" pitchFamily="18" charset="0"/>
            </a:endParaRPr>
          </a:p>
        </p:txBody>
      </p:sp>
      <p:sp>
        <p:nvSpPr>
          <p:cNvPr id="8" name="Half-frame 7">
            <a:extLst>
              <a:ext uri="{FF2B5EF4-FFF2-40B4-BE49-F238E27FC236}">
                <a16:creationId xmlns:a16="http://schemas.microsoft.com/office/drawing/2014/main" id="{7285A601-B69C-04E4-64A4-9EF98A870677}"/>
              </a:ext>
            </a:extLst>
          </p:cNvPr>
          <p:cNvSpPr/>
          <p:nvPr/>
        </p:nvSpPr>
        <p:spPr>
          <a:xfrm>
            <a:off x="1613765" y="1924470"/>
            <a:ext cx="1800200" cy="1338697"/>
          </a:xfrm>
          <a:prstGeom prst="halfFrame">
            <a:avLst/>
          </a:prstGeom>
          <a:solidFill>
            <a:srgbClr val="076D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PT" dirty="0">
                <a:solidFill>
                  <a:schemeClr val="bg1"/>
                </a:solidFill>
                <a:latin typeface="Cambria" panose="02040503050406030204" pitchFamily="18" charset="0"/>
              </a:rPr>
              <a:t>Librarians</a:t>
            </a:r>
          </a:p>
        </p:txBody>
      </p:sp>
      <p:sp>
        <p:nvSpPr>
          <p:cNvPr id="9" name="Rectangle 8">
            <a:extLst>
              <a:ext uri="{FF2B5EF4-FFF2-40B4-BE49-F238E27FC236}">
                <a16:creationId xmlns:a16="http://schemas.microsoft.com/office/drawing/2014/main" id="{3C37F7DB-2C37-F46A-C5F0-D779F7A9B782}"/>
              </a:ext>
            </a:extLst>
          </p:cNvPr>
          <p:cNvSpPr/>
          <p:nvPr/>
        </p:nvSpPr>
        <p:spPr>
          <a:xfrm>
            <a:off x="2120878" y="2428526"/>
            <a:ext cx="1440160" cy="77516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PT" dirty="0">
                <a:latin typeface="Cambria" panose="02040503050406030204" pitchFamily="18" charset="0"/>
              </a:rPr>
              <a:t>Researchers</a:t>
            </a:r>
          </a:p>
        </p:txBody>
      </p:sp>
      <p:sp>
        <p:nvSpPr>
          <p:cNvPr id="13" name="Frame 12">
            <a:extLst>
              <a:ext uri="{FF2B5EF4-FFF2-40B4-BE49-F238E27FC236}">
                <a16:creationId xmlns:a16="http://schemas.microsoft.com/office/drawing/2014/main" id="{D1908C33-CEF8-1959-948C-9CBA5200DEFA}"/>
              </a:ext>
            </a:extLst>
          </p:cNvPr>
          <p:cNvSpPr/>
          <p:nvPr/>
        </p:nvSpPr>
        <p:spPr>
          <a:xfrm>
            <a:off x="1328790" y="1615161"/>
            <a:ext cx="2880320" cy="191476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vert="vert" rtlCol="0" anchor="t"/>
          <a:lstStyle/>
          <a:p>
            <a:pPr algn="ctr"/>
            <a:r>
              <a:rPr lang="en-PT" dirty="0">
                <a:solidFill>
                  <a:schemeClr val="tx2"/>
                </a:solidFill>
                <a:latin typeface="Cambria" panose="02040503050406030204" pitchFamily="18" charset="0"/>
              </a:rPr>
              <a:t>Editors</a:t>
            </a:r>
          </a:p>
        </p:txBody>
      </p:sp>
      <p:pic>
        <p:nvPicPr>
          <p:cNvPr id="15" name="image1.png">
            <a:extLst>
              <a:ext uri="{FF2B5EF4-FFF2-40B4-BE49-F238E27FC236}">
                <a16:creationId xmlns:a16="http://schemas.microsoft.com/office/drawing/2014/main" id="{2E6BF387-62C1-E561-0A78-464A884519F4}"/>
              </a:ext>
            </a:extLst>
          </p:cNvPr>
          <p:cNvPicPr/>
          <p:nvPr/>
        </p:nvPicPr>
        <p:blipFill>
          <a:blip r:embed="rId3"/>
          <a:srcRect/>
          <a:stretch>
            <a:fillRect/>
          </a:stretch>
        </p:blipFill>
        <p:spPr>
          <a:xfrm>
            <a:off x="5436096" y="1450656"/>
            <a:ext cx="2928620" cy="2242185"/>
          </a:xfrm>
          <a:prstGeom prst="rect">
            <a:avLst/>
          </a:prstGeom>
          <a:ln/>
        </p:spPr>
      </p:pic>
    </p:spTree>
    <p:extLst>
      <p:ext uri="{BB962C8B-B14F-4D97-AF65-F5344CB8AC3E}">
        <p14:creationId xmlns:p14="http://schemas.microsoft.com/office/powerpoint/2010/main" val="21810319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01FF-90CA-E2EF-8B59-467DE5000299}"/>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D4B8A20-1145-C4F5-2A2F-5640F98B3DDD}"/>
              </a:ext>
            </a:extLst>
          </p:cNvPr>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Take-aways</a:t>
            </a:r>
          </a:p>
        </p:txBody>
      </p:sp>
      <p:sp>
        <p:nvSpPr>
          <p:cNvPr id="6" name="Subtitle 2">
            <a:extLst>
              <a:ext uri="{FF2B5EF4-FFF2-40B4-BE49-F238E27FC236}">
                <a16:creationId xmlns:a16="http://schemas.microsoft.com/office/drawing/2014/main" id="{E2E53B2D-5C9C-DBBC-0772-360ED3FBA057}"/>
              </a:ext>
            </a:extLst>
          </p:cNvPr>
          <p:cNvSpPr txBox="1">
            <a:spLocks/>
          </p:cNvSpPr>
          <p:nvPr/>
        </p:nvSpPr>
        <p:spPr>
          <a:xfrm>
            <a:off x="266700" y="1563916"/>
            <a:ext cx="8610600" cy="3028950"/>
          </a:xfrm>
          <a:prstGeom prst="rect">
            <a:avLst/>
          </a:prstGeom>
        </p:spPr>
        <p:txBody>
          <a:bodyPr vert="horz" lIns="91440" tIns="45720" rIns="91440" bIns="45720" rtlCol="0">
            <a:normAutofit/>
          </a:bodyPr>
          <a:lstStyle/>
          <a:p>
            <a:pPr marL="285750" indent="-285750" algn="just">
              <a:spcAft>
                <a:spcPts val="600"/>
              </a:spcAft>
              <a:buFont typeface="Arial" panose="020B0604020202020204" pitchFamily="34" charset="0"/>
              <a:buChar char="•"/>
            </a:pPr>
            <a:r>
              <a:rPr lang="en-US" sz="1600" dirty="0">
                <a:latin typeface="Cambria" panose="02040503050406030204" pitchFamily="18" charset="0"/>
              </a:rPr>
              <a:t>Require identifiers (ORCID; RRID; PMID/PMCID; ISSN)</a:t>
            </a:r>
          </a:p>
          <a:p>
            <a:pPr marL="285750" indent="-285750" algn="just">
              <a:spcAft>
                <a:spcPts val="600"/>
              </a:spcAft>
              <a:buFont typeface="Arial" panose="020B0604020202020204" pitchFamily="34" charset="0"/>
              <a:buChar char="•"/>
            </a:pPr>
            <a:r>
              <a:rPr lang="en-GB" sz="1600" dirty="0">
                <a:latin typeface="Cambria" panose="02040503050406030204" pitchFamily="18" charset="0"/>
              </a:rPr>
              <a:t>S</a:t>
            </a:r>
            <a:r>
              <a:rPr lang="en-GB" sz="1600" b="0" i="0" dirty="0">
                <a:effectLst/>
                <a:latin typeface="Cambria" panose="02040503050406030204" pitchFamily="18" charset="0"/>
              </a:rPr>
              <a:t>often word limits</a:t>
            </a:r>
            <a:endParaRPr lang="en-US" sz="1600" dirty="0">
              <a:latin typeface="Cambria" panose="02040503050406030204" pitchFamily="18" charset="0"/>
            </a:endParaRPr>
          </a:p>
          <a:p>
            <a:pPr marL="285750" indent="-285750" algn="just">
              <a:spcAft>
                <a:spcPts val="600"/>
              </a:spcAft>
              <a:buFont typeface="Arial" panose="020B0604020202020204" pitchFamily="34" charset="0"/>
              <a:buChar char="•"/>
            </a:pPr>
            <a:r>
              <a:rPr lang="en-US" sz="1600" dirty="0">
                <a:latin typeface="Cambria" panose="02040503050406030204" pitchFamily="18" charset="0"/>
              </a:rPr>
              <a:t>Accept methodological shortcut citations</a:t>
            </a:r>
          </a:p>
          <a:p>
            <a:pPr marL="285750" indent="-285750" algn="just">
              <a:spcAft>
                <a:spcPts val="600"/>
              </a:spcAft>
              <a:buFont typeface="Arial" panose="020B0604020202020204" pitchFamily="34" charset="0"/>
              <a:buChar char="•"/>
            </a:pPr>
            <a:r>
              <a:rPr lang="en-US" sz="1600" dirty="0">
                <a:latin typeface="Cambria" panose="02040503050406030204" pitchFamily="18" charset="0"/>
              </a:rPr>
              <a:t>Provide templates for standardized statements</a:t>
            </a:r>
          </a:p>
          <a:p>
            <a:pPr marL="285750" indent="-285750" algn="just">
              <a:spcAft>
                <a:spcPts val="600"/>
              </a:spcAft>
              <a:buFont typeface="Arial" panose="020B0604020202020204" pitchFamily="34" charset="0"/>
              <a:buChar char="•"/>
            </a:pPr>
            <a:r>
              <a:rPr lang="en-GB" sz="1600" i="0" dirty="0">
                <a:effectLst/>
                <a:latin typeface="Cambria" panose="02040503050406030204" pitchFamily="18" charset="0"/>
              </a:rPr>
              <a:t>Supply Latinized article titles</a:t>
            </a:r>
            <a:endParaRPr lang="en-US" sz="1600" dirty="0">
              <a:latin typeface="Cambria" panose="02040503050406030204" pitchFamily="18" charset="0"/>
            </a:endParaRPr>
          </a:p>
          <a:p>
            <a:pPr marL="285750" indent="-285750" algn="just">
              <a:spcAft>
                <a:spcPts val="600"/>
              </a:spcAft>
              <a:buFont typeface="Arial" panose="020B0604020202020204" pitchFamily="34" charset="0"/>
              <a:buChar char="•"/>
            </a:pPr>
            <a:r>
              <a:rPr lang="en-US" sz="1600" dirty="0">
                <a:latin typeface="Cambria" panose="02040503050406030204" pitchFamily="18" charset="0"/>
              </a:rPr>
              <a:t>Publish peer review reports with their own DOI</a:t>
            </a:r>
          </a:p>
          <a:p>
            <a:pPr marL="285750" indent="-285750" algn="just">
              <a:spcAft>
                <a:spcPts val="600"/>
              </a:spcAft>
              <a:buFont typeface="Arial" panose="020B0604020202020204" pitchFamily="34" charset="0"/>
              <a:buChar char="•"/>
            </a:pPr>
            <a:r>
              <a:rPr lang="en-US" sz="1600" dirty="0">
                <a:latin typeface="Cambria" panose="02040503050406030204" pitchFamily="18" charset="0"/>
              </a:rPr>
              <a:t>Engage diverse researcher communities through training</a:t>
            </a:r>
          </a:p>
          <a:p>
            <a:pPr marL="342900" indent="-342900">
              <a:spcAft>
                <a:spcPts val="600"/>
              </a:spcAft>
            </a:pPr>
            <a:endParaRPr lang="en-US" sz="1200" dirty="0">
              <a:solidFill>
                <a:schemeClr val="bg1">
                  <a:lumMod val="75000"/>
                </a:schemeClr>
              </a:solidFill>
              <a:latin typeface="Cambria" pitchFamily="18" charset="0"/>
            </a:endParaRPr>
          </a:p>
        </p:txBody>
      </p:sp>
      <p:pic>
        <p:nvPicPr>
          <p:cNvPr id="2" name="Picture 1">
            <a:extLst>
              <a:ext uri="{FF2B5EF4-FFF2-40B4-BE49-F238E27FC236}">
                <a16:creationId xmlns:a16="http://schemas.microsoft.com/office/drawing/2014/main" id="{0A3EDC2B-148F-2286-64F3-C7C531F529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3294"/>
            <a:ext cx="6876256" cy="1043072"/>
          </a:xfrm>
          <a:prstGeom prst="rect">
            <a:avLst/>
          </a:prstGeom>
        </p:spPr>
      </p:pic>
      <p:sp>
        <p:nvSpPr>
          <p:cNvPr id="3" name="TextBox 2">
            <a:extLst>
              <a:ext uri="{FF2B5EF4-FFF2-40B4-BE49-F238E27FC236}">
                <a16:creationId xmlns:a16="http://schemas.microsoft.com/office/drawing/2014/main" id="{F9C66190-3A91-8172-3ADF-BF189F0ABA64}"/>
              </a:ext>
            </a:extLst>
          </p:cNvPr>
          <p:cNvSpPr txBox="1"/>
          <p:nvPr/>
        </p:nvSpPr>
        <p:spPr>
          <a:xfrm>
            <a:off x="5364088" y="4279606"/>
            <a:ext cx="3744416" cy="276999"/>
          </a:xfrm>
          <a:prstGeom prst="rect">
            <a:avLst/>
          </a:prstGeom>
          <a:noFill/>
        </p:spPr>
        <p:txBody>
          <a:bodyPr wrap="square" rtlCol="0">
            <a:spAutoFit/>
          </a:bodyPr>
          <a:lstStyle/>
          <a:p>
            <a:pPr algn="r"/>
            <a:r>
              <a:rPr lang="en-PT" sz="1200" dirty="0">
                <a:latin typeface="Cambria" panose="02040503050406030204" pitchFamily="18" charset="0"/>
              </a:rPr>
              <a:t>Maria Machado</a:t>
            </a:r>
          </a:p>
        </p:txBody>
      </p:sp>
      <p:pic>
        <p:nvPicPr>
          <p:cNvPr id="4" name="Picture 3">
            <a:extLst>
              <a:ext uri="{FF2B5EF4-FFF2-40B4-BE49-F238E27FC236}">
                <a16:creationId xmlns:a16="http://schemas.microsoft.com/office/drawing/2014/main" id="{92F2144C-1F28-C59C-4032-BA0693AACE6A}"/>
              </a:ext>
            </a:extLst>
          </p:cNvPr>
          <p:cNvPicPr>
            <a:picLocks noChangeAspect="1"/>
          </p:cNvPicPr>
          <p:nvPr/>
        </p:nvPicPr>
        <p:blipFill>
          <a:blip r:embed="rId3"/>
          <a:stretch>
            <a:fillRect/>
          </a:stretch>
        </p:blipFill>
        <p:spPr>
          <a:xfrm>
            <a:off x="8368277" y="3618720"/>
            <a:ext cx="624625" cy="624625"/>
          </a:xfrm>
          <a:prstGeom prst="rect">
            <a:avLst/>
          </a:prstGeom>
        </p:spPr>
      </p:pic>
    </p:spTree>
    <p:extLst>
      <p:ext uri="{BB962C8B-B14F-4D97-AF65-F5344CB8AC3E}">
        <p14:creationId xmlns:p14="http://schemas.microsoft.com/office/powerpoint/2010/main" val="9154161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228600" y="514350"/>
            <a:ext cx="6553200" cy="685800"/>
          </a:xfrm>
          <a:prstGeom prst="rect">
            <a:avLst/>
          </a:prstGeom>
        </p:spPr>
        <p:txBody>
          <a:bodyPr vert="horz" lIns="91440" tIns="45720" rIns="91440" bIns="45720" rtlCol="0">
            <a:normAutofit/>
          </a:bodyPr>
          <a:lstStyle/>
          <a:p>
            <a:pPr marL="342900" lvl="0" indent="-342900"/>
            <a:r>
              <a:rPr lang="en-US" sz="2000" b="1" dirty="0">
                <a:solidFill>
                  <a:srgbClr val="009900"/>
                </a:solidFill>
                <a:latin typeface="Cambria" pitchFamily="18" charset="0"/>
              </a:rPr>
              <a:t>From an actual review report…</a:t>
            </a:r>
          </a:p>
        </p:txBody>
      </p:sp>
      <p:sp>
        <p:nvSpPr>
          <p:cNvPr id="6" name="Subtitle 2"/>
          <p:cNvSpPr txBox="1">
            <a:spLocks/>
          </p:cNvSpPr>
          <p:nvPr/>
        </p:nvSpPr>
        <p:spPr>
          <a:xfrm>
            <a:off x="266700" y="1314450"/>
            <a:ext cx="8610600" cy="3028950"/>
          </a:xfrm>
          <a:prstGeom prst="rect">
            <a:avLst/>
          </a:prstGeom>
        </p:spPr>
        <p:txBody>
          <a:bodyPr vert="horz" lIns="91440" tIns="45720" rIns="91440" bIns="45720" rtlCol="0">
            <a:normAutofit/>
          </a:bodyPr>
          <a:lstStyle/>
          <a:p>
            <a:pPr marL="9525" indent="-9525" algn="just"/>
            <a:r>
              <a:rPr lang="en-US" sz="1600" dirty="0">
                <a:latin typeface="Cambria" pitchFamily="18" charset="0"/>
              </a:rPr>
              <a:t>Comment </a:t>
            </a:r>
            <a:r>
              <a:rPr lang="en-US" sz="1600" dirty="0">
                <a:solidFill>
                  <a:srgbClr val="009900"/>
                </a:solidFill>
                <a:latin typeface="Cambria" pitchFamily="18" charset="0"/>
              </a:rPr>
              <a:t>Y</a:t>
            </a:r>
            <a:r>
              <a:rPr lang="en-US" sz="1600" dirty="0">
                <a:latin typeface="Cambria" pitchFamily="18" charset="0"/>
              </a:rPr>
              <a:t>: </a:t>
            </a:r>
          </a:p>
          <a:p>
            <a:pPr marL="9525" indent="-9525" algn="just"/>
            <a:endParaRPr lang="en-US" sz="1600" dirty="0">
              <a:latin typeface="Cambria" pitchFamily="18" charset="0"/>
            </a:endParaRPr>
          </a:p>
          <a:p>
            <a:pPr marL="9525" indent="-9525" algn="just"/>
            <a:r>
              <a:rPr lang="en-US" sz="1600" dirty="0">
                <a:latin typeface="Cambria" pitchFamily="18" charset="0"/>
              </a:rPr>
              <a:t>Several of the cited articles are written in a language other than English (</a:t>
            </a:r>
            <a:r>
              <a:rPr lang="en-US" sz="1600" dirty="0">
                <a:solidFill>
                  <a:srgbClr val="009900"/>
                </a:solidFill>
                <a:latin typeface="Cambria" pitchFamily="18" charset="0"/>
              </a:rPr>
              <a:t>a, x, k</a:t>
            </a:r>
            <a:r>
              <a:rPr lang="en-US" sz="1600" dirty="0">
                <a:latin typeface="Cambria" pitchFamily="18" charset="0"/>
              </a:rPr>
              <a:t>), so their content will not be understood by most </a:t>
            </a:r>
            <a:r>
              <a:rPr lang="en-US" sz="1600" dirty="0">
                <a:solidFill>
                  <a:srgbClr val="009900"/>
                </a:solidFill>
                <a:latin typeface="Cambria" pitchFamily="18" charset="0"/>
              </a:rPr>
              <a:t>XXX</a:t>
            </a:r>
            <a:r>
              <a:rPr lang="en-US" sz="1600" dirty="0">
                <a:latin typeface="Cambria" pitchFamily="18" charset="0"/>
              </a:rPr>
              <a:t> journal readers. </a:t>
            </a:r>
          </a:p>
          <a:p>
            <a:pPr marL="9525" indent="-9525" algn="just"/>
            <a:endParaRPr lang="en-US" sz="1600" dirty="0">
              <a:latin typeface="Cambria" pitchFamily="18" charset="0"/>
            </a:endParaRPr>
          </a:p>
          <a:p>
            <a:pPr marL="9525" indent="-9525" algn="just"/>
            <a:r>
              <a:rPr lang="en-US" sz="1600" dirty="0">
                <a:latin typeface="Cambria" pitchFamily="18" charset="0"/>
              </a:rPr>
              <a:t>Would it be possible to replace them with English-language publications?</a:t>
            </a:r>
          </a:p>
          <a:p>
            <a:pPr marL="342900" indent="-342900"/>
            <a:r>
              <a:rPr lang="en-US" sz="1200" dirty="0">
                <a:solidFill>
                  <a:schemeClr val="bg1">
                    <a:lumMod val="75000"/>
                  </a:schemeClr>
                </a:solidFill>
                <a:latin typeface="Cambria" pitchFamily="18" charset="0"/>
              </a:rPr>
              <a:t> </a:t>
            </a:r>
          </a:p>
          <a:p>
            <a:pPr marL="342900" lvl="0" indent="-342900"/>
            <a:endParaRPr lang="en-US" sz="2500" b="1" dirty="0">
              <a:latin typeface="Cambri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38D15-E2D1-B50F-9709-F5CE18BE2D91}"/>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DBA98CDD-3F6E-0119-E746-D19095421E71}"/>
              </a:ext>
            </a:extLst>
          </p:cNvPr>
          <p:cNvSpPr txBox="1">
            <a:spLocks/>
          </p:cNvSpPr>
          <p:nvPr/>
        </p:nvSpPr>
        <p:spPr>
          <a:xfrm>
            <a:off x="228600" y="308163"/>
            <a:ext cx="6553200" cy="391379"/>
          </a:xfrm>
          <a:prstGeom prst="rect">
            <a:avLst/>
          </a:prstGeom>
        </p:spPr>
        <p:txBody>
          <a:bodyPr vert="horz" lIns="91440" tIns="45720" rIns="91440" bIns="45720" rtlCol="0">
            <a:noAutofit/>
          </a:bodyPr>
          <a:lstStyle/>
          <a:p>
            <a:pPr algn="l" fontAlgn="base"/>
            <a:r>
              <a:rPr lang="en-GB" sz="2000" b="1" dirty="0">
                <a:solidFill>
                  <a:srgbClr val="009900"/>
                </a:solidFill>
                <a:latin typeface="Cambria" panose="02040503050406030204" pitchFamily="18" charset="0"/>
              </a:rPr>
              <a:t>A</a:t>
            </a:r>
            <a:r>
              <a:rPr lang="en-GB" sz="2000" b="1" i="0" dirty="0">
                <a:solidFill>
                  <a:srgbClr val="009900"/>
                </a:solidFill>
                <a:effectLst/>
                <a:latin typeface="Cambria" panose="02040503050406030204" pitchFamily="18" charset="0"/>
              </a:rPr>
              <a:t> single universal language in science</a:t>
            </a:r>
          </a:p>
        </p:txBody>
      </p:sp>
      <p:sp>
        <p:nvSpPr>
          <p:cNvPr id="2" name="Subtitle 2">
            <a:extLst>
              <a:ext uri="{FF2B5EF4-FFF2-40B4-BE49-F238E27FC236}">
                <a16:creationId xmlns:a16="http://schemas.microsoft.com/office/drawing/2014/main" id="{B627C6EC-26A8-6358-37F7-8187AD7F4EFF}"/>
              </a:ext>
            </a:extLst>
          </p:cNvPr>
          <p:cNvSpPr txBox="1">
            <a:spLocks/>
          </p:cNvSpPr>
          <p:nvPr/>
        </p:nvSpPr>
        <p:spPr>
          <a:xfrm>
            <a:off x="389570" y="1491630"/>
            <a:ext cx="3030302" cy="2232248"/>
          </a:xfrm>
          <a:prstGeom prst="rect">
            <a:avLst/>
          </a:prstGeom>
        </p:spPr>
        <p:txBody>
          <a:bodyPr vert="horz" lIns="91440" tIns="45720" rIns="91440" bIns="45720" rtlCol="0">
            <a:noAutofit/>
          </a:bodyPr>
          <a:lstStyle/>
          <a:p>
            <a:pPr marL="285750" indent="-285750">
              <a:spcAft>
                <a:spcPts val="1200"/>
              </a:spcAft>
              <a:buFont typeface=".Apple Color Emoji UI"/>
              <a:buChar char="✅"/>
            </a:pPr>
            <a:r>
              <a:rPr lang="en-US" sz="1600" dirty="0">
                <a:latin typeface="Cambria" pitchFamily="18" charset="0"/>
              </a:rPr>
              <a:t>Facilitates international scientific communication</a:t>
            </a:r>
          </a:p>
          <a:p>
            <a:pPr marL="285750" indent="-285750">
              <a:spcAft>
                <a:spcPts val="1200"/>
              </a:spcAft>
              <a:buFont typeface=".Apple Color Emoji UI"/>
              <a:buChar char="✅"/>
            </a:pPr>
            <a:r>
              <a:rPr lang="en-US" sz="1600" dirty="0">
                <a:latin typeface="Cambria" pitchFamily="18" charset="0"/>
              </a:rPr>
              <a:t>Enables more widespread international mobility</a:t>
            </a:r>
          </a:p>
          <a:p>
            <a:pPr marL="285750" indent="-285750">
              <a:spcAft>
                <a:spcPts val="1200"/>
              </a:spcAft>
              <a:buFont typeface=".Apple Color Emoji UI"/>
              <a:buChar char="✅"/>
            </a:pPr>
            <a:r>
              <a:rPr lang="en-US" sz="1600" dirty="0">
                <a:latin typeface="Cambria" pitchFamily="18" charset="0"/>
              </a:rPr>
              <a:t>Unified repository for publications and data</a:t>
            </a:r>
          </a:p>
          <a:p>
            <a:pPr marL="285750" indent="-285750">
              <a:spcAft>
                <a:spcPts val="1200"/>
              </a:spcAft>
              <a:buFont typeface="Arial" panose="020B0604020202020204" pitchFamily="34" charset="0"/>
              <a:buChar char="•"/>
            </a:pPr>
            <a:endParaRPr lang="en-US" dirty="0">
              <a:latin typeface="Cambria" pitchFamily="18" charset="0"/>
            </a:endParaRPr>
          </a:p>
          <a:p>
            <a:pPr marL="285750" indent="-285750">
              <a:spcAft>
                <a:spcPts val="1200"/>
              </a:spcAft>
              <a:buFont typeface="Arial" panose="020B0604020202020204" pitchFamily="34" charset="0"/>
              <a:buChar char="•"/>
            </a:pPr>
            <a:endParaRPr lang="en-US" dirty="0">
              <a:latin typeface="Cambria" pitchFamily="18" charset="0"/>
            </a:endParaRPr>
          </a:p>
          <a:p>
            <a:pPr marL="285750" indent="-285750">
              <a:spcAft>
                <a:spcPts val="1200"/>
              </a:spcAft>
              <a:buFont typeface="Arial" panose="020B0604020202020204" pitchFamily="34" charset="0"/>
              <a:buChar char="•"/>
            </a:pPr>
            <a:endParaRPr lang="en-US" dirty="0">
              <a:latin typeface="Cambria" pitchFamily="18" charset="0"/>
            </a:endParaRPr>
          </a:p>
          <a:p>
            <a:pPr marL="342900" lvl="0" indent="-342900">
              <a:spcAft>
                <a:spcPts val="1200"/>
              </a:spcAft>
            </a:pPr>
            <a:endParaRPr lang="en-US" b="1" dirty="0">
              <a:latin typeface="Cambria" pitchFamily="18" charset="0"/>
            </a:endParaRPr>
          </a:p>
        </p:txBody>
      </p:sp>
      <p:sp>
        <p:nvSpPr>
          <p:cNvPr id="13" name="Subtitle 2">
            <a:extLst>
              <a:ext uri="{FF2B5EF4-FFF2-40B4-BE49-F238E27FC236}">
                <a16:creationId xmlns:a16="http://schemas.microsoft.com/office/drawing/2014/main" id="{DEAAD102-8F92-1282-C4F7-DF29D0B85790}"/>
              </a:ext>
            </a:extLst>
          </p:cNvPr>
          <p:cNvSpPr txBox="1">
            <a:spLocks/>
          </p:cNvSpPr>
          <p:nvPr/>
        </p:nvSpPr>
        <p:spPr>
          <a:xfrm>
            <a:off x="3635896" y="1486188"/>
            <a:ext cx="5118534" cy="2880320"/>
          </a:xfrm>
          <a:prstGeom prst="rect">
            <a:avLst/>
          </a:prstGeom>
        </p:spPr>
        <p:txBody>
          <a:bodyPr vert="horz" lIns="91440" tIns="45720" rIns="91440" bIns="45720" rtlCol="0">
            <a:normAutofit/>
          </a:bodyPr>
          <a:lstStyle/>
          <a:p>
            <a:pPr marL="285750" indent="-285750" algn="just">
              <a:spcAft>
                <a:spcPts val="1200"/>
              </a:spcAft>
              <a:buFont typeface=".Apple Color Emoji UI"/>
              <a:buChar char="❌"/>
            </a:pPr>
            <a:r>
              <a:rPr lang="en-US" sz="1600" dirty="0">
                <a:latin typeface="Cambria" pitchFamily="18" charset="0"/>
              </a:rPr>
              <a:t>Possibility of large gaps within global databases, affecting policy, management, and decision-making </a:t>
            </a:r>
          </a:p>
          <a:p>
            <a:pPr marL="285750" indent="-285750" algn="just">
              <a:spcAft>
                <a:spcPts val="1200"/>
              </a:spcAft>
              <a:buFont typeface=".Apple Color Emoji UI"/>
              <a:buChar char="❌"/>
            </a:pPr>
            <a:r>
              <a:rPr lang="en-US" sz="1600" dirty="0">
                <a:latin typeface="Cambria" pitchFamily="18" charset="0"/>
              </a:rPr>
              <a:t>Limits the geographical and taxonomic coverage in biodiversity studies </a:t>
            </a:r>
          </a:p>
          <a:p>
            <a:pPr marL="285750" indent="-285750" algn="just">
              <a:spcAft>
                <a:spcPts val="1200"/>
              </a:spcAft>
              <a:buFont typeface=".Apple Color Emoji UI"/>
              <a:buChar char="❌"/>
            </a:pPr>
            <a:r>
              <a:rPr lang="en-US" sz="1600" dirty="0">
                <a:latin typeface="Cambria" pitchFamily="18" charset="0"/>
              </a:rPr>
              <a:t>Pressure to improve language skills is heavier on learners whose dominant language is highly divergent from English </a:t>
            </a:r>
          </a:p>
          <a:p>
            <a:pPr marL="285750" indent="-285750" algn="just">
              <a:buFont typeface="Arial" panose="020B0604020202020204" pitchFamily="34" charset="0"/>
              <a:buChar char="•"/>
            </a:pPr>
            <a:endParaRPr lang="en-US" sz="1600" dirty="0">
              <a:latin typeface="Cambria" pitchFamily="18" charset="0"/>
            </a:endParaRPr>
          </a:p>
          <a:p>
            <a:pPr marL="285750" indent="-285750" algn="just">
              <a:buFont typeface="Arial" panose="020B0604020202020204" pitchFamily="34" charset="0"/>
              <a:buChar char="•"/>
            </a:pPr>
            <a:endParaRPr lang="en-US" sz="1600" dirty="0">
              <a:latin typeface="Cambria" pitchFamily="18" charset="0"/>
            </a:endParaRPr>
          </a:p>
          <a:p>
            <a:pPr marL="342900" lvl="0" indent="-342900"/>
            <a:endParaRPr lang="en-US" sz="2500" b="1" dirty="0">
              <a:latin typeface="Cambria" pitchFamily="18" charset="0"/>
            </a:endParaRPr>
          </a:p>
        </p:txBody>
      </p:sp>
    </p:spTree>
    <p:extLst>
      <p:ext uri="{BB962C8B-B14F-4D97-AF65-F5344CB8AC3E}">
        <p14:creationId xmlns:p14="http://schemas.microsoft.com/office/powerpoint/2010/main" val="33585003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7685F-51A9-9AE0-6B3A-9B496C3BF22A}"/>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566C3ECB-D94C-8B62-8F22-A7BC144B6949}"/>
              </a:ext>
            </a:extLst>
          </p:cNvPr>
          <p:cNvSpPr txBox="1">
            <a:spLocks/>
          </p:cNvSpPr>
          <p:nvPr/>
        </p:nvSpPr>
        <p:spPr>
          <a:xfrm>
            <a:off x="228600" y="308163"/>
            <a:ext cx="6553200" cy="391379"/>
          </a:xfrm>
          <a:prstGeom prst="rect">
            <a:avLst/>
          </a:prstGeom>
        </p:spPr>
        <p:txBody>
          <a:bodyPr vert="horz" lIns="91440" tIns="45720" rIns="91440" bIns="45720" rtlCol="0">
            <a:normAutofit lnSpcReduction="10000"/>
          </a:bodyPr>
          <a:lstStyle/>
          <a:p>
            <a:pPr marL="342900" lvl="0" indent="-342900"/>
            <a:r>
              <a:rPr lang="en-US" sz="2000" b="1" dirty="0">
                <a:solidFill>
                  <a:srgbClr val="009900"/>
                </a:solidFill>
                <a:latin typeface="Cambria" pitchFamily="18" charset="0"/>
              </a:rPr>
              <a:t>From the rebuttal</a:t>
            </a:r>
            <a:endParaRPr lang="en-US" sz="2500" b="1" dirty="0">
              <a:latin typeface="Cambria" pitchFamily="18" charset="0"/>
            </a:endParaRPr>
          </a:p>
        </p:txBody>
      </p:sp>
      <p:sp>
        <p:nvSpPr>
          <p:cNvPr id="6" name="Subtitle 2">
            <a:extLst>
              <a:ext uri="{FF2B5EF4-FFF2-40B4-BE49-F238E27FC236}">
                <a16:creationId xmlns:a16="http://schemas.microsoft.com/office/drawing/2014/main" id="{070331F5-163B-8D42-7114-27C171E6634A}"/>
              </a:ext>
            </a:extLst>
          </p:cNvPr>
          <p:cNvSpPr txBox="1">
            <a:spLocks/>
          </p:cNvSpPr>
          <p:nvPr/>
        </p:nvSpPr>
        <p:spPr>
          <a:xfrm>
            <a:off x="182302" y="905729"/>
            <a:ext cx="6405922" cy="3178189"/>
          </a:xfrm>
          <a:prstGeom prst="rect">
            <a:avLst/>
          </a:prstGeom>
        </p:spPr>
        <p:txBody>
          <a:bodyPr vert="horz" lIns="91440" tIns="45720" rIns="91440" bIns="45720" rtlCol="0">
            <a:normAutofit/>
          </a:bodyPr>
          <a:lstStyle/>
          <a:p>
            <a:pPr marL="9525" lvl="0" indent="-9525"/>
            <a:r>
              <a:rPr lang="en-US" sz="1400" u="sng" dirty="0">
                <a:effectLst/>
                <a:latin typeface="Cambria" panose="02040503050406030204" pitchFamily="18" charset="0"/>
                <a:ea typeface="Times New Roman" panose="02020603050405020304" pitchFamily="18" charset="0"/>
                <a:cs typeface="Mangal" panose="02040503050203030202" pitchFamily="18" charset="0"/>
              </a:rPr>
              <a:t>Distinguish between </a:t>
            </a:r>
          </a:p>
          <a:p>
            <a:pPr marL="285750" lvl="0" indent="-285750">
              <a:lnSpc>
                <a:spcPct val="150000"/>
              </a:lnSpc>
              <a:spcBef>
                <a:spcPts val="400"/>
              </a:spcBef>
              <a:buFont typeface="Courier New" panose="02070309020205020404" pitchFamily="49" charset="0"/>
              <a:buChar char="o"/>
            </a:pPr>
            <a:r>
              <a:rPr lang="en-US" sz="1400" dirty="0">
                <a:effectLst/>
                <a:latin typeface="Cambria" panose="02040503050406030204" pitchFamily="18" charset="0"/>
                <a:ea typeface="Times New Roman" panose="02020603050405020304" pitchFamily="18" charset="0"/>
                <a:cs typeface="Mangal" panose="02040503050203030202" pitchFamily="18" charset="0"/>
              </a:rPr>
              <a:t>the relatively limited demand for non-English sources among most readers</a:t>
            </a:r>
          </a:p>
          <a:p>
            <a:pPr marL="285750" lvl="0" indent="-285750">
              <a:lnSpc>
                <a:spcPct val="150000"/>
              </a:lnSpc>
              <a:buFont typeface="Courier New" panose="02070309020205020404" pitchFamily="49" charset="0"/>
              <a:buChar char="o"/>
            </a:pPr>
            <a:r>
              <a:rPr lang="en-US" sz="1400" dirty="0">
                <a:effectLst/>
                <a:latin typeface="Cambria" panose="02040503050406030204" pitchFamily="18" charset="0"/>
                <a:ea typeface="Times New Roman" panose="02020603050405020304" pitchFamily="18" charset="0"/>
                <a:cs typeface="Mangal" panose="02040503050203030202" pitchFamily="18" charset="0"/>
              </a:rPr>
              <a:t>the practice of excluding such references from the scientific record</a:t>
            </a:r>
          </a:p>
          <a:p>
            <a:pPr lvl="0">
              <a:lnSpc>
                <a:spcPct val="150000"/>
              </a:lnSpc>
            </a:pPr>
            <a:endParaRPr lang="en-US" sz="1400" b="1" dirty="0">
              <a:latin typeface="Cambria" panose="02040503050406030204" pitchFamily="18" charset="0"/>
              <a:cs typeface="Mangal" panose="02040503050203030202" pitchFamily="18" charset="0"/>
            </a:endParaRPr>
          </a:p>
        </p:txBody>
      </p:sp>
      <p:sp>
        <p:nvSpPr>
          <p:cNvPr id="7" name="Subtitle 2">
            <a:extLst>
              <a:ext uri="{FF2B5EF4-FFF2-40B4-BE49-F238E27FC236}">
                <a16:creationId xmlns:a16="http://schemas.microsoft.com/office/drawing/2014/main" id="{D0677066-2323-0A8C-8558-0644605042D2}"/>
              </a:ext>
            </a:extLst>
          </p:cNvPr>
          <p:cNvSpPr txBox="1">
            <a:spLocks/>
          </p:cNvSpPr>
          <p:nvPr/>
        </p:nvSpPr>
        <p:spPr>
          <a:xfrm>
            <a:off x="6228184" y="2128068"/>
            <a:ext cx="2592288" cy="1675199"/>
          </a:xfrm>
          <a:prstGeom prst="rect">
            <a:avLst/>
          </a:prstGeom>
        </p:spPr>
        <p:txBody>
          <a:bodyPr vert="horz" lIns="91440" tIns="45720" rIns="91440" bIns="45720" rtlCol="0">
            <a:normAutofit/>
          </a:bodyPr>
          <a:lstStyle/>
          <a:p>
            <a:pPr lvl="0">
              <a:lnSpc>
                <a:spcPct val="150000"/>
              </a:lnSpc>
            </a:pPr>
            <a:r>
              <a:rPr lang="en-US" sz="1400" b="1" dirty="0">
                <a:latin typeface="Cambria" panose="02040503050406030204" pitchFamily="18" charset="0"/>
                <a:cs typeface="Mangal" panose="02040503050203030202" pitchFamily="18" charset="0"/>
              </a:rPr>
              <a:t>WHY?</a:t>
            </a:r>
          </a:p>
          <a:p>
            <a:pPr marL="285750" lvl="0" indent="-285750">
              <a:lnSpc>
                <a:spcPct val="150000"/>
              </a:lnSpc>
              <a:buFont typeface="Arial" panose="020B0604020202020204" pitchFamily="34" charset="0"/>
              <a:buChar char="•"/>
            </a:pPr>
            <a:r>
              <a:rPr lang="en-US" sz="1400" b="1" dirty="0">
                <a:latin typeface="Cambria" panose="02040503050406030204" pitchFamily="18" charset="0"/>
                <a:cs typeface="Mangal" panose="02040503050203030202" pitchFamily="18" charset="0"/>
              </a:rPr>
              <a:t>Credit</a:t>
            </a:r>
          </a:p>
          <a:p>
            <a:pPr marL="285750" lvl="0" indent="-285750">
              <a:lnSpc>
                <a:spcPct val="150000"/>
              </a:lnSpc>
              <a:buFont typeface="Arial" panose="020B0604020202020204" pitchFamily="34" charset="0"/>
              <a:buChar char="•"/>
            </a:pPr>
            <a:r>
              <a:rPr lang="en-US" sz="1400" b="1" dirty="0">
                <a:latin typeface="Cambria" panose="02040503050406030204" pitchFamily="18" charset="0"/>
                <a:cs typeface="Mangal" panose="02040503050203030202" pitchFamily="18" charset="0"/>
              </a:rPr>
              <a:t>Reduce plagiarism</a:t>
            </a:r>
          </a:p>
          <a:p>
            <a:pPr marL="285750" lvl="0" indent="-285750">
              <a:lnSpc>
                <a:spcPct val="150000"/>
              </a:lnSpc>
              <a:buFont typeface="Arial" panose="020B0604020202020204" pitchFamily="34" charset="0"/>
              <a:buChar char="•"/>
            </a:pPr>
            <a:r>
              <a:rPr lang="en-US" sz="1400" b="1" dirty="0">
                <a:latin typeface="Cambria" panose="02040503050406030204" pitchFamily="18" charset="0"/>
                <a:cs typeface="Mangal" panose="02040503050203030202" pitchFamily="18" charset="0"/>
              </a:rPr>
              <a:t>Ensure originality</a:t>
            </a:r>
            <a:endParaRPr lang="en-US" sz="1400" b="1" dirty="0">
              <a:latin typeface="Cambria" panose="02040503050406030204" pitchFamily="18" charset="0"/>
            </a:endParaRPr>
          </a:p>
        </p:txBody>
      </p:sp>
      <p:grpSp>
        <p:nvGrpSpPr>
          <p:cNvPr id="13" name="Group 12">
            <a:extLst>
              <a:ext uri="{FF2B5EF4-FFF2-40B4-BE49-F238E27FC236}">
                <a16:creationId xmlns:a16="http://schemas.microsoft.com/office/drawing/2014/main" id="{2AFBF2D6-930C-7025-705D-1616213940A0}"/>
              </a:ext>
            </a:extLst>
          </p:cNvPr>
          <p:cNvGrpSpPr/>
          <p:nvPr/>
        </p:nvGrpSpPr>
        <p:grpSpPr>
          <a:xfrm>
            <a:off x="827584" y="2128068"/>
            <a:ext cx="8134114" cy="2459906"/>
            <a:chOff x="1225023" y="2173793"/>
            <a:chExt cx="8134114" cy="2459906"/>
          </a:xfrm>
        </p:grpSpPr>
        <p:sp>
          <p:nvSpPr>
            <p:cNvPr id="10" name="TextBox 9">
              <a:extLst>
                <a:ext uri="{FF2B5EF4-FFF2-40B4-BE49-F238E27FC236}">
                  <a16:creationId xmlns:a16="http://schemas.microsoft.com/office/drawing/2014/main" id="{199E4982-92DC-30A1-F172-9829C427525E}"/>
                </a:ext>
              </a:extLst>
            </p:cNvPr>
            <p:cNvSpPr txBox="1"/>
            <p:nvPr/>
          </p:nvSpPr>
          <p:spPr>
            <a:xfrm>
              <a:off x="5302459" y="4172034"/>
              <a:ext cx="4056678" cy="461665"/>
            </a:xfrm>
            <a:prstGeom prst="rect">
              <a:avLst/>
            </a:prstGeom>
            <a:noFill/>
          </p:spPr>
          <p:txBody>
            <a:bodyPr wrap="square" rtlCol="0">
              <a:spAutoFit/>
            </a:bodyPr>
            <a:lstStyle/>
            <a:p>
              <a:pPr algn="just"/>
              <a:r>
                <a:rPr lang="en-GB" sz="800" b="0" i="0" dirty="0" err="1">
                  <a:solidFill>
                    <a:srgbClr val="202020"/>
                  </a:solidFill>
                  <a:effectLst/>
                  <a:latin typeface="Cambria" panose="02040503050406030204" pitchFamily="18" charset="0"/>
                </a:rPr>
                <a:t>Eckmann</a:t>
              </a:r>
              <a:r>
                <a:rPr lang="en-GB" sz="800" b="0" i="0" dirty="0">
                  <a:solidFill>
                    <a:srgbClr val="202020"/>
                  </a:solidFill>
                  <a:effectLst/>
                  <a:latin typeface="Cambria" panose="02040503050406030204" pitchFamily="18" charset="0"/>
                </a:rPr>
                <a:t> P, Bandrowski A (2023) </a:t>
              </a:r>
              <a:r>
                <a:rPr lang="en-GB" sz="800" b="0" i="0" dirty="0" err="1">
                  <a:solidFill>
                    <a:srgbClr val="202020"/>
                  </a:solidFill>
                  <a:effectLst/>
                  <a:latin typeface="Cambria" panose="02040503050406030204" pitchFamily="18" charset="0"/>
                </a:rPr>
                <a:t>PreprintMatch</a:t>
              </a:r>
              <a:r>
                <a:rPr lang="en-GB" sz="800" b="0" i="0" dirty="0">
                  <a:solidFill>
                    <a:srgbClr val="202020"/>
                  </a:solidFill>
                  <a:effectLst/>
                  <a:latin typeface="Cambria" panose="02040503050406030204" pitchFamily="18" charset="0"/>
                </a:rPr>
                <a:t>: A tool for preprint to publication detection shows global inequities in scientific publication. </a:t>
              </a:r>
              <a:r>
                <a:rPr lang="en-GB" sz="800" b="0" i="0" dirty="0" err="1">
                  <a:solidFill>
                    <a:srgbClr val="202020"/>
                  </a:solidFill>
                  <a:effectLst/>
                  <a:latin typeface="Cambria" panose="02040503050406030204" pitchFamily="18" charset="0"/>
                </a:rPr>
                <a:t>PLoS</a:t>
              </a:r>
              <a:r>
                <a:rPr lang="en-GB" sz="800" b="0" i="0" dirty="0">
                  <a:solidFill>
                    <a:srgbClr val="202020"/>
                  </a:solidFill>
                  <a:effectLst/>
                  <a:latin typeface="Cambria" panose="02040503050406030204" pitchFamily="18" charset="0"/>
                </a:rPr>
                <a:t> ONE 18(3): e0281659. https://</a:t>
              </a:r>
              <a:r>
                <a:rPr lang="en-GB" sz="800" b="0" i="0" dirty="0" err="1">
                  <a:solidFill>
                    <a:srgbClr val="202020"/>
                  </a:solidFill>
                  <a:effectLst/>
                  <a:latin typeface="Cambria" panose="02040503050406030204" pitchFamily="18" charset="0"/>
                </a:rPr>
                <a:t>doi.org</a:t>
              </a:r>
              <a:r>
                <a:rPr lang="en-GB" sz="800" b="0" i="0" dirty="0">
                  <a:solidFill>
                    <a:srgbClr val="202020"/>
                  </a:solidFill>
                  <a:effectLst/>
                  <a:latin typeface="Cambria" panose="02040503050406030204" pitchFamily="18" charset="0"/>
                </a:rPr>
                <a:t>/10.1371/journal.pone.0281659</a:t>
              </a:r>
              <a:endParaRPr lang="en-PT" sz="800" dirty="0">
                <a:latin typeface="Cambria" panose="02040503050406030204" pitchFamily="18" charset="0"/>
              </a:endParaRPr>
            </a:p>
          </p:txBody>
        </p:sp>
        <p:grpSp>
          <p:nvGrpSpPr>
            <p:cNvPr id="12" name="Group 11">
              <a:extLst>
                <a:ext uri="{FF2B5EF4-FFF2-40B4-BE49-F238E27FC236}">
                  <a16:creationId xmlns:a16="http://schemas.microsoft.com/office/drawing/2014/main" id="{8A8BFBF3-8BB5-4A31-56FE-64B9F04560BC}"/>
                </a:ext>
              </a:extLst>
            </p:cNvPr>
            <p:cNvGrpSpPr/>
            <p:nvPr/>
          </p:nvGrpSpPr>
          <p:grpSpPr>
            <a:xfrm>
              <a:off x="1225023" y="2173793"/>
              <a:ext cx="3888432" cy="2420350"/>
              <a:chOff x="1225023" y="2173793"/>
              <a:chExt cx="3888432" cy="2420350"/>
            </a:xfrm>
          </p:grpSpPr>
          <p:pic>
            <p:nvPicPr>
              <p:cNvPr id="9" name="Picture 8">
                <a:extLst>
                  <a:ext uri="{FF2B5EF4-FFF2-40B4-BE49-F238E27FC236}">
                    <a16:creationId xmlns:a16="http://schemas.microsoft.com/office/drawing/2014/main" id="{2D199D53-700E-04B7-3EBE-B69FB27EB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023" y="2173793"/>
                <a:ext cx="3888432" cy="2420350"/>
              </a:xfrm>
              <a:prstGeom prst="rect">
                <a:avLst/>
              </a:prstGeom>
            </p:spPr>
          </p:pic>
          <p:sp>
            <p:nvSpPr>
              <p:cNvPr id="11" name="Rectangle 10">
                <a:extLst>
                  <a:ext uri="{FF2B5EF4-FFF2-40B4-BE49-F238E27FC236}">
                    <a16:creationId xmlns:a16="http://schemas.microsoft.com/office/drawing/2014/main" id="{3B1934DA-EB75-9B90-6200-7AF31B733ED6}"/>
                  </a:ext>
                </a:extLst>
              </p:cNvPr>
              <p:cNvSpPr/>
              <p:nvPr/>
            </p:nvSpPr>
            <p:spPr>
              <a:xfrm>
                <a:off x="1241352" y="2283718"/>
                <a:ext cx="306312" cy="2160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grpSp>
      </p:grpSp>
    </p:spTree>
    <p:extLst>
      <p:ext uri="{BB962C8B-B14F-4D97-AF65-F5344CB8AC3E}">
        <p14:creationId xmlns:p14="http://schemas.microsoft.com/office/powerpoint/2010/main" val="8677863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06F45-6494-2BE6-A852-DE15A13CFE60}"/>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5F9F2299-9A4C-2338-0F3F-E00ECEDED5E5}"/>
              </a:ext>
            </a:extLst>
          </p:cNvPr>
          <p:cNvGrpSpPr/>
          <p:nvPr/>
        </p:nvGrpSpPr>
        <p:grpSpPr>
          <a:xfrm>
            <a:off x="7239601" y="21285"/>
            <a:ext cx="1868903" cy="4423420"/>
            <a:chOff x="7143257" y="0"/>
            <a:chExt cx="1868903" cy="4423420"/>
          </a:xfrm>
        </p:grpSpPr>
        <p:pic>
          <p:nvPicPr>
            <p:cNvPr id="10" name="Picture 9">
              <a:extLst>
                <a:ext uri="{FF2B5EF4-FFF2-40B4-BE49-F238E27FC236}">
                  <a16:creationId xmlns:a16="http://schemas.microsoft.com/office/drawing/2014/main" id="{E20089B4-5682-68B2-BDED-2E1A7D07EDC4}"/>
                </a:ext>
              </a:extLst>
            </p:cNvPr>
            <p:cNvPicPr>
              <a:picLocks noChangeAspect="1"/>
            </p:cNvPicPr>
            <p:nvPr/>
          </p:nvPicPr>
          <p:blipFill>
            <a:blip r:embed="rId3">
              <a:extLst>
                <a:ext uri="{28A0092B-C50C-407E-A947-70E740481C1C}">
                  <a14:useLocalDpi xmlns:a14="http://schemas.microsoft.com/office/drawing/2010/main" val="0"/>
                </a:ext>
              </a:extLst>
            </a:blip>
            <a:srcRect t="43000" r="77004"/>
            <a:stretch/>
          </p:blipFill>
          <p:spPr>
            <a:xfrm>
              <a:off x="7236296" y="1491630"/>
              <a:ext cx="1410411" cy="2931790"/>
            </a:xfrm>
            <a:prstGeom prst="rect">
              <a:avLst/>
            </a:prstGeom>
          </p:spPr>
        </p:pic>
        <p:pic>
          <p:nvPicPr>
            <p:cNvPr id="12" name="Picture 11">
              <a:extLst>
                <a:ext uri="{FF2B5EF4-FFF2-40B4-BE49-F238E27FC236}">
                  <a16:creationId xmlns:a16="http://schemas.microsoft.com/office/drawing/2014/main" id="{2858DAB7-1B8E-3091-0734-0D6B18553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3257" y="0"/>
              <a:ext cx="904997" cy="908732"/>
            </a:xfrm>
            <a:prstGeom prst="rect">
              <a:avLst/>
            </a:prstGeom>
          </p:spPr>
        </p:pic>
        <p:pic>
          <p:nvPicPr>
            <p:cNvPr id="14" name="Picture 13">
              <a:extLst>
                <a:ext uri="{FF2B5EF4-FFF2-40B4-BE49-F238E27FC236}">
                  <a16:creationId xmlns:a16="http://schemas.microsoft.com/office/drawing/2014/main" id="{EE1D9C12-E1E4-2F40-3F0D-DD70ABCC02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0392" y="0"/>
              <a:ext cx="911768" cy="908732"/>
            </a:xfrm>
            <a:prstGeom prst="rect">
              <a:avLst/>
            </a:prstGeom>
          </p:spPr>
        </p:pic>
      </p:grpSp>
      <p:sp>
        <p:nvSpPr>
          <p:cNvPr id="15" name="Subtitle 2">
            <a:extLst>
              <a:ext uri="{FF2B5EF4-FFF2-40B4-BE49-F238E27FC236}">
                <a16:creationId xmlns:a16="http://schemas.microsoft.com/office/drawing/2014/main" id="{C583CB84-282F-3168-91F3-20BA7DD81D64}"/>
              </a:ext>
            </a:extLst>
          </p:cNvPr>
          <p:cNvSpPr txBox="1">
            <a:spLocks/>
          </p:cNvSpPr>
          <p:nvPr/>
        </p:nvSpPr>
        <p:spPr>
          <a:xfrm>
            <a:off x="228600" y="308163"/>
            <a:ext cx="6553200" cy="391379"/>
          </a:xfrm>
          <a:prstGeom prst="rect">
            <a:avLst/>
          </a:prstGeom>
        </p:spPr>
        <p:txBody>
          <a:bodyPr vert="horz" lIns="91440" tIns="45720" rIns="91440" bIns="45720" rtlCol="0">
            <a:normAutofit lnSpcReduction="10000"/>
          </a:bodyPr>
          <a:lstStyle/>
          <a:p>
            <a:pPr marL="342900" lvl="0" indent="-342900"/>
            <a:r>
              <a:rPr lang="en-US" sz="2000" b="1" dirty="0">
                <a:solidFill>
                  <a:srgbClr val="009900"/>
                </a:solidFill>
                <a:latin typeface="Cambria" pitchFamily="18" charset="0"/>
              </a:rPr>
              <a:t>How can AI help?</a:t>
            </a:r>
            <a:endParaRPr lang="en-US" sz="2500" b="1" dirty="0">
              <a:latin typeface="Cambria" pitchFamily="18" charset="0"/>
            </a:endParaRPr>
          </a:p>
        </p:txBody>
      </p:sp>
      <p:grpSp>
        <p:nvGrpSpPr>
          <p:cNvPr id="21" name="Group 20">
            <a:extLst>
              <a:ext uri="{FF2B5EF4-FFF2-40B4-BE49-F238E27FC236}">
                <a16:creationId xmlns:a16="http://schemas.microsoft.com/office/drawing/2014/main" id="{2737E96D-A3ED-4E5F-17C6-9BA3E8E75952}"/>
              </a:ext>
            </a:extLst>
          </p:cNvPr>
          <p:cNvGrpSpPr/>
          <p:nvPr/>
        </p:nvGrpSpPr>
        <p:grpSpPr>
          <a:xfrm>
            <a:off x="505488" y="812840"/>
            <a:ext cx="6730808" cy="3775134"/>
            <a:chOff x="505488" y="812840"/>
            <a:chExt cx="6730808" cy="3775134"/>
          </a:xfrm>
        </p:grpSpPr>
        <p:pic>
          <p:nvPicPr>
            <p:cNvPr id="8" name="Picture 7">
              <a:extLst>
                <a:ext uri="{FF2B5EF4-FFF2-40B4-BE49-F238E27FC236}">
                  <a16:creationId xmlns:a16="http://schemas.microsoft.com/office/drawing/2014/main" id="{F5D947E8-1EEB-5C4F-6564-64DE247F35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416" y="812840"/>
              <a:ext cx="6056065" cy="3291830"/>
            </a:xfrm>
            <a:prstGeom prst="rect">
              <a:avLst/>
            </a:prstGeom>
          </p:spPr>
        </p:pic>
        <p:sp>
          <p:nvSpPr>
            <p:cNvPr id="20" name="TextBox 19">
              <a:extLst>
                <a:ext uri="{FF2B5EF4-FFF2-40B4-BE49-F238E27FC236}">
                  <a16:creationId xmlns:a16="http://schemas.microsoft.com/office/drawing/2014/main" id="{2DCA9541-81C0-F83B-9A17-3F3BCBCAB359}"/>
                </a:ext>
              </a:extLst>
            </p:cNvPr>
            <p:cNvSpPr txBox="1"/>
            <p:nvPr/>
          </p:nvSpPr>
          <p:spPr>
            <a:xfrm>
              <a:off x="505488" y="4126309"/>
              <a:ext cx="6730808" cy="461665"/>
            </a:xfrm>
            <a:prstGeom prst="rect">
              <a:avLst/>
            </a:prstGeom>
            <a:noFill/>
          </p:spPr>
          <p:txBody>
            <a:bodyPr wrap="square" rtlCol="0">
              <a:spAutoFit/>
            </a:bodyPr>
            <a:lstStyle/>
            <a:p>
              <a:r>
                <a:rPr lang="en-GB" sz="1200" b="0" i="0" dirty="0">
                  <a:effectLst/>
                  <a:latin typeface="Cambria" panose="02040503050406030204" pitchFamily="18" charset="0"/>
                </a:rPr>
                <a:t>CARE-writer is an online application that helps authors organize and format the information necessary to write systematic and transparent case reports while following the CARE guidelines. </a:t>
              </a:r>
              <a:endParaRPr lang="en-PT" sz="1200" dirty="0">
                <a:latin typeface="Cambria" panose="02040503050406030204" pitchFamily="18" charset="0"/>
              </a:endParaRPr>
            </a:p>
          </p:txBody>
        </p:sp>
      </p:grpSp>
    </p:spTree>
    <p:extLst>
      <p:ext uri="{BB962C8B-B14F-4D97-AF65-F5344CB8AC3E}">
        <p14:creationId xmlns:p14="http://schemas.microsoft.com/office/powerpoint/2010/main" val="22779500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grpId="0" nodeType="clickEffect">
                                  <p:stCondLst>
                                    <p:cond delay="0"/>
                                  </p:stCondLst>
                                  <p:iterate type="lt">
                                    <p:tmPct val="10000"/>
                                  </p:iterate>
                                  <p:childTnLst>
                                    <p:animClr clrSpc="rgb" dir="cw">
                                      <p:cBhvr override="childStyle">
                                        <p:cTn id="6" dur="500" fill="hold"/>
                                        <p:tgtEl>
                                          <p:spTgt spid="15"/>
                                        </p:tgtEl>
                                        <p:attrNameLst>
                                          <p:attrName>style.color</p:attrName>
                                        </p:attrNameLst>
                                      </p:cBhvr>
                                      <p:to>
                                        <a:srgbClr val="7ACC00"/>
                                      </p:to>
                                    </p:animClr>
                                    <p:animClr clrSpc="rgb" dir="cw">
                                      <p:cBhvr>
                                        <p:cTn id="7" dur="500" fill="hold"/>
                                        <p:tgtEl>
                                          <p:spTgt spid="15"/>
                                        </p:tgtEl>
                                        <p:attrNameLst>
                                          <p:attrName>fillcolor</p:attrName>
                                        </p:attrNameLst>
                                      </p:cBhvr>
                                      <p:to>
                                        <a:srgbClr val="7ACC00"/>
                                      </p:to>
                                    </p:animClr>
                                    <p:set>
                                      <p:cBhvr>
                                        <p:cTn id="8" dur="500" fill="hold"/>
                                        <p:tgtEl>
                                          <p:spTgt spid="15"/>
                                        </p:tgtEl>
                                        <p:attrNameLst>
                                          <p:attrName>fill.type</p:attrName>
                                        </p:attrNameLst>
                                      </p:cBhvr>
                                      <p:to>
                                        <p:strVal val="solid"/>
                                      </p:to>
                                    </p:set>
                                    <p:anim to="1.5" calcmode="lin" valueType="num">
                                      <p:cBhvr override="childStyle">
                                        <p:cTn id="9" dur="500" fill="hold"/>
                                        <p:tgtEl>
                                          <p:spTgt spid="15"/>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dissolv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1475B-017B-73D9-00A2-1516DEBC09CF}"/>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E3F38C87-336B-3BF5-06FC-D62EC381E427}"/>
              </a:ext>
            </a:extLst>
          </p:cNvPr>
          <p:cNvSpPr txBox="1">
            <a:spLocks/>
          </p:cNvSpPr>
          <p:nvPr/>
        </p:nvSpPr>
        <p:spPr>
          <a:xfrm>
            <a:off x="228600" y="308163"/>
            <a:ext cx="6553200" cy="391379"/>
          </a:xfrm>
          <a:prstGeom prst="rect">
            <a:avLst/>
          </a:prstGeom>
        </p:spPr>
        <p:txBody>
          <a:bodyPr vert="horz" lIns="91440" tIns="45720" rIns="91440" bIns="45720" rtlCol="0">
            <a:normAutofit lnSpcReduction="10000"/>
          </a:bodyPr>
          <a:lstStyle/>
          <a:p>
            <a:pPr marL="342900" lvl="0" indent="-342900"/>
            <a:r>
              <a:rPr lang="en-US" sz="2000" b="1" dirty="0">
                <a:solidFill>
                  <a:srgbClr val="009900"/>
                </a:solidFill>
                <a:latin typeface="Cambria" pitchFamily="18" charset="0"/>
              </a:rPr>
              <a:t>Citations are an essential tool for scientific practice</a:t>
            </a:r>
            <a:endParaRPr lang="en-US" sz="2500" b="1" dirty="0">
              <a:latin typeface="Cambria" pitchFamily="18" charset="0"/>
            </a:endParaRPr>
          </a:p>
        </p:txBody>
      </p:sp>
      <p:grpSp>
        <p:nvGrpSpPr>
          <p:cNvPr id="10" name="Group 9">
            <a:extLst>
              <a:ext uri="{FF2B5EF4-FFF2-40B4-BE49-F238E27FC236}">
                <a16:creationId xmlns:a16="http://schemas.microsoft.com/office/drawing/2014/main" id="{C02CFAE8-8574-72C8-9D1C-7085A5E4C80D}"/>
              </a:ext>
            </a:extLst>
          </p:cNvPr>
          <p:cNvGrpSpPr/>
          <p:nvPr/>
        </p:nvGrpSpPr>
        <p:grpSpPr>
          <a:xfrm>
            <a:off x="251520" y="843558"/>
            <a:ext cx="9001000" cy="3766868"/>
            <a:chOff x="251520" y="843558"/>
            <a:chExt cx="9001000" cy="3766868"/>
          </a:xfrm>
        </p:grpSpPr>
        <p:pic>
          <p:nvPicPr>
            <p:cNvPr id="8" name="Picture 7">
              <a:extLst>
                <a:ext uri="{FF2B5EF4-FFF2-40B4-BE49-F238E27FC236}">
                  <a16:creationId xmlns:a16="http://schemas.microsoft.com/office/drawing/2014/main" id="{6214AF93-8421-18FC-269F-EAAF15F37C0F}"/>
                </a:ext>
              </a:extLst>
            </p:cNvPr>
            <p:cNvPicPr>
              <a:picLocks noChangeAspect="1"/>
            </p:cNvPicPr>
            <p:nvPr/>
          </p:nvPicPr>
          <p:blipFill>
            <a:blip r:embed="rId3">
              <a:extLst>
                <a:ext uri="{28A0092B-C50C-407E-A947-70E740481C1C}">
                  <a14:useLocalDpi xmlns:a14="http://schemas.microsoft.com/office/drawing/2010/main" val="0"/>
                </a:ext>
              </a:extLst>
            </a:blip>
            <a:srcRect l="1880" t="3683" r="1102" b="2415"/>
            <a:stretch/>
          </p:blipFill>
          <p:spPr>
            <a:xfrm>
              <a:off x="251520" y="843558"/>
              <a:ext cx="4896544" cy="3672408"/>
            </a:xfrm>
            <a:prstGeom prst="rect">
              <a:avLst/>
            </a:prstGeom>
          </p:spPr>
        </p:pic>
        <p:sp>
          <p:nvSpPr>
            <p:cNvPr id="9" name="TextBox 8">
              <a:extLst>
                <a:ext uri="{FF2B5EF4-FFF2-40B4-BE49-F238E27FC236}">
                  <a16:creationId xmlns:a16="http://schemas.microsoft.com/office/drawing/2014/main" id="{6C7376A2-506C-122F-63DD-9FC585BC4DDA}"/>
                </a:ext>
              </a:extLst>
            </p:cNvPr>
            <p:cNvSpPr txBox="1"/>
            <p:nvPr/>
          </p:nvSpPr>
          <p:spPr>
            <a:xfrm>
              <a:off x="5148064" y="4148761"/>
              <a:ext cx="4104456" cy="461665"/>
            </a:xfrm>
            <a:prstGeom prst="rect">
              <a:avLst/>
            </a:prstGeom>
            <a:noFill/>
          </p:spPr>
          <p:txBody>
            <a:bodyPr wrap="square" rtlCol="0">
              <a:spAutoFit/>
            </a:bodyPr>
            <a:lstStyle/>
            <a:p>
              <a:r>
                <a:rPr lang="en-GB" sz="800" b="0" i="0" dirty="0" err="1">
                  <a:solidFill>
                    <a:srgbClr val="222222"/>
                  </a:solidFill>
                  <a:effectLst/>
                  <a:latin typeface="Cambria" panose="02040503050406030204" pitchFamily="18" charset="0"/>
                </a:rPr>
                <a:t>Saier</a:t>
              </a:r>
              <a:r>
                <a:rPr lang="en-GB" sz="800" b="0" i="0" dirty="0">
                  <a:solidFill>
                    <a:srgbClr val="222222"/>
                  </a:solidFill>
                  <a:effectLst/>
                  <a:latin typeface="Cambria" panose="02040503050406030204" pitchFamily="18" charset="0"/>
                </a:rPr>
                <a:t>, T., </a:t>
              </a:r>
              <a:r>
                <a:rPr lang="en-GB" sz="800" b="0" i="0" dirty="0" err="1">
                  <a:solidFill>
                    <a:srgbClr val="222222"/>
                  </a:solidFill>
                  <a:effectLst/>
                  <a:latin typeface="Cambria" panose="02040503050406030204" pitchFamily="18" charset="0"/>
                </a:rPr>
                <a:t>Färber</a:t>
              </a:r>
              <a:r>
                <a:rPr lang="en-GB" sz="800" b="0" i="0" dirty="0">
                  <a:solidFill>
                    <a:srgbClr val="222222"/>
                  </a:solidFill>
                  <a:effectLst/>
                  <a:latin typeface="Cambria" panose="02040503050406030204" pitchFamily="18" charset="0"/>
                </a:rPr>
                <a:t>, M. &amp; </a:t>
              </a:r>
              <a:r>
                <a:rPr lang="en-GB" sz="800" b="0" i="0" dirty="0" err="1">
                  <a:solidFill>
                    <a:srgbClr val="222222"/>
                  </a:solidFill>
                  <a:effectLst/>
                  <a:latin typeface="Cambria" panose="02040503050406030204" pitchFamily="18" charset="0"/>
                </a:rPr>
                <a:t>Tsereteli</a:t>
              </a:r>
              <a:r>
                <a:rPr lang="en-GB" sz="800" b="0" i="0" dirty="0">
                  <a:solidFill>
                    <a:srgbClr val="222222"/>
                  </a:solidFill>
                  <a:effectLst/>
                  <a:latin typeface="Cambria" panose="02040503050406030204" pitchFamily="18" charset="0"/>
                </a:rPr>
                <a:t>, T. Cross-lingual citations in English papers: a large-scale analysis of prevalence, usage, and impact. </a:t>
              </a:r>
              <a:r>
                <a:rPr lang="en-GB" sz="800" b="0" i="1" dirty="0">
                  <a:solidFill>
                    <a:srgbClr val="222222"/>
                  </a:solidFill>
                  <a:effectLst/>
                  <a:latin typeface="Cambria" panose="02040503050406030204" pitchFamily="18" charset="0"/>
                </a:rPr>
                <a:t>Int J Digit </a:t>
              </a:r>
              <a:r>
                <a:rPr lang="en-GB" sz="800" b="0" i="1" dirty="0" err="1">
                  <a:solidFill>
                    <a:srgbClr val="222222"/>
                  </a:solidFill>
                  <a:effectLst/>
                  <a:latin typeface="Cambria" panose="02040503050406030204" pitchFamily="18" charset="0"/>
                </a:rPr>
                <a:t>Libr</a:t>
              </a:r>
              <a:r>
                <a:rPr lang="en-GB" sz="800" b="0" i="0" dirty="0">
                  <a:solidFill>
                    <a:srgbClr val="222222"/>
                  </a:solidFill>
                  <a:effectLst/>
                  <a:latin typeface="Cambria" panose="02040503050406030204" pitchFamily="18" charset="0"/>
                </a:rPr>
                <a:t> </a:t>
              </a:r>
              <a:r>
                <a:rPr lang="en-GB" sz="800" b="1" i="0" dirty="0">
                  <a:solidFill>
                    <a:srgbClr val="222222"/>
                  </a:solidFill>
                  <a:effectLst/>
                  <a:latin typeface="Cambria" panose="02040503050406030204" pitchFamily="18" charset="0"/>
                </a:rPr>
                <a:t>23</a:t>
              </a:r>
              <a:r>
                <a:rPr lang="en-GB" sz="800" b="0" i="0" dirty="0">
                  <a:solidFill>
                    <a:srgbClr val="222222"/>
                  </a:solidFill>
                  <a:effectLst/>
                  <a:latin typeface="Cambria" panose="02040503050406030204" pitchFamily="18" charset="0"/>
                </a:rPr>
                <a:t>, 179–195 (2022). https://</a:t>
              </a:r>
              <a:r>
                <a:rPr lang="en-GB" sz="800" b="0" i="0" dirty="0" err="1">
                  <a:solidFill>
                    <a:srgbClr val="222222"/>
                  </a:solidFill>
                  <a:effectLst/>
                  <a:latin typeface="Cambria" panose="02040503050406030204" pitchFamily="18" charset="0"/>
                </a:rPr>
                <a:t>doi.org</a:t>
              </a:r>
              <a:r>
                <a:rPr lang="en-GB" sz="800" b="0" i="0" dirty="0">
                  <a:solidFill>
                    <a:srgbClr val="222222"/>
                  </a:solidFill>
                  <a:effectLst/>
                  <a:latin typeface="Cambria" panose="02040503050406030204" pitchFamily="18" charset="0"/>
                </a:rPr>
                <a:t>/10.1007/s00799-021-00312-z</a:t>
              </a:r>
              <a:endParaRPr lang="en-PT" sz="800" dirty="0">
                <a:latin typeface="Cambria" panose="02040503050406030204" pitchFamily="18" charset="0"/>
              </a:endParaRPr>
            </a:p>
          </p:txBody>
        </p:sp>
      </p:grpSp>
      <p:sp>
        <p:nvSpPr>
          <p:cNvPr id="12" name="TextBox 11">
            <a:extLst>
              <a:ext uri="{FF2B5EF4-FFF2-40B4-BE49-F238E27FC236}">
                <a16:creationId xmlns:a16="http://schemas.microsoft.com/office/drawing/2014/main" id="{9A6219FD-CE0A-5617-2D80-9A808743B145}"/>
              </a:ext>
            </a:extLst>
          </p:cNvPr>
          <p:cNvSpPr txBox="1"/>
          <p:nvPr/>
        </p:nvSpPr>
        <p:spPr>
          <a:xfrm>
            <a:off x="5442498" y="1302896"/>
            <a:ext cx="3472596" cy="2277547"/>
          </a:xfrm>
          <a:prstGeom prst="rect">
            <a:avLst/>
          </a:prstGeom>
          <a:noFill/>
        </p:spPr>
        <p:txBody>
          <a:bodyPr wrap="square">
            <a:spAutoFit/>
          </a:bodyPr>
          <a:lstStyle/>
          <a:p>
            <a:pPr algn="just"/>
            <a:endParaRPr lang="en-GB" sz="1400" b="1" i="0" dirty="0">
              <a:solidFill>
                <a:srgbClr val="7ACC00"/>
              </a:solidFill>
              <a:effectLst/>
              <a:latin typeface="Cambria" panose="02040503050406030204" pitchFamily="18" charset="0"/>
            </a:endParaRPr>
          </a:p>
          <a:p>
            <a:pPr algn="just"/>
            <a:r>
              <a:rPr lang="en-GB" sz="1400" b="0" i="0" dirty="0">
                <a:solidFill>
                  <a:srgbClr val="000000"/>
                </a:solidFill>
                <a:effectLst/>
                <a:latin typeface="Cambria" panose="02040503050406030204" pitchFamily="18" charset="0"/>
              </a:rPr>
              <a:t>…PubMed Central may accept non-English articles and/or English articles with non-English parts (titles, abstracts, etc.)</a:t>
            </a:r>
          </a:p>
          <a:p>
            <a:pPr algn="just"/>
            <a:endParaRPr lang="en-GB" sz="1400" dirty="0">
              <a:solidFill>
                <a:srgbClr val="000000"/>
              </a:solidFill>
              <a:latin typeface="Cambria" panose="02040503050406030204" pitchFamily="18" charset="0"/>
            </a:endParaRPr>
          </a:p>
          <a:p>
            <a:pPr algn="just"/>
            <a:r>
              <a:rPr lang="en-GB" sz="1400" b="0" i="0" dirty="0">
                <a:solidFill>
                  <a:srgbClr val="000000"/>
                </a:solidFill>
                <a:effectLst/>
                <a:latin typeface="Cambria" panose="02040503050406030204" pitchFamily="18" charset="0"/>
              </a:rPr>
              <a:t>… However, manuscripts written in scripts other than Latin (e.g., Russian, Japanese) cannot be processed by the NIHMS</a:t>
            </a:r>
          </a:p>
          <a:p>
            <a:pPr algn="just"/>
            <a:endParaRPr lang="en-GB" sz="1400" dirty="0">
              <a:solidFill>
                <a:srgbClr val="000000"/>
              </a:solidFill>
              <a:latin typeface="Cambria" panose="02040503050406030204" pitchFamily="18" charset="0"/>
            </a:endParaRPr>
          </a:p>
          <a:p>
            <a:pPr algn="just"/>
            <a:r>
              <a:rPr lang="en-GB" sz="800" b="0" i="0" dirty="0">
                <a:solidFill>
                  <a:srgbClr val="000000"/>
                </a:solidFill>
                <a:effectLst/>
                <a:latin typeface="Cambria" panose="02040503050406030204" pitchFamily="18" charset="0"/>
              </a:rPr>
              <a:t>https://</a:t>
            </a:r>
            <a:r>
              <a:rPr lang="en-GB" sz="800" b="0" i="0" dirty="0" err="1">
                <a:solidFill>
                  <a:srgbClr val="000000"/>
                </a:solidFill>
                <a:effectLst/>
                <a:latin typeface="Cambria" panose="02040503050406030204" pitchFamily="18" charset="0"/>
              </a:rPr>
              <a:t>www.ncbi.nlm.nih.gov</a:t>
            </a:r>
            <a:r>
              <a:rPr lang="en-GB" sz="800" b="0" i="0" dirty="0">
                <a:solidFill>
                  <a:srgbClr val="000000"/>
                </a:solidFill>
                <a:effectLst/>
                <a:latin typeface="Cambria" panose="02040503050406030204" pitchFamily="18" charset="0"/>
              </a:rPr>
              <a:t>/</a:t>
            </a:r>
            <a:r>
              <a:rPr lang="en-GB" sz="800" b="0" i="0" dirty="0" err="1">
                <a:solidFill>
                  <a:srgbClr val="000000"/>
                </a:solidFill>
                <a:effectLst/>
                <a:latin typeface="Cambria" panose="02040503050406030204" pitchFamily="18" charset="0"/>
              </a:rPr>
              <a:t>pmc</a:t>
            </a:r>
            <a:r>
              <a:rPr lang="en-GB" sz="800" b="0" i="0" dirty="0">
                <a:solidFill>
                  <a:srgbClr val="000000"/>
                </a:solidFill>
                <a:effectLst/>
                <a:latin typeface="Cambria" panose="02040503050406030204" pitchFamily="18" charset="0"/>
              </a:rPr>
              <a:t>/</a:t>
            </a:r>
            <a:r>
              <a:rPr lang="en-GB" sz="800" b="0" i="0" dirty="0" err="1">
                <a:solidFill>
                  <a:srgbClr val="000000"/>
                </a:solidFill>
                <a:effectLst/>
                <a:latin typeface="Cambria" panose="02040503050406030204" pitchFamily="18" charset="0"/>
              </a:rPr>
              <a:t>pmcdoc</a:t>
            </a:r>
            <a:r>
              <a:rPr lang="en-GB" sz="800" b="0" i="0" dirty="0">
                <a:solidFill>
                  <a:srgbClr val="000000"/>
                </a:solidFill>
                <a:effectLst/>
                <a:latin typeface="Cambria" panose="02040503050406030204" pitchFamily="18" charset="0"/>
              </a:rPr>
              <a:t>/tagging-guidelines/article/</a:t>
            </a:r>
            <a:r>
              <a:rPr lang="en-GB" sz="800" b="0" i="0" dirty="0" err="1">
                <a:solidFill>
                  <a:srgbClr val="000000"/>
                </a:solidFill>
                <a:effectLst/>
                <a:latin typeface="Cambria" panose="02040503050406030204" pitchFamily="18" charset="0"/>
              </a:rPr>
              <a:t>genprac.html</a:t>
            </a:r>
            <a:endParaRPr lang="en-GB" sz="800" b="0" i="0" dirty="0">
              <a:solidFill>
                <a:srgbClr val="000000"/>
              </a:solidFill>
              <a:effectLst/>
              <a:latin typeface="Cambria" panose="02040503050406030204" pitchFamily="18" charset="0"/>
            </a:endParaRPr>
          </a:p>
        </p:txBody>
      </p:sp>
    </p:spTree>
    <p:extLst>
      <p:ext uri="{BB962C8B-B14F-4D97-AF65-F5344CB8AC3E}">
        <p14:creationId xmlns:p14="http://schemas.microsoft.com/office/powerpoint/2010/main" val="270462523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BBC49-FDEF-331B-B819-7E37BEA9A078}"/>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D9095A25-35F1-579A-C2E1-4AF1A05DDA8E}"/>
              </a:ext>
            </a:extLst>
          </p:cNvPr>
          <p:cNvSpPr txBox="1">
            <a:spLocks/>
          </p:cNvSpPr>
          <p:nvPr/>
        </p:nvSpPr>
        <p:spPr>
          <a:xfrm>
            <a:off x="228600" y="308163"/>
            <a:ext cx="6553200" cy="391379"/>
          </a:xfrm>
          <a:prstGeom prst="rect">
            <a:avLst/>
          </a:prstGeom>
        </p:spPr>
        <p:txBody>
          <a:bodyPr vert="horz" lIns="91440" tIns="45720" rIns="91440" bIns="45720" rtlCol="0">
            <a:noAutofit/>
          </a:bodyPr>
          <a:lstStyle/>
          <a:p>
            <a:pPr algn="l" fontAlgn="base"/>
            <a:r>
              <a:rPr lang="en-GB" sz="2000" b="1" dirty="0">
                <a:solidFill>
                  <a:srgbClr val="009900"/>
                </a:solidFill>
                <a:latin typeface="Cambria" panose="02040503050406030204" pitchFamily="18" charset="0"/>
              </a:rPr>
              <a:t>What about Peer Review?</a:t>
            </a:r>
            <a:endParaRPr lang="en-GB" sz="2000" b="1" i="0" dirty="0">
              <a:solidFill>
                <a:srgbClr val="009900"/>
              </a:solidFill>
              <a:effectLst/>
              <a:latin typeface="Cambria" panose="02040503050406030204" pitchFamily="18" charset="0"/>
            </a:endParaRPr>
          </a:p>
        </p:txBody>
      </p:sp>
      <p:sp>
        <p:nvSpPr>
          <p:cNvPr id="5" name="TextBox 4">
            <a:extLst>
              <a:ext uri="{FF2B5EF4-FFF2-40B4-BE49-F238E27FC236}">
                <a16:creationId xmlns:a16="http://schemas.microsoft.com/office/drawing/2014/main" id="{A841C84E-C565-DA1B-1BED-C51CE5864985}"/>
              </a:ext>
            </a:extLst>
          </p:cNvPr>
          <p:cNvSpPr txBox="1"/>
          <p:nvPr/>
        </p:nvSpPr>
        <p:spPr>
          <a:xfrm>
            <a:off x="248424" y="987574"/>
            <a:ext cx="8602920" cy="3108543"/>
          </a:xfrm>
          <a:prstGeom prst="rect">
            <a:avLst/>
          </a:prstGeom>
          <a:noFill/>
        </p:spPr>
        <p:txBody>
          <a:bodyPr wrap="square">
            <a:spAutoFit/>
          </a:bodyPr>
          <a:lstStyle/>
          <a:p>
            <a:pPr marL="285750" indent="-285750" algn="just">
              <a:buFont typeface="Wingdings" pitchFamily="2" charset="2"/>
              <a:buChar char="Ø"/>
            </a:pPr>
            <a:r>
              <a:rPr lang="en-GB" sz="1400" b="0" i="0" dirty="0">
                <a:solidFill>
                  <a:srgbClr val="2A2A2A"/>
                </a:solidFill>
                <a:effectLst/>
                <a:latin typeface="Cambria" panose="02040503050406030204" pitchFamily="18" charset="0"/>
              </a:rPr>
              <a:t>Biases during peer review may lead non-Anglophones to publish in lesser-known journals or in regional journals that publish in other languages, making their research less discoverable (Mur </a:t>
            </a:r>
            <a:r>
              <a:rPr lang="en-GB" sz="1400" b="0" i="0" dirty="0" err="1">
                <a:solidFill>
                  <a:srgbClr val="2A2A2A"/>
                </a:solidFill>
                <a:effectLst/>
                <a:latin typeface="Cambria" panose="02040503050406030204" pitchFamily="18" charset="0"/>
              </a:rPr>
              <a:t>Dueñas</a:t>
            </a:r>
            <a:r>
              <a:rPr lang="en-GB" sz="1400" b="0" i="0" dirty="0">
                <a:solidFill>
                  <a:srgbClr val="2A2A2A"/>
                </a:solidFill>
                <a:effectLst/>
                <a:latin typeface="Cambria" panose="02040503050406030204" pitchFamily="18" charset="0"/>
              </a:rPr>
              <a:t> </a:t>
            </a:r>
            <a:r>
              <a:rPr lang="en-GB" sz="1400" b="0" i="0" u="none" strike="noStrike" dirty="0">
                <a:effectLst/>
                <a:latin typeface="Cambria" panose="02040503050406030204" pitchFamily="18" charset="0"/>
              </a:rPr>
              <a:t>2012</a:t>
            </a:r>
            <a:r>
              <a:rPr lang="en-GB" sz="1400" b="0" i="0" dirty="0">
                <a:solidFill>
                  <a:srgbClr val="2A2A2A"/>
                </a:solidFill>
                <a:effectLst/>
                <a:latin typeface="Cambria" panose="02040503050406030204" pitchFamily="18" charset="0"/>
              </a:rPr>
              <a:t>). </a:t>
            </a:r>
          </a:p>
          <a:p>
            <a:pPr algn="just"/>
            <a:endParaRPr lang="en-GB" sz="1400" dirty="0">
              <a:solidFill>
                <a:srgbClr val="2A2A2A"/>
              </a:solidFill>
              <a:latin typeface="Cambria" panose="02040503050406030204" pitchFamily="18" charset="0"/>
            </a:endParaRPr>
          </a:p>
          <a:p>
            <a:pPr marL="311150" algn="just"/>
            <a:r>
              <a:rPr lang="en-GB" sz="800" b="0" i="0" dirty="0">
                <a:solidFill>
                  <a:srgbClr val="2A2A2A"/>
                </a:solidFill>
                <a:effectLst/>
                <a:latin typeface="Cambria" panose="02040503050406030204" pitchFamily="18" charset="0"/>
              </a:rPr>
              <a:t>Mur </a:t>
            </a:r>
            <a:r>
              <a:rPr lang="en-GB" sz="800" b="0" i="0" dirty="0" err="1">
                <a:solidFill>
                  <a:srgbClr val="2A2A2A"/>
                </a:solidFill>
                <a:effectLst/>
                <a:latin typeface="Cambria" panose="02040503050406030204" pitchFamily="18" charset="0"/>
              </a:rPr>
              <a:t>Dueñas</a:t>
            </a:r>
            <a:r>
              <a:rPr lang="en-GB" sz="800" b="0" i="0" dirty="0">
                <a:solidFill>
                  <a:srgbClr val="2A2A2A"/>
                </a:solidFill>
                <a:effectLst/>
                <a:latin typeface="Cambria" panose="02040503050406030204" pitchFamily="18" charset="0"/>
              </a:rPr>
              <a:t> P,  Getting research published internationally in English: An ethnographic account of a team of Finance Spanish scholars' struggles. </a:t>
            </a:r>
          </a:p>
          <a:p>
            <a:pPr marL="311150" algn="just"/>
            <a:r>
              <a:rPr lang="en-GB" sz="800" b="0" i="0" dirty="0" err="1">
                <a:solidFill>
                  <a:srgbClr val="2A2A2A"/>
                </a:solidFill>
                <a:effectLst/>
                <a:latin typeface="Cambria" panose="02040503050406030204" pitchFamily="18" charset="0"/>
              </a:rPr>
              <a:t>Ibérica</a:t>
            </a:r>
            <a:r>
              <a:rPr lang="en-GB" sz="800" b="0" i="0" dirty="0">
                <a:solidFill>
                  <a:srgbClr val="2A2A2A"/>
                </a:solidFill>
                <a:effectLst/>
                <a:latin typeface="Cambria" panose="02040503050406030204" pitchFamily="18" charset="0"/>
              </a:rPr>
              <a:t>, </a:t>
            </a:r>
            <a:r>
              <a:rPr lang="en-GB" sz="800" b="0" i="0" dirty="0" err="1">
                <a:solidFill>
                  <a:srgbClr val="2A2A2A"/>
                </a:solidFill>
                <a:effectLst/>
                <a:latin typeface="Cambria" panose="02040503050406030204" pitchFamily="18" charset="0"/>
              </a:rPr>
              <a:t>Revista</a:t>
            </a:r>
            <a:r>
              <a:rPr lang="en-GB" sz="800" b="0" i="0" dirty="0">
                <a:solidFill>
                  <a:srgbClr val="2A2A2A"/>
                </a:solidFill>
                <a:effectLst/>
                <a:latin typeface="Cambria" panose="02040503050406030204" pitchFamily="18" charset="0"/>
              </a:rPr>
              <a:t> de la </a:t>
            </a:r>
            <a:r>
              <a:rPr lang="en-GB" sz="800" b="0" i="0" dirty="0" err="1">
                <a:solidFill>
                  <a:srgbClr val="2A2A2A"/>
                </a:solidFill>
                <a:effectLst/>
                <a:latin typeface="Cambria" panose="02040503050406030204" pitchFamily="18" charset="0"/>
              </a:rPr>
              <a:t>Asociación</a:t>
            </a:r>
            <a:r>
              <a:rPr lang="en-GB" sz="800" b="0" i="0" dirty="0">
                <a:solidFill>
                  <a:srgbClr val="2A2A2A"/>
                </a:solidFill>
                <a:effectLst/>
                <a:latin typeface="Cambria" panose="02040503050406030204" pitchFamily="18" charset="0"/>
              </a:rPr>
              <a:t> </a:t>
            </a:r>
            <a:r>
              <a:rPr lang="en-GB" sz="800" b="0" i="0" dirty="0" err="1">
                <a:solidFill>
                  <a:srgbClr val="2A2A2A"/>
                </a:solidFill>
                <a:effectLst/>
                <a:latin typeface="Cambria" panose="02040503050406030204" pitchFamily="18" charset="0"/>
              </a:rPr>
              <a:t>Europea</a:t>
            </a:r>
            <a:r>
              <a:rPr lang="en-GB" sz="800" b="0" i="0" dirty="0">
                <a:solidFill>
                  <a:srgbClr val="2A2A2A"/>
                </a:solidFill>
                <a:effectLst/>
                <a:latin typeface="Cambria" panose="02040503050406030204" pitchFamily="18" charset="0"/>
              </a:rPr>
              <a:t> de Lenguas para Fines </a:t>
            </a:r>
            <a:r>
              <a:rPr lang="en-GB" sz="800" b="0" i="0" dirty="0" err="1">
                <a:solidFill>
                  <a:srgbClr val="2A2A2A"/>
                </a:solidFill>
                <a:effectLst/>
                <a:latin typeface="Cambria" panose="02040503050406030204" pitchFamily="18" charset="0"/>
              </a:rPr>
              <a:t>Específicos</a:t>
            </a:r>
            <a:r>
              <a:rPr lang="en-GB" sz="800" b="0" i="0" dirty="0">
                <a:solidFill>
                  <a:srgbClr val="2A2A2A"/>
                </a:solidFill>
                <a:effectLst/>
                <a:latin typeface="Cambria" panose="02040503050406030204" pitchFamily="18" charset="0"/>
              </a:rPr>
              <a:t> [Internet]. 2012; (24):139-155. </a:t>
            </a:r>
            <a:r>
              <a:rPr lang="en-GB" sz="800" b="0" i="0" dirty="0" err="1">
                <a:solidFill>
                  <a:srgbClr val="2A2A2A"/>
                </a:solidFill>
                <a:effectLst/>
                <a:latin typeface="Cambria" panose="02040503050406030204" pitchFamily="18" charset="0"/>
              </a:rPr>
              <a:t>Recuperado</a:t>
            </a:r>
            <a:r>
              <a:rPr lang="en-GB" sz="800" b="0" i="0" dirty="0">
                <a:solidFill>
                  <a:srgbClr val="2A2A2A"/>
                </a:solidFill>
                <a:effectLst/>
                <a:latin typeface="Cambria" panose="02040503050406030204" pitchFamily="18" charset="0"/>
              </a:rPr>
              <a:t> de: https://</a:t>
            </a:r>
            <a:r>
              <a:rPr lang="en-GB" sz="800" b="0" i="0" dirty="0" err="1">
                <a:solidFill>
                  <a:srgbClr val="2A2A2A"/>
                </a:solidFill>
                <a:effectLst/>
                <a:latin typeface="Cambria" panose="02040503050406030204" pitchFamily="18" charset="0"/>
              </a:rPr>
              <a:t>www.redalyc.org</a:t>
            </a:r>
            <a:r>
              <a:rPr lang="en-GB" sz="800" b="0" i="0" dirty="0">
                <a:solidFill>
                  <a:srgbClr val="2A2A2A"/>
                </a:solidFill>
                <a:effectLst/>
                <a:latin typeface="Cambria" panose="02040503050406030204" pitchFamily="18" charset="0"/>
              </a:rPr>
              <a:t>/</a:t>
            </a:r>
            <a:r>
              <a:rPr lang="en-GB" sz="800" b="0" i="0" dirty="0" err="1">
                <a:solidFill>
                  <a:srgbClr val="2A2A2A"/>
                </a:solidFill>
                <a:effectLst/>
                <a:latin typeface="Cambria" panose="02040503050406030204" pitchFamily="18" charset="0"/>
              </a:rPr>
              <a:t>articulo.oa?id</a:t>
            </a:r>
            <a:r>
              <a:rPr lang="en-GB" sz="800" b="0" i="0" dirty="0">
                <a:solidFill>
                  <a:srgbClr val="2A2A2A"/>
                </a:solidFill>
                <a:effectLst/>
                <a:latin typeface="Cambria" panose="02040503050406030204" pitchFamily="18" charset="0"/>
              </a:rPr>
              <a:t>=287024476012</a:t>
            </a:r>
          </a:p>
          <a:p>
            <a:pPr algn="just"/>
            <a:endParaRPr lang="en-GB" sz="1400" b="0" i="0" dirty="0">
              <a:solidFill>
                <a:srgbClr val="2A2A2A"/>
              </a:solidFill>
              <a:effectLst/>
              <a:latin typeface="Cambria" panose="02040503050406030204" pitchFamily="18" charset="0"/>
            </a:endParaRPr>
          </a:p>
          <a:p>
            <a:pPr marL="285750" indent="-285750" algn="just">
              <a:buFont typeface="Wingdings" pitchFamily="2" charset="2"/>
              <a:buChar char="Ø"/>
            </a:pPr>
            <a:r>
              <a:rPr lang="en-GB" sz="1400" b="0" i="0" dirty="0">
                <a:solidFill>
                  <a:srgbClr val="2A2A2A"/>
                </a:solidFill>
                <a:effectLst/>
                <a:latin typeface="Cambria" panose="02040503050406030204" pitchFamily="18" charset="0"/>
              </a:rPr>
              <a:t>These burdens intensify the dependence of many non-Anglophone scientists on scientists with high English proficiency (</a:t>
            </a:r>
            <a:r>
              <a:rPr lang="en-GB" sz="1400" b="0" i="0" dirty="0" err="1">
                <a:solidFill>
                  <a:srgbClr val="2A2A2A"/>
                </a:solidFill>
                <a:effectLst/>
                <a:latin typeface="Cambria" panose="02040503050406030204" pitchFamily="18" charset="0"/>
              </a:rPr>
              <a:t>Ordóñez</a:t>
            </a:r>
            <a:r>
              <a:rPr lang="en-GB" sz="1400" b="0" i="0" dirty="0">
                <a:solidFill>
                  <a:srgbClr val="2A2A2A"/>
                </a:solidFill>
                <a:effectLst/>
                <a:latin typeface="Cambria" panose="02040503050406030204" pitchFamily="18" charset="0"/>
              </a:rPr>
              <a:t>-Matamoros et al. </a:t>
            </a:r>
            <a:r>
              <a:rPr lang="en-GB" sz="1400" b="0" i="0" u="none" strike="noStrike" dirty="0">
                <a:effectLst/>
                <a:latin typeface="Cambria" panose="02040503050406030204" pitchFamily="18" charset="0"/>
              </a:rPr>
              <a:t>2011</a:t>
            </a:r>
            <a:r>
              <a:rPr lang="en-GB" sz="1400" b="0" i="0" dirty="0">
                <a:solidFill>
                  <a:srgbClr val="2A2A2A"/>
                </a:solidFill>
                <a:effectLst/>
                <a:latin typeface="Cambria" panose="02040503050406030204" pitchFamily="18" charset="0"/>
              </a:rPr>
              <a:t>). </a:t>
            </a:r>
          </a:p>
          <a:p>
            <a:pPr algn="just"/>
            <a:endParaRPr lang="en-GB" sz="1400" dirty="0">
              <a:solidFill>
                <a:srgbClr val="2A2A2A"/>
              </a:solidFill>
              <a:latin typeface="Cambria" panose="02040503050406030204" pitchFamily="18" charset="0"/>
            </a:endParaRPr>
          </a:p>
          <a:p>
            <a:pPr marL="311150" algn="l" fontAlgn="base"/>
            <a:r>
              <a:rPr lang="en-GB" sz="800" b="0" i="0" dirty="0" err="1">
                <a:solidFill>
                  <a:srgbClr val="2A2A2A"/>
                </a:solidFill>
                <a:effectLst/>
                <a:latin typeface="Cambria" panose="02040503050406030204" pitchFamily="18" charset="0"/>
              </a:rPr>
              <a:t>Ordóñez</a:t>
            </a:r>
            <a:r>
              <a:rPr lang="en-GB" sz="800" b="0" i="0" dirty="0">
                <a:solidFill>
                  <a:srgbClr val="2A2A2A"/>
                </a:solidFill>
                <a:effectLst/>
                <a:latin typeface="Cambria" panose="02040503050406030204" pitchFamily="18" charset="0"/>
              </a:rPr>
              <a:t>-Matamoros G, Cozzens SE, Garcia-</a:t>
            </a:r>
            <a:r>
              <a:rPr lang="en-GB" sz="800" b="0" i="0" dirty="0" err="1">
                <a:solidFill>
                  <a:srgbClr val="2A2A2A"/>
                </a:solidFill>
                <a:effectLst/>
                <a:latin typeface="Cambria" panose="02040503050406030204" pitchFamily="18" charset="0"/>
              </a:rPr>
              <a:t>Luque</a:t>
            </a:r>
            <a:r>
              <a:rPr lang="en-GB" sz="800" dirty="0">
                <a:solidFill>
                  <a:srgbClr val="2A2A2A"/>
                </a:solidFill>
                <a:latin typeface="Cambria" panose="02040503050406030204" pitchFamily="18" charset="0"/>
              </a:rPr>
              <a:t> </a:t>
            </a:r>
            <a:r>
              <a:rPr lang="en-GB" sz="800" b="0" i="0" dirty="0">
                <a:solidFill>
                  <a:srgbClr val="2A2A2A"/>
                </a:solidFill>
                <a:effectLst/>
                <a:latin typeface="Cambria" panose="02040503050406030204" pitchFamily="18" charset="0"/>
              </a:rPr>
              <a:t>M. 2011. North-South and South-South research collaboration: What differences does it make for developing countries? The case of Colombia. Pages 1–11 in </a:t>
            </a:r>
            <a:r>
              <a:rPr lang="en-GB" sz="800" b="0" i="0" dirty="0" err="1">
                <a:solidFill>
                  <a:srgbClr val="2A2A2A"/>
                </a:solidFill>
                <a:effectLst/>
                <a:latin typeface="Cambria" panose="02040503050406030204" pitchFamily="18" charset="0"/>
              </a:rPr>
              <a:t>Melkers</a:t>
            </a:r>
            <a:r>
              <a:rPr lang="en-GB" sz="800" dirty="0">
                <a:solidFill>
                  <a:srgbClr val="2A2A2A"/>
                </a:solidFill>
                <a:latin typeface="Cambria" panose="02040503050406030204" pitchFamily="18" charset="0"/>
              </a:rPr>
              <a:t> </a:t>
            </a:r>
            <a:r>
              <a:rPr lang="en-GB" sz="800" b="0" i="0" dirty="0">
                <a:solidFill>
                  <a:srgbClr val="2A2A2A"/>
                </a:solidFill>
                <a:effectLst/>
                <a:latin typeface="Cambria" panose="02040503050406030204" pitchFamily="18" charset="0"/>
              </a:rPr>
              <a:t>J, Monroe-White T, Cozzens SE, eds. </a:t>
            </a:r>
            <a:r>
              <a:rPr lang="en-GB" sz="800" b="0" i="1" dirty="0">
                <a:solidFill>
                  <a:srgbClr val="2A2A2A"/>
                </a:solidFill>
                <a:effectLst/>
                <a:latin typeface="Cambria" panose="02040503050406030204" pitchFamily="18" charset="0"/>
              </a:rPr>
              <a:t>2011 Atlanta Conference on Science and Innovation Policy</a:t>
            </a:r>
            <a:r>
              <a:rPr lang="en-GB" sz="800" b="0" i="0" dirty="0">
                <a:solidFill>
                  <a:srgbClr val="2A2A2A"/>
                </a:solidFill>
                <a:effectLst/>
                <a:latin typeface="Cambria" panose="02040503050406030204" pitchFamily="18" charset="0"/>
              </a:rPr>
              <a:t>. IEEE. doi:10.1109/ACSIP.2011.6064479</a:t>
            </a:r>
            <a:endParaRPr lang="en-GB" sz="1400" b="0" i="0" dirty="0">
              <a:solidFill>
                <a:srgbClr val="2A2A2A"/>
              </a:solidFill>
              <a:effectLst/>
              <a:latin typeface="Cambria" panose="02040503050406030204" pitchFamily="18" charset="0"/>
            </a:endParaRPr>
          </a:p>
          <a:p>
            <a:pPr algn="just"/>
            <a:endParaRPr lang="en-GB" sz="1400" b="0" i="0" dirty="0">
              <a:solidFill>
                <a:srgbClr val="2A2A2A"/>
              </a:solidFill>
              <a:effectLst/>
              <a:latin typeface="Cambria" panose="02040503050406030204" pitchFamily="18" charset="0"/>
            </a:endParaRPr>
          </a:p>
          <a:p>
            <a:pPr marL="285750" indent="-285750" algn="just">
              <a:buFont typeface="Wingdings" pitchFamily="2" charset="2"/>
              <a:buChar char="Ø"/>
            </a:pPr>
            <a:r>
              <a:rPr lang="en-GB" sz="1400" b="0" i="0" dirty="0">
                <a:solidFill>
                  <a:srgbClr val="2A2A2A"/>
                </a:solidFill>
                <a:effectLst/>
                <a:latin typeface="Cambria" panose="02040503050406030204" pitchFamily="18" charset="0"/>
              </a:rPr>
              <a:t>Ultimately, these barriers can impede non-Anglophones from obtaining jobs, tenure, or promotion (Moreno </a:t>
            </a:r>
            <a:r>
              <a:rPr lang="en-GB" sz="1400" b="0" i="0" u="none" strike="noStrike" dirty="0">
                <a:effectLst/>
                <a:latin typeface="Cambria" panose="02040503050406030204" pitchFamily="18" charset="0"/>
              </a:rPr>
              <a:t>2010</a:t>
            </a:r>
            <a:r>
              <a:rPr lang="en-GB" sz="1400" b="0" i="0" dirty="0">
                <a:solidFill>
                  <a:srgbClr val="2A2A2A"/>
                </a:solidFill>
                <a:effectLst/>
                <a:latin typeface="Cambria" panose="02040503050406030204" pitchFamily="18" charset="0"/>
              </a:rPr>
              <a:t>).</a:t>
            </a:r>
          </a:p>
          <a:p>
            <a:pPr algn="just"/>
            <a:endParaRPr lang="en-GB" sz="800" dirty="0">
              <a:solidFill>
                <a:srgbClr val="2A2A2A"/>
              </a:solidFill>
              <a:latin typeface="Cambria" panose="02040503050406030204" pitchFamily="18" charset="0"/>
            </a:endParaRPr>
          </a:p>
          <a:p>
            <a:pPr marL="311150" algn="just"/>
            <a:r>
              <a:rPr lang="en-GB" sz="800" dirty="0">
                <a:latin typeface="Cambria" panose="02040503050406030204" pitchFamily="18" charset="0"/>
              </a:rPr>
              <a:t>Moreno A. 2010. Researching into English for research publication purposes from an applied intercultural perspective. Pages 59–73 in Ruiz-Garrido MF, Palmer-Silveira JC, </a:t>
            </a:r>
            <a:r>
              <a:rPr lang="en-GB" sz="800" dirty="0" err="1">
                <a:latin typeface="Cambria" panose="02040503050406030204" pitchFamily="18" charset="0"/>
              </a:rPr>
              <a:t>Fortanet</a:t>
            </a:r>
            <a:r>
              <a:rPr lang="en-GB" sz="800" dirty="0">
                <a:latin typeface="Cambria" panose="02040503050406030204" pitchFamily="18" charset="0"/>
              </a:rPr>
              <a:t>-Gómez I, eds. English for Professional and Academic Purposes. Utrecht Studies in Language and Communication, vol. 22. </a:t>
            </a:r>
            <a:r>
              <a:rPr lang="en-GB" sz="800" dirty="0" err="1">
                <a:latin typeface="Cambria" panose="02040503050406030204" pitchFamily="18" charset="0"/>
              </a:rPr>
              <a:t>Rodopi</a:t>
            </a:r>
            <a:r>
              <a:rPr lang="en-GB" sz="800" dirty="0">
                <a:latin typeface="Cambria" panose="02040503050406030204" pitchFamily="18" charset="0"/>
              </a:rPr>
              <a:t>.</a:t>
            </a:r>
            <a:endParaRPr lang="en-PT" sz="800" dirty="0">
              <a:latin typeface="Cambria" panose="02040503050406030204" pitchFamily="18" charset="0"/>
            </a:endParaRPr>
          </a:p>
        </p:txBody>
      </p:sp>
    </p:spTree>
    <p:extLst>
      <p:ext uri="{BB962C8B-B14F-4D97-AF65-F5344CB8AC3E}">
        <p14:creationId xmlns:p14="http://schemas.microsoft.com/office/powerpoint/2010/main" val="27003849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6"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5">
                                            <p:txEl>
                                              <p:pRg st="11" end="11"/>
                                            </p:txEl>
                                          </p:spTgt>
                                        </p:tgtEl>
                                        <p:attrNameLst>
                                          <p:attrName>style.visibility</p:attrName>
                                        </p:attrNameLst>
                                      </p:cBhvr>
                                      <p:to>
                                        <p:strVal val="visible"/>
                                      </p:to>
                                    </p:set>
                                    <p:anim calcmode="lin" valueType="num">
                                      <p:cBhvr additive="base">
                                        <p:cTn id="35"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D89E8-99D7-7D16-1C1D-B87504AF6965}"/>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58CFE3CB-A79E-9235-40FD-857B18CDB108}"/>
              </a:ext>
            </a:extLst>
          </p:cNvPr>
          <p:cNvSpPr txBox="1">
            <a:spLocks/>
          </p:cNvSpPr>
          <p:nvPr/>
        </p:nvSpPr>
        <p:spPr>
          <a:xfrm>
            <a:off x="228600" y="308163"/>
            <a:ext cx="7367736" cy="401261"/>
          </a:xfrm>
          <a:prstGeom prst="rect">
            <a:avLst/>
          </a:prstGeom>
        </p:spPr>
        <p:txBody>
          <a:bodyPr vert="horz" lIns="91440" tIns="45720" rIns="91440" bIns="45720" rtlCol="0">
            <a:noAutofit/>
          </a:bodyPr>
          <a:lstStyle/>
          <a:p>
            <a:pPr marL="9525" indent="-9525"/>
            <a:r>
              <a:rPr lang="en-GB" sz="2000" b="1" dirty="0">
                <a:solidFill>
                  <a:srgbClr val="009900"/>
                </a:solidFill>
                <a:latin typeface="Cambria" panose="02040503050406030204" pitchFamily="18" charset="0"/>
              </a:rPr>
              <a:t>B</a:t>
            </a:r>
            <a:r>
              <a:rPr lang="en-GB" sz="2000" b="1" i="0" dirty="0">
                <a:solidFill>
                  <a:srgbClr val="009900"/>
                </a:solidFill>
                <a:effectLst/>
                <a:latin typeface="Cambria" panose="02040503050406030204" pitchFamily="18" charset="0"/>
              </a:rPr>
              <a:t>alancing technological advancements with human expertise </a:t>
            </a:r>
            <a:endParaRPr lang="en-US" sz="2000" b="1" dirty="0">
              <a:solidFill>
                <a:srgbClr val="009900"/>
              </a:solidFill>
              <a:latin typeface="Cambria" panose="02040503050406030204" pitchFamily="18" charset="0"/>
            </a:endParaRPr>
          </a:p>
        </p:txBody>
      </p:sp>
      <p:sp>
        <p:nvSpPr>
          <p:cNvPr id="15" name="TextBox 14">
            <a:extLst>
              <a:ext uri="{FF2B5EF4-FFF2-40B4-BE49-F238E27FC236}">
                <a16:creationId xmlns:a16="http://schemas.microsoft.com/office/drawing/2014/main" id="{DE88D5F0-93F3-4513-86D9-ED842EAE4AC4}"/>
              </a:ext>
            </a:extLst>
          </p:cNvPr>
          <p:cNvSpPr txBox="1"/>
          <p:nvPr/>
        </p:nvSpPr>
        <p:spPr>
          <a:xfrm>
            <a:off x="251520" y="4372530"/>
            <a:ext cx="8640960" cy="215444"/>
          </a:xfrm>
          <a:prstGeom prst="rect">
            <a:avLst/>
          </a:prstGeom>
          <a:noFill/>
        </p:spPr>
        <p:txBody>
          <a:bodyPr wrap="square">
            <a:spAutoFit/>
          </a:bodyPr>
          <a:lstStyle/>
          <a:p>
            <a:r>
              <a:rPr lang="en-US" sz="800" dirty="0">
                <a:solidFill>
                  <a:srgbClr val="000000"/>
                </a:solidFill>
                <a:effectLst/>
                <a:latin typeface="Cambria" panose="02040503050406030204" pitchFamily="18" charset="0"/>
                <a:ea typeface="Times New Roman" panose="02020603050405020304" pitchFamily="18" charset="0"/>
              </a:rPr>
              <a:t>Sarwar M, </a:t>
            </a:r>
            <a:r>
              <a:rPr lang="en-US" sz="800" u="sng" dirty="0">
                <a:solidFill>
                  <a:srgbClr val="000000"/>
                </a:solidFill>
                <a:effectLst/>
                <a:latin typeface="Cambria" panose="02040503050406030204" pitchFamily="18" charset="0"/>
                <a:ea typeface="Times New Roman" panose="02020603050405020304" pitchFamily="18" charset="0"/>
              </a:rPr>
              <a:t>Machado MJ</a:t>
            </a:r>
            <a:r>
              <a:rPr lang="en-US" sz="800" dirty="0">
                <a:solidFill>
                  <a:srgbClr val="000000"/>
                </a:solidFill>
                <a:effectLst/>
                <a:latin typeface="Cambria" panose="02040503050406030204" pitchFamily="18" charset="0"/>
                <a:ea typeface="Times New Roman" panose="02020603050405020304" pitchFamily="18" charset="0"/>
              </a:rPr>
              <a:t>, </a:t>
            </a:r>
            <a:r>
              <a:rPr lang="en-US" sz="800" dirty="0" err="1">
                <a:solidFill>
                  <a:srgbClr val="000000"/>
                </a:solidFill>
                <a:effectLst/>
                <a:latin typeface="Cambria" panose="02040503050406030204" pitchFamily="18" charset="0"/>
                <a:ea typeface="Times New Roman" panose="02020603050405020304" pitchFamily="18" charset="0"/>
              </a:rPr>
              <a:t>Robens</a:t>
            </a:r>
            <a:r>
              <a:rPr lang="en-US" sz="800" dirty="0">
                <a:solidFill>
                  <a:srgbClr val="000000"/>
                </a:solidFill>
                <a:effectLst/>
                <a:latin typeface="Cambria" panose="02040503050406030204" pitchFamily="18" charset="0"/>
                <a:ea typeface="Times New Roman" panose="02020603050405020304" pitchFamily="18" charset="0"/>
              </a:rPr>
              <a:t> J, Dyke G, </a:t>
            </a:r>
            <a:r>
              <a:rPr lang="en-US" sz="800" dirty="0" err="1">
                <a:solidFill>
                  <a:srgbClr val="000000"/>
                </a:solidFill>
                <a:effectLst/>
                <a:latin typeface="Cambria" panose="02040503050406030204" pitchFamily="18" charset="0"/>
                <a:ea typeface="Times New Roman" panose="02020603050405020304" pitchFamily="18" charset="0"/>
              </a:rPr>
              <a:t>Sayab</a:t>
            </a:r>
            <a:r>
              <a:rPr lang="en-US" sz="800" dirty="0">
                <a:solidFill>
                  <a:srgbClr val="000000"/>
                </a:solidFill>
                <a:effectLst/>
                <a:latin typeface="Cambria" panose="02040503050406030204" pitchFamily="18" charset="0"/>
                <a:ea typeface="Times New Roman" panose="02020603050405020304" pitchFamily="18" charset="0"/>
              </a:rPr>
              <a:t> M. (2025) </a:t>
            </a:r>
            <a:r>
              <a:rPr lang="en-US" sz="800" b="1" dirty="0">
                <a:solidFill>
                  <a:srgbClr val="000000"/>
                </a:solidFill>
                <a:effectLst/>
                <a:latin typeface="Cambria" panose="02040503050406030204" pitchFamily="18" charset="0"/>
                <a:ea typeface="Times New Roman" panose="02020603050405020304" pitchFamily="18" charset="0"/>
              </a:rPr>
              <a:t>Bridging tradition and technology: expert insights on the future of innovation in peer review </a:t>
            </a:r>
            <a:r>
              <a:rPr lang="en-US" sz="800" i="1" dirty="0">
                <a:solidFill>
                  <a:srgbClr val="000000"/>
                </a:solidFill>
                <a:effectLst/>
                <a:latin typeface="Cambria" panose="02040503050406030204" pitchFamily="18" charset="0"/>
                <a:ea typeface="Times New Roman" panose="02020603050405020304" pitchFamily="18" charset="0"/>
              </a:rPr>
              <a:t>Sci Ed. 48. </a:t>
            </a:r>
            <a:r>
              <a:rPr lang="en-US" sz="800" dirty="0" err="1">
                <a:solidFill>
                  <a:srgbClr val="000000"/>
                </a:solidFill>
                <a:effectLst/>
                <a:latin typeface="Cambria" panose="02040503050406030204" pitchFamily="18" charset="0"/>
                <a:ea typeface="Times New Roman" panose="02020603050405020304" pitchFamily="18" charset="0"/>
              </a:rPr>
              <a:t>doi</a:t>
            </a:r>
            <a:r>
              <a:rPr lang="en-US" sz="800" dirty="0">
                <a:solidFill>
                  <a:srgbClr val="000000"/>
                </a:solidFill>
                <a:effectLst/>
                <a:latin typeface="Cambria" panose="02040503050406030204" pitchFamily="18" charset="0"/>
                <a:ea typeface="Times New Roman" panose="02020603050405020304" pitchFamily="18" charset="0"/>
              </a:rPr>
              <a:t>: 10.36591/SE-4801-01</a:t>
            </a:r>
            <a:r>
              <a:rPr lang="en-PT" sz="800" dirty="0">
                <a:effectLst/>
                <a:latin typeface="Cambria" panose="02040503050406030204" pitchFamily="18" charset="0"/>
              </a:rPr>
              <a:t> </a:t>
            </a:r>
            <a:endParaRPr lang="en-PT" sz="800" dirty="0">
              <a:latin typeface="Cambria" panose="02040503050406030204" pitchFamily="18" charset="0"/>
            </a:endParaRPr>
          </a:p>
        </p:txBody>
      </p:sp>
      <p:pic>
        <p:nvPicPr>
          <p:cNvPr id="5" name="Picture 4">
            <a:extLst>
              <a:ext uri="{FF2B5EF4-FFF2-40B4-BE49-F238E27FC236}">
                <a16:creationId xmlns:a16="http://schemas.microsoft.com/office/drawing/2014/main" id="{F08AA35E-7DCF-1068-0B37-C5EF6CF9B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085" y="931540"/>
            <a:ext cx="6005831" cy="3368402"/>
          </a:xfrm>
          <a:prstGeom prst="rect">
            <a:avLst/>
          </a:prstGeom>
        </p:spPr>
      </p:pic>
    </p:spTree>
    <p:extLst>
      <p:ext uri="{BB962C8B-B14F-4D97-AF65-F5344CB8AC3E}">
        <p14:creationId xmlns:p14="http://schemas.microsoft.com/office/powerpoint/2010/main" val="32419927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1536B-3C12-5AC1-F826-4A6287BBEB27}"/>
            </a:ext>
          </a:extLst>
        </p:cNvPr>
        <p:cNvGrpSpPr/>
        <p:nvPr/>
      </p:nvGrpSpPr>
      <p:grpSpPr>
        <a:xfrm>
          <a:off x="0" y="0"/>
          <a:ext cx="0" cy="0"/>
          <a:chOff x="0" y="0"/>
          <a:chExt cx="0" cy="0"/>
        </a:xfrm>
      </p:grpSpPr>
      <p:sp>
        <p:nvSpPr>
          <p:cNvPr id="4" name="Subtitle 2">
            <a:extLst>
              <a:ext uri="{FF2B5EF4-FFF2-40B4-BE49-F238E27FC236}">
                <a16:creationId xmlns:a16="http://schemas.microsoft.com/office/drawing/2014/main" id="{1E0D9C6C-66F0-0ADA-6CD3-61F4526221E7}"/>
              </a:ext>
            </a:extLst>
          </p:cNvPr>
          <p:cNvSpPr txBox="1">
            <a:spLocks/>
          </p:cNvSpPr>
          <p:nvPr/>
        </p:nvSpPr>
        <p:spPr>
          <a:xfrm>
            <a:off x="228600" y="308163"/>
            <a:ext cx="6719664" cy="391379"/>
          </a:xfrm>
          <a:prstGeom prst="rect">
            <a:avLst/>
          </a:prstGeom>
        </p:spPr>
        <p:txBody>
          <a:bodyPr vert="horz" lIns="91440" tIns="45720" rIns="91440" bIns="45720" rtlCol="0">
            <a:noAutofit/>
          </a:bodyPr>
          <a:lstStyle/>
          <a:p>
            <a:pPr marL="9525" indent="-9525"/>
            <a:r>
              <a:rPr lang="en-US" sz="2000" b="1" dirty="0">
                <a:solidFill>
                  <a:srgbClr val="009900"/>
                </a:solidFill>
                <a:latin typeface="Cambria" pitchFamily="18" charset="0"/>
              </a:rPr>
              <a:t>Peer review is a fundamental aspect of the communication of research in scholarly publishing</a:t>
            </a:r>
          </a:p>
          <a:p>
            <a:pPr marL="342900" indent="-342900"/>
            <a:endParaRPr lang="en-US" sz="2000" b="1" dirty="0">
              <a:latin typeface="Cambria" pitchFamily="18" charset="0"/>
            </a:endParaRPr>
          </a:p>
        </p:txBody>
      </p:sp>
      <p:grpSp>
        <p:nvGrpSpPr>
          <p:cNvPr id="16" name="Group 15">
            <a:extLst>
              <a:ext uri="{FF2B5EF4-FFF2-40B4-BE49-F238E27FC236}">
                <a16:creationId xmlns:a16="http://schemas.microsoft.com/office/drawing/2014/main" id="{E879D3F5-D4D2-C901-6000-AB833D4944CC}"/>
              </a:ext>
            </a:extLst>
          </p:cNvPr>
          <p:cNvGrpSpPr/>
          <p:nvPr/>
        </p:nvGrpSpPr>
        <p:grpSpPr>
          <a:xfrm>
            <a:off x="5189148" y="1075556"/>
            <a:ext cx="3892152" cy="3511838"/>
            <a:chOff x="5189148" y="1075556"/>
            <a:chExt cx="3892152" cy="3511838"/>
          </a:xfrm>
        </p:grpSpPr>
        <p:pic>
          <p:nvPicPr>
            <p:cNvPr id="2" name="Main graphic">
              <a:extLst>
                <a:ext uri="{FF2B5EF4-FFF2-40B4-BE49-F238E27FC236}">
                  <a16:creationId xmlns:a16="http://schemas.microsoft.com/office/drawing/2014/main" id="{899EB6DB-AD14-FF59-FF72-6FEDD703E7F1}"/>
                </a:ext>
              </a:extLst>
            </p:cNvPr>
            <p:cNvPicPr/>
            <p:nvPr/>
          </p:nvPicPr>
          <p:blipFill>
            <a:blip r:embed="rId3"/>
            <a:stretch/>
          </p:blipFill>
          <p:spPr>
            <a:xfrm>
              <a:off x="5189148" y="1075556"/>
              <a:ext cx="3892152" cy="3296394"/>
            </a:xfrm>
            <a:prstGeom prst="rect">
              <a:avLst/>
            </a:prstGeom>
            <a:ln>
              <a:noFill/>
            </a:ln>
          </p:spPr>
        </p:pic>
        <p:sp>
          <p:nvSpPr>
            <p:cNvPr id="7" name="TextBox 6">
              <a:extLst>
                <a:ext uri="{FF2B5EF4-FFF2-40B4-BE49-F238E27FC236}">
                  <a16:creationId xmlns:a16="http://schemas.microsoft.com/office/drawing/2014/main" id="{DE599FA1-C22A-D2EC-6F3F-31713FD39659}"/>
                </a:ext>
              </a:extLst>
            </p:cNvPr>
            <p:cNvSpPr txBox="1"/>
            <p:nvPr/>
          </p:nvSpPr>
          <p:spPr>
            <a:xfrm>
              <a:off x="5380156" y="4371950"/>
              <a:ext cx="3510136" cy="215444"/>
            </a:xfrm>
            <a:prstGeom prst="rect">
              <a:avLst/>
            </a:prstGeom>
            <a:noFill/>
          </p:spPr>
          <p:txBody>
            <a:bodyPr wrap="square">
              <a:spAutoFit/>
            </a:bodyPr>
            <a:lstStyle/>
            <a:p>
              <a:r>
                <a:rPr lang="en-GB" sz="800" b="0" i="0" dirty="0">
                  <a:solidFill>
                    <a:srgbClr val="1C1D1E"/>
                  </a:solidFill>
                  <a:effectLst/>
                  <a:latin typeface="Cambria" panose="02040503050406030204" pitchFamily="18" charset="0"/>
                </a:rPr>
                <a:t>Scholarly Communication Cycle, Association of College &amp; Research Libraries</a:t>
              </a:r>
              <a:endParaRPr lang="en-PT" sz="800" dirty="0">
                <a:latin typeface="Cambria" panose="02040503050406030204" pitchFamily="18" charset="0"/>
              </a:endParaRPr>
            </a:p>
          </p:txBody>
        </p:sp>
      </p:grpSp>
      <p:sp>
        <p:nvSpPr>
          <p:cNvPr id="13" name="TextBox 12">
            <a:extLst>
              <a:ext uri="{FF2B5EF4-FFF2-40B4-BE49-F238E27FC236}">
                <a16:creationId xmlns:a16="http://schemas.microsoft.com/office/drawing/2014/main" id="{9DDF47F1-E157-D8C9-1378-25D4A6958A4D}"/>
              </a:ext>
            </a:extLst>
          </p:cNvPr>
          <p:cNvSpPr txBox="1"/>
          <p:nvPr/>
        </p:nvSpPr>
        <p:spPr>
          <a:xfrm>
            <a:off x="323528" y="1323660"/>
            <a:ext cx="4572000" cy="2554545"/>
          </a:xfrm>
          <a:prstGeom prst="rect">
            <a:avLst/>
          </a:prstGeom>
          <a:noFill/>
        </p:spPr>
        <p:txBody>
          <a:bodyPr wrap="square">
            <a:spAutoFit/>
          </a:bodyPr>
          <a:lstStyle/>
          <a:p>
            <a:pPr marL="285750" indent="-285750" algn="just">
              <a:spcAft>
                <a:spcPts val="600"/>
              </a:spcAft>
              <a:buFont typeface="Wingdings" pitchFamily="2" charset="2"/>
              <a:buChar char="q"/>
            </a:pPr>
            <a:r>
              <a:rPr lang="en-GB" sz="1400" b="0" i="0" dirty="0">
                <a:solidFill>
                  <a:srgbClr val="1F1F1F"/>
                </a:solidFill>
                <a:effectLst/>
                <a:latin typeface="Cambria" panose="02040503050406030204" pitchFamily="18" charset="0"/>
              </a:rPr>
              <a:t>The peer </a:t>
            </a:r>
            <a:r>
              <a:rPr lang="en-GB" sz="1400" dirty="0">
                <a:solidFill>
                  <a:srgbClr val="1F1F1F"/>
                </a:solidFill>
                <a:latin typeface="Cambria" panose="02040503050406030204" pitchFamily="18" charset="0"/>
              </a:rPr>
              <a:t>r</a:t>
            </a:r>
            <a:r>
              <a:rPr lang="en-GB" sz="1400" b="0" i="0" dirty="0">
                <a:solidFill>
                  <a:srgbClr val="1F1F1F"/>
                </a:solidFill>
                <a:effectLst/>
                <a:latin typeface="Cambria" panose="02040503050406030204" pitchFamily="18" charset="0"/>
              </a:rPr>
              <a:t>eview </a:t>
            </a:r>
            <a:r>
              <a:rPr lang="en-GB" sz="1400" dirty="0">
                <a:solidFill>
                  <a:srgbClr val="1F1F1F"/>
                </a:solidFill>
                <a:latin typeface="Cambria" panose="02040503050406030204" pitchFamily="18" charset="0"/>
              </a:rPr>
              <a:t>p</a:t>
            </a:r>
            <a:r>
              <a:rPr lang="en-GB" sz="1400" b="0" i="0" dirty="0">
                <a:solidFill>
                  <a:srgbClr val="1F1F1F"/>
                </a:solidFill>
                <a:effectLst/>
                <a:latin typeface="Cambria" panose="02040503050406030204" pitchFamily="18" charset="0"/>
              </a:rPr>
              <a:t>rocess is majorly imbalanced in terms of power</a:t>
            </a:r>
          </a:p>
          <a:p>
            <a:pPr marL="285750" indent="-285750" algn="just">
              <a:spcAft>
                <a:spcPts val="600"/>
              </a:spcAft>
              <a:buFont typeface="Wingdings" pitchFamily="2" charset="2"/>
              <a:buChar char="q"/>
            </a:pPr>
            <a:r>
              <a:rPr lang="en-GB" sz="1400" dirty="0">
                <a:solidFill>
                  <a:srgbClr val="1F1F1F"/>
                </a:solidFill>
                <a:latin typeface="Cambria" panose="02040503050406030204" pitchFamily="18" charset="0"/>
              </a:rPr>
              <a:t>Consider accessibility and share training materials asynchronously</a:t>
            </a:r>
          </a:p>
          <a:p>
            <a:pPr marL="285750" indent="-285750" algn="just">
              <a:spcAft>
                <a:spcPts val="600"/>
              </a:spcAft>
              <a:buFont typeface="Wingdings" pitchFamily="2" charset="2"/>
              <a:buChar char="q"/>
            </a:pPr>
            <a:r>
              <a:rPr lang="en-GB" sz="1400" b="0" i="0" dirty="0">
                <a:solidFill>
                  <a:srgbClr val="1F1F1F"/>
                </a:solidFill>
                <a:effectLst/>
                <a:latin typeface="Cambria" panose="02040503050406030204" pitchFamily="18" charset="0"/>
              </a:rPr>
              <a:t>Provide </a:t>
            </a:r>
            <a:r>
              <a:rPr lang="en-GB" sz="1400" dirty="0">
                <a:solidFill>
                  <a:srgbClr val="1F1F1F"/>
                </a:solidFill>
                <a:latin typeface="Cambria" panose="02040503050406030204" pitchFamily="18" charset="0"/>
              </a:rPr>
              <a:t>h</a:t>
            </a:r>
            <a:r>
              <a:rPr lang="en-GB" sz="1400" b="0" i="0" dirty="0">
                <a:solidFill>
                  <a:srgbClr val="1F1F1F"/>
                </a:solidFill>
                <a:effectLst/>
                <a:latin typeface="Cambria" panose="02040503050406030204" pitchFamily="18" charset="0"/>
              </a:rPr>
              <a:t>ands-on </a:t>
            </a:r>
            <a:r>
              <a:rPr lang="en-GB" sz="1400" dirty="0">
                <a:solidFill>
                  <a:srgbClr val="1F1F1F"/>
                </a:solidFill>
                <a:latin typeface="Cambria" panose="02040503050406030204" pitchFamily="18" charset="0"/>
              </a:rPr>
              <a:t>e</a:t>
            </a:r>
            <a:r>
              <a:rPr lang="en-GB" sz="1400" b="0" i="0" dirty="0">
                <a:solidFill>
                  <a:srgbClr val="1F1F1F"/>
                </a:solidFill>
                <a:effectLst/>
                <a:latin typeface="Cambria" panose="02040503050406030204" pitchFamily="18" charset="0"/>
              </a:rPr>
              <a:t>xperiences to promote early involvement</a:t>
            </a:r>
          </a:p>
          <a:p>
            <a:pPr marL="285750" indent="-285750" algn="just">
              <a:spcAft>
                <a:spcPts val="600"/>
              </a:spcAft>
              <a:buFont typeface="Wingdings" pitchFamily="2" charset="2"/>
              <a:buChar char="q"/>
            </a:pPr>
            <a:r>
              <a:rPr lang="en-GB" sz="1400" b="0" i="0" dirty="0">
                <a:solidFill>
                  <a:srgbClr val="1F1F1F"/>
                </a:solidFill>
                <a:effectLst/>
                <a:latin typeface="Cambria" panose="02040503050406030204" pitchFamily="18" charset="0"/>
              </a:rPr>
              <a:t>Target </a:t>
            </a:r>
            <a:r>
              <a:rPr lang="en-GB" sz="1400" dirty="0">
                <a:solidFill>
                  <a:srgbClr val="1F1F1F"/>
                </a:solidFill>
                <a:latin typeface="Cambria" panose="02040503050406030204" pitchFamily="18" charset="0"/>
              </a:rPr>
              <a:t>o</a:t>
            </a:r>
            <a:r>
              <a:rPr lang="en-GB" sz="1400" b="0" i="0" dirty="0">
                <a:solidFill>
                  <a:srgbClr val="1F1F1F"/>
                </a:solidFill>
                <a:effectLst/>
                <a:latin typeface="Cambria" panose="02040503050406030204" pitchFamily="18" charset="0"/>
              </a:rPr>
              <a:t>utreach for potential audiences to optimize  resources </a:t>
            </a:r>
          </a:p>
          <a:p>
            <a:pPr marL="285750" indent="-285750" algn="just">
              <a:spcAft>
                <a:spcPts val="600"/>
              </a:spcAft>
              <a:buFont typeface="Wingdings" pitchFamily="2" charset="2"/>
              <a:buChar char="q"/>
            </a:pPr>
            <a:r>
              <a:rPr lang="en-GB" sz="1400" b="0" i="0" dirty="0">
                <a:solidFill>
                  <a:srgbClr val="1F1F1F"/>
                </a:solidFill>
                <a:effectLst/>
                <a:latin typeface="Cambria" panose="02040503050406030204" pitchFamily="18" charset="0"/>
              </a:rPr>
              <a:t>Diversify the voices </a:t>
            </a:r>
            <a:r>
              <a:rPr lang="en-GB" sz="1400" dirty="0">
                <a:solidFill>
                  <a:srgbClr val="1F1F1F"/>
                </a:solidFill>
                <a:latin typeface="Cambria" panose="02040503050406030204" pitchFamily="18" charset="0"/>
              </a:rPr>
              <a:t>d</a:t>
            </a:r>
            <a:r>
              <a:rPr lang="en-GB" sz="1400" b="0" i="0" dirty="0">
                <a:solidFill>
                  <a:srgbClr val="1F1F1F"/>
                </a:solidFill>
                <a:effectLst/>
                <a:latin typeface="Cambria" panose="02040503050406030204" pitchFamily="18" charset="0"/>
              </a:rPr>
              <a:t>elivering the content to link all th</a:t>
            </a:r>
            <a:r>
              <a:rPr lang="en-GB" sz="1400" dirty="0">
                <a:solidFill>
                  <a:srgbClr val="1F1F1F"/>
                </a:solidFill>
                <a:latin typeface="Cambria" panose="02040503050406030204" pitchFamily="18" charset="0"/>
              </a:rPr>
              <a:t>e steps of the scholarly communication cycle</a:t>
            </a:r>
            <a:endParaRPr lang="en-GB" sz="1400" b="0" i="0" dirty="0">
              <a:solidFill>
                <a:srgbClr val="1F1F1F"/>
              </a:solidFill>
              <a:effectLst/>
              <a:latin typeface="Cambria" panose="02040503050406030204" pitchFamily="18" charset="0"/>
            </a:endParaRPr>
          </a:p>
        </p:txBody>
      </p:sp>
      <p:sp>
        <p:nvSpPr>
          <p:cNvPr id="15" name="TextBox 14">
            <a:extLst>
              <a:ext uri="{FF2B5EF4-FFF2-40B4-BE49-F238E27FC236}">
                <a16:creationId xmlns:a16="http://schemas.microsoft.com/office/drawing/2014/main" id="{115AEC16-2F1F-91F2-7468-091CC95702ED}"/>
              </a:ext>
            </a:extLst>
          </p:cNvPr>
          <p:cNvSpPr txBox="1"/>
          <p:nvPr/>
        </p:nvSpPr>
        <p:spPr>
          <a:xfrm>
            <a:off x="219990" y="4126309"/>
            <a:ext cx="5013356" cy="461665"/>
          </a:xfrm>
          <a:prstGeom prst="rect">
            <a:avLst/>
          </a:prstGeom>
          <a:noFill/>
        </p:spPr>
        <p:txBody>
          <a:bodyPr wrap="square">
            <a:spAutoFit/>
          </a:bodyPr>
          <a:lstStyle/>
          <a:p>
            <a:r>
              <a:rPr lang="en-US" sz="800" dirty="0">
                <a:solidFill>
                  <a:srgbClr val="000000"/>
                </a:solidFill>
                <a:effectLst/>
                <a:latin typeface="Cambria" panose="02040503050406030204" pitchFamily="18" charset="0"/>
                <a:ea typeface="Times New Roman" panose="02020603050405020304" pitchFamily="18" charset="0"/>
              </a:rPr>
              <a:t>do Amaral JC, </a:t>
            </a:r>
            <a:r>
              <a:rPr lang="en-US" sz="800" dirty="0" err="1">
                <a:solidFill>
                  <a:srgbClr val="000000"/>
                </a:solidFill>
                <a:effectLst/>
                <a:latin typeface="Cambria" panose="02040503050406030204" pitchFamily="18" charset="0"/>
                <a:ea typeface="Times New Roman" panose="02020603050405020304" pitchFamily="18" charset="0"/>
              </a:rPr>
              <a:t>Sarich</a:t>
            </a:r>
            <a:r>
              <a:rPr lang="en-US" sz="800" dirty="0">
                <a:solidFill>
                  <a:srgbClr val="000000"/>
                </a:solidFill>
                <a:effectLst/>
                <a:latin typeface="Cambria" panose="02040503050406030204" pitchFamily="18" charset="0"/>
                <a:ea typeface="Times New Roman" panose="02020603050405020304" pitchFamily="18" charset="0"/>
              </a:rPr>
              <a:t> N, Hensley MK, </a:t>
            </a:r>
            <a:r>
              <a:rPr lang="en-US" sz="800" u="sng" dirty="0">
                <a:solidFill>
                  <a:srgbClr val="000000"/>
                </a:solidFill>
                <a:effectLst/>
                <a:latin typeface="Cambria" panose="02040503050406030204" pitchFamily="18" charset="0"/>
                <a:ea typeface="Times New Roman" panose="02020603050405020304" pitchFamily="18" charset="0"/>
              </a:rPr>
              <a:t>Machado MJ </a:t>
            </a:r>
            <a:r>
              <a:rPr lang="en-US" sz="800" dirty="0">
                <a:solidFill>
                  <a:srgbClr val="000000"/>
                </a:solidFill>
                <a:effectLst/>
                <a:latin typeface="Cambria" panose="02040503050406030204" pitchFamily="18" charset="0"/>
                <a:ea typeface="Times New Roman" panose="02020603050405020304" pitchFamily="18" charset="0"/>
              </a:rPr>
              <a:t>(2025)</a:t>
            </a:r>
            <a:r>
              <a:rPr lang="en-US" sz="800" i="1" dirty="0">
                <a:solidFill>
                  <a:srgbClr val="000000"/>
                </a:solidFill>
                <a:effectLst/>
                <a:latin typeface="Cambria" panose="02040503050406030204" pitchFamily="18" charset="0"/>
                <a:ea typeface="Times New Roman" panose="02020603050405020304" pitchFamily="18" charset="0"/>
              </a:rPr>
              <a:t> </a:t>
            </a:r>
            <a:r>
              <a:rPr lang="en-US" sz="800" b="1" dirty="0">
                <a:solidFill>
                  <a:srgbClr val="000000"/>
                </a:solidFill>
                <a:effectLst/>
                <a:latin typeface="Cambria" panose="02040503050406030204" pitchFamily="18" charset="0"/>
                <a:ea typeface="Times New Roman" panose="02020603050405020304" pitchFamily="18" charset="0"/>
              </a:rPr>
              <a:t>Librarians at the Center of Peer Review Training: Increasing Collaboration Among Scholarly Communication Stakeholders. </a:t>
            </a:r>
            <a:r>
              <a:rPr lang="en-US" sz="800" i="1" dirty="0">
                <a:solidFill>
                  <a:srgbClr val="000000"/>
                </a:solidFill>
                <a:effectLst/>
                <a:latin typeface="Cambria" panose="02040503050406030204" pitchFamily="18" charset="0"/>
                <a:ea typeface="Times New Roman" panose="02020603050405020304" pitchFamily="18" charset="0"/>
              </a:rPr>
              <a:t>Learned Publishing, </a:t>
            </a:r>
            <a:r>
              <a:rPr lang="en-US" sz="800" dirty="0">
                <a:solidFill>
                  <a:srgbClr val="000000"/>
                </a:solidFill>
                <a:effectLst/>
                <a:latin typeface="Cambria" panose="02040503050406030204" pitchFamily="18" charset="0"/>
                <a:ea typeface="Times New Roman" panose="02020603050405020304" pitchFamily="18" charset="0"/>
              </a:rPr>
              <a:t>38: e1657. https://</a:t>
            </a:r>
            <a:r>
              <a:rPr lang="en-US" sz="800" dirty="0" err="1">
                <a:solidFill>
                  <a:srgbClr val="000000"/>
                </a:solidFill>
                <a:effectLst/>
                <a:latin typeface="Cambria" panose="02040503050406030204" pitchFamily="18" charset="0"/>
                <a:ea typeface="Times New Roman" panose="02020603050405020304" pitchFamily="18" charset="0"/>
              </a:rPr>
              <a:t>doi.org</a:t>
            </a:r>
            <a:r>
              <a:rPr lang="en-US" sz="800" dirty="0">
                <a:solidFill>
                  <a:srgbClr val="000000"/>
                </a:solidFill>
                <a:effectLst/>
                <a:latin typeface="Cambria" panose="02040503050406030204" pitchFamily="18" charset="0"/>
                <a:ea typeface="Times New Roman" panose="02020603050405020304" pitchFamily="18" charset="0"/>
              </a:rPr>
              <a:t>/10.1002/leap.1657</a:t>
            </a:r>
            <a:r>
              <a:rPr lang="en-PT" sz="800" dirty="0">
                <a:effectLst/>
                <a:latin typeface="Cambria" panose="02040503050406030204" pitchFamily="18" charset="0"/>
              </a:rPr>
              <a:t> </a:t>
            </a:r>
            <a:endParaRPr lang="en-PT" sz="800" dirty="0">
              <a:latin typeface="Cambria" panose="02040503050406030204" pitchFamily="18" charset="0"/>
            </a:endParaRPr>
          </a:p>
        </p:txBody>
      </p:sp>
    </p:spTree>
    <p:extLst>
      <p:ext uri="{BB962C8B-B14F-4D97-AF65-F5344CB8AC3E}">
        <p14:creationId xmlns:p14="http://schemas.microsoft.com/office/powerpoint/2010/main" val="51605179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up)">
                                      <p:cBhvr>
                                        <p:cTn id="22" dur="500"/>
                                        <p:tgtEl>
                                          <p:spTgt spid="1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wipe(up)">
                                      <p:cBhvr>
                                        <p:cTn id="27" dur="5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xEl>
                                              <p:pRg st="4" end="4"/>
                                            </p:txEl>
                                          </p:spTgt>
                                        </p:tgtEl>
                                        <p:attrNameLst>
                                          <p:attrName>style.visibility</p:attrName>
                                        </p:attrNameLst>
                                      </p:cBhvr>
                                      <p:to>
                                        <p:strVal val="visible"/>
                                      </p:to>
                                    </p:set>
                                    <p:animEffect transition="in" filter="wipe(up)">
                                      <p:cBhvr>
                                        <p:cTn id="32"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1021</TotalTime>
  <Words>1335</Words>
  <Application>Microsoft Macintosh PowerPoint</Application>
  <PresentationFormat>On-screen Show (16:9)</PresentationFormat>
  <Paragraphs>108</Paragraphs>
  <Slides>13</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.Apple Color Emoji UI</vt:lpstr>
      <vt:lpstr>Arial</vt:lpstr>
      <vt:lpstr>Calibri</vt:lpstr>
      <vt:lpstr>Cambria</vt:lpstr>
      <vt:lpstr>Courier New</vt:lpstr>
      <vt:lpstr>Merriweather</vt:lpstr>
      <vt:lpstr>system-ui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Muhammad Afzaal</dc:creator>
  <cp:lastModifiedBy>Editor</cp:lastModifiedBy>
  <cp:revision>55</cp:revision>
  <dcterms:created xsi:type="dcterms:W3CDTF">2006-08-16T00:00:00Z</dcterms:created>
  <dcterms:modified xsi:type="dcterms:W3CDTF">2025-02-24T01:16:36Z</dcterms:modified>
</cp:coreProperties>
</file>