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5923" r:id="rId4"/>
    <p:sldId id="5950" r:id="rId5"/>
    <p:sldId id="5925" r:id="rId6"/>
    <p:sldId id="5926" r:id="rId7"/>
    <p:sldId id="5952" r:id="rId8"/>
    <p:sldId id="5953" r:id="rId9"/>
    <p:sldId id="5962" r:id="rId10"/>
    <p:sldId id="5954" r:id="rId11"/>
    <p:sldId id="5955" r:id="rId12"/>
    <p:sldId id="5963" r:id="rId13"/>
    <p:sldId id="5934" r:id="rId14"/>
    <p:sldId id="5935" r:id="rId15"/>
    <p:sldId id="5936" r:id="rId16"/>
    <p:sldId id="5937" r:id="rId17"/>
    <p:sldId id="5956" r:id="rId18"/>
    <p:sldId id="5938" r:id="rId19"/>
    <p:sldId id="5939" r:id="rId20"/>
    <p:sldId id="5940" r:id="rId21"/>
    <p:sldId id="5941" r:id="rId22"/>
    <p:sldId id="5942" r:id="rId23"/>
    <p:sldId id="5943" r:id="rId24"/>
    <p:sldId id="5944" r:id="rId25"/>
    <p:sldId id="5945" r:id="rId26"/>
    <p:sldId id="5957" r:id="rId27"/>
    <p:sldId id="5947" r:id="rId28"/>
    <p:sldId id="5948" r:id="rId29"/>
    <p:sldId id="5958" r:id="rId30"/>
    <p:sldId id="5474" r:id="rId31"/>
    <p:sldId id="5478" r:id="rId32"/>
    <p:sldId id="261"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7ACC00"/>
    <a:srgbClr val="2BAAD3"/>
    <a:srgbClr val="076D8B"/>
    <a:srgbClr val="F822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210" y="4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FE87A-C2D9-493B-B99F-A41D1A2BEF7C}" type="datetimeFigureOut">
              <a:rPr lang="" smtClean="0"/>
              <a:pPr/>
              <a:t>02/19/2025</a:t>
            </a:fld>
            <a:endParaRPr lan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5E200-7A63-4A7C-BE0B-EE602D2E29CE}" type="slidenum">
              <a:rPr lang="" smtClean="0"/>
              <a:pPr/>
              <a:t>‹#›</a:t>
            </a:fld>
            <a:endParaRPr lang=""/>
          </a:p>
        </p:txBody>
      </p:sp>
    </p:spTree>
    <p:extLst>
      <p:ext uri="{BB962C8B-B14F-4D97-AF65-F5344CB8AC3E}">
        <p14:creationId xmlns:p14="http://schemas.microsoft.com/office/powerpoint/2010/main" val="349903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 dirty="0"/>
          </a:p>
        </p:txBody>
      </p:sp>
      <p:sp>
        <p:nvSpPr>
          <p:cNvPr id="4" name="Slide Number Placeholder 3"/>
          <p:cNvSpPr>
            <a:spLocks noGrp="1"/>
          </p:cNvSpPr>
          <p:nvPr>
            <p:ph type="sldNum" sz="quarter" idx="10"/>
          </p:nvPr>
        </p:nvSpPr>
        <p:spPr/>
        <p:txBody>
          <a:bodyPr/>
          <a:lstStyle/>
          <a:p>
            <a:fld id="{1275E200-7A63-4A7C-BE0B-EE602D2E29CE}" type="slidenum">
              <a:rPr lang="" smtClean="0"/>
              <a:pPr/>
              <a:t>1</a:t>
            </a:fld>
            <a:endParaRPr lang=""/>
          </a:p>
        </p:txBody>
      </p:sp>
    </p:spTree>
    <p:extLst>
      <p:ext uri="{BB962C8B-B14F-4D97-AF65-F5344CB8AC3E}">
        <p14:creationId xmlns:p14="http://schemas.microsoft.com/office/powerpoint/2010/main" val="462099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editorscafe.org/details.php?id=2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ublicationethics.org/cope-position-statements/ai-author"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iencedirect.com/science/article/pii/S0749806323008812"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www.springernature.com/cn/policies/editorial-policies"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new.nsf.gov/news/notice-to-the-research-community-on-ai"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grants.nih.gov/grants/guide/notice-files/NOT-OD-23-149.html"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info.library.okstate.edu/AI/publisher-policie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sianews.network/chinese-universities-seek-to-restrict-ai-use-by-student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publicationethics.org/news/increasing-pressures-authors-english-second-languag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en.wikipedia.org/wiki/File:1665_journal_des_scavans_title.jpg" TargetMode="Externa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aischolar.or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i.org/10.5812/ijem-131812"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scopus.com/sources" TargetMode="External"/><Relationship Id="rId2" Type="http://schemas.openxmlformats.org/officeDocument/2006/relationships/hyperlink" Target="https://clarivate.com/academia-government/ja/scientific-and-academic-research/research-funding-analytics/journal-citation-reports/infographic/"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600200"/>
            <a:ext cx="5334000" cy="2114550"/>
          </a:xfrm>
        </p:spPr>
        <p:txBody>
          <a:bodyPr>
            <a:normAutofit/>
          </a:bodyPr>
          <a:lstStyle/>
          <a:p>
            <a:pPr algn="l">
              <a:spcBef>
                <a:spcPts val="0"/>
              </a:spcBef>
            </a:pPr>
            <a:r>
              <a:rPr lang="en-US" sz="2200" b="1" dirty="0">
                <a:solidFill>
                  <a:srgbClr val="009900"/>
                </a:solidFill>
                <a:latin typeface="Cambria" pitchFamily="18" charset="0"/>
              </a:rPr>
              <a:t>The Origin of Academic Publishing</a:t>
            </a:r>
          </a:p>
          <a:p>
            <a:pPr algn="l">
              <a:spcBef>
                <a:spcPts val="0"/>
              </a:spcBef>
            </a:pPr>
            <a:r>
              <a:rPr lang="en-US" sz="2200" b="1" dirty="0">
                <a:solidFill>
                  <a:srgbClr val="009900"/>
                </a:solidFill>
                <a:latin typeface="Cambria" pitchFamily="18" charset="0"/>
              </a:rPr>
              <a:t>and Its Future in the AI Era</a:t>
            </a:r>
          </a:p>
          <a:p>
            <a:pPr algn="l">
              <a:spcBef>
                <a:spcPts val="0"/>
              </a:spcBef>
            </a:pPr>
            <a:endParaRPr lang="en-US" sz="2200" b="1" dirty="0">
              <a:solidFill>
                <a:schemeClr val="bg1">
                  <a:lumMod val="75000"/>
                </a:schemeClr>
              </a:solidFill>
              <a:latin typeface="Cambria" pitchFamily="18" charset="0"/>
            </a:endParaRPr>
          </a:p>
          <a:p>
            <a:pPr algn="l">
              <a:spcBef>
                <a:spcPts val="0"/>
              </a:spcBef>
            </a:pPr>
            <a:r>
              <a:rPr lang="en-US" sz="1800" b="1" dirty="0">
                <a:solidFill>
                  <a:schemeClr val="bg1">
                    <a:lumMod val="75000"/>
                  </a:schemeClr>
                </a:solidFill>
                <a:effectLst>
                  <a:outerShdw blurRad="38100" dist="38100" dir="2700000" algn="tl">
                    <a:srgbClr val="000000">
                      <a:alpha val="43137"/>
                    </a:srgbClr>
                  </a:outerShdw>
                </a:effectLst>
                <a:latin typeface="Cambria" pitchFamily="18" charset="0"/>
              </a:rPr>
              <a:t>By Mingfang Lu, </a:t>
            </a:r>
            <a:r>
              <a:rPr lang="en-US" sz="1800" b="1" dirty="0" err="1">
                <a:solidFill>
                  <a:schemeClr val="bg1">
                    <a:lumMod val="75000"/>
                  </a:schemeClr>
                </a:solidFill>
                <a:effectLst>
                  <a:outerShdw blurRad="38100" dist="38100" dir="2700000" algn="tl">
                    <a:srgbClr val="000000">
                      <a:alpha val="43137"/>
                    </a:srgbClr>
                  </a:outerShdw>
                </a:effectLst>
                <a:latin typeface="Cambria" pitchFamily="18" charset="0"/>
              </a:rPr>
              <a:t>Guoxing</a:t>
            </a:r>
            <a:r>
              <a:rPr lang="en-US" sz="1800" b="1" dirty="0">
                <a:solidFill>
                  <a:schemeClr val="bg1">
                    <a:lumMod val="75000"/>
                  </a:schemeClr>
                </a:solidFill>
                <a:effectLst>
                  <a:outerShdw blurRad="38100" dist="38100" dir="2700000" algn="tl">
                    <a:srgbClr val="000000">
                      <a:alpha val="43137"/>
                    </a:srgbClr>
                  </a:outerShdw>
                </a:effectLst>
                <a:latin typeface="Cambria" pitchFamily="18" charset="0"/>
              </a:rPr>
              <a:t> Liu, </a:t>
            </a:r>
            <a:r>
              <a:rPr lang="en-US" sz="1800" b="1" dirty="0" err="1">
                <a:solidFill>
                  <a:schemeClr val="bg1">
                    <a:lumMod val="75000"/>
                  </a:schemeClr>
                </a:solidFill>
                <a:effectLst>
                  <a:outerShdw blurRad="38100" dist="38100" dir="2700000" algn="tl">
                    <a:srgbClr val="000000">
                      <a:alpha val="43137"/>
                    </a:srgbClr>
                  </a:outerShdw>
                </a:effectLst>
                <a:latin typeface="Cambria" pitchFamily="18" charset="0"/>
              </a:rPr>
              <a:t>Fengjie</a:t>
            </a:r>
            <a:r>
              <a:rPr lang="en-US" sz="1800" b="1" dirty="0">
                <a:solidFill>
                  <a:schemeClr val="bg1">
                    <a:lumMod val="75000"/>
                  </a:schemeClr>
                </a:solidFill>
                <a:effectLst>
                  <a:outerShdw blurRad="38100" dist="38100" dir="2700000" algn="tl">
                    <a:srgbClr val="000000">
                      <a:alpha val="43137"/>
                    </a:srgbClr>
                  </a:outerShdw>
                </a:effectLst>
                <a:latin typeface="Cambria" pitchFamily="18" charset="0"/>
              </a:rPr>
              <a:t> Cen,</a:t>
            </a:r>
          </a:p>
          <a:p>
            <a:pPr algn="l">
              <a:spcBef>
                <a:spcPts val="0"/>
              </a:spcBef>
            </a:pPr>
            <a:r>
              <a:rPr lang="en-US" sz="1800" b="1" dirty="0">
                <a:solidFill>
                  <a:schemeClr val="bg1">
                    <a:lumMod val="75000"/>
                  </a:schemeClr>
                </a:solidFill>
                <a:effectLst>
                  <a:outerShdw blurRad="38100" dist="38100" dir="2700000" algn="tl">
                    <a:srgbClr val="000000">
                      <a:alpha val="43137"/>
                    </a:srgbClr>
                  </a:outerShdw>
                </a:effectLst>
                <a:latin typeface="Cambria" pitchFamily="18" charset="0"/>
              </a:rPr>
              <a:t>and Liping Xu</a:t>
            </a:r>
          </a:p>
          <a:p>
            <a:pPr algn="l">
              <a:spcBef>
                <a:spcPts val="0"/>
              </a:spcBef>
            </a:pPr>
            <a:endParaRPr lang="en-US" sz="2500" b="1" dirty="0">
              <a:solidFill>
                <a:schemeClr val="bg1">
                  <a:lumMod val="75000"/>
                </a:schemeClr>
              </a:solidFill>
              <a:latin typeface="Cambria" pitchFamily="18" charset="0"/>
            </a:endParaRPr>
          </a:p>
        </p:txBody>
      </p:sp>
      <p:sp>
        <p:nvSpPr>
          <p:cNvPr id="6" name="Subtitle 2"/>
          <p:cNvSpPr txBox="1">
            <a:spLocks/>
          </p:cNvSpPr>
          <p:nvPr/>
        </p:nvSpPr>
        <p:spPr>
          <a:xfrm>
            <a:off x="198474" y="3867150"/>
            <a:ext cx="4724400" cy="28575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009900"/>
                </a:solidFill>
                <a:effectLst/>
                <a:uLnTx/>
                <a:uFillTx/>
                <a:latin typeface="Cambria" pitchFamily="18" charset="0"/>
                <a:ea typeface="+mn-ea"/>
                <a:cs typeface="+mn-cs"/>
              </a:rPr>
              <a:t>Mingfang Lu</a:t>
            </a:r>
            <a:endParaRPr kumimoji="0" lang="en-US" sz="2000" b="1" i="0" u="none" strike="noStrike" kern="1200" cap="none" spc="0" normalizeH="0" baseline="0" noProof="0" dirty="0">
              <a:ln>
                <a:noFill/>
              </a:ln>
              <a:solidFill>
                <a:schemeClr val="bg1">
                  <a:lumMod val="75000"/>
                </a:schemeClr>
              </a:solidFill>
              <a:effectLst/>
              <a:uLnTx/>
              <a:uFillTx/>
              <a:latin typeface="Cambria" pitchFamily="18" charset="0"/>
              <a:ea typeface="+mn-ea"/>
              <a:cs typeface="+mn-cs"/>
            </a:endParaRPr>
          </a:p>
        </p:txBody>
      </p:sp>
      <p:sp>
        <p:nvSpPr>
          <p:cNvPr id="7" name="Subtitle 2"/>
          <p:cNvSpPr txBox="1">
            <a:spLocks/>
          </p:cNvSpPr>
          <p:nvPr/>
        </p:nvSpPr>
        <p:spPr>
          <a:xfrm>
            <a:off x="198474" y="4248150"/>
            <a:ext cx="4724400" cy="628650"/>
          </a:xfrm>
          <a:prstGeom prst="rect">
            <a:avLst/>
          </a:prstGeom>
        </p:spPr>
        <p:txBody>
          <a:bodyPr vert="horz" lIns="91440" tIns="45720" rIns="91440" bIns="45720" rtlCol="0">
            <a:noAutofit/>
          </a:bodyPr>
          <a:lstStyle/>
          <a:p>
            <a:pPr lvl="0"/>
            <a:r>
              <a:rPr lang="en-US" sz="1500" dirty="0">
                <a:latin typeface="Cambria" pitchFamily="18" charset="0"/>
              </a:rPr>
              <a:t>AiScholar</a:t>
            </a:r>
            <a:endParaRPr kumimoji="0" lang="en-US" sz="1500" i="0" u="none" strike="noStrike" kern="1200" cap="none" spc="0" normalizeH="0" baseline="0" noProof="0" dirty="0">
              <a:ln>
                <a:noFill/>
              </a:ln>
              <a:solidFill>
                <a:schemeClr val="bg1">
                  <a:lumMod val="65000"/>
                </a:schemeClr>
              </a:solidFill>
              <a:effectLst/>
              <a:uLnTx/>
              <a:uFillTx/>
              <a:latin typeface="Cambria" pitchFamily="18" charset="0"/>
              <a:ea typeface="+mn-ea"/>
              <a:cs typeface="+mn-cs"/>
            </a:endParaRPr>
          </a:p>
        </p:txBody>
      </p:sp>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0A964-6FF4-B583-DE2D-D0889FBAF94B}"/>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1DC089A3-9A3E-8F1C-7034-EB7C56AF95B9}"/>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The Evolution of Academic Publishing</a:t>
            </a:r>
          </a:p>
        </p:txBody>
      </p:sp>
      <p:sp>
        <p:nvSpPr>
          <p:cNvPr id="6" name="Subtitle 2">
            <a:extLst>
              <a:ext uri="{FF2B5EF4-FFF2-40B4-BE49-F238E27FC236}">
                <a16:creationId xmlns:a16="http://schemas.microsoft.com/office/drawing/2014/main" id="{3535B51D-B85A-7259-0AA9-8047B8541044}"/>
              </a:ext>
            </a:extLst>
          </p:cNvPr>
          <p:cNvSpPr txBox="1">
            <a:spLocks/>
          </p:cNvSpPr>
          <p:nvPr/>
        </p:nvSpPr>
        <p:spPr>
          <a:xfrm>
            <a:off x="266700" y="1314450"/>
            <a:ext cx="8610600" cy="3028950"/>
          </a:xfrm>
          <a:prstGeom prst="rect">
            <a:avLst/>
          </a:prstGeom>
        </p:spPr>
        <p:txBody>
          <a:bodyPr vert="horz" lIns="91440" tIns="45720" rIns="91440" bIns="45720" rtlCol="0">
            <a:normAutofit/>
          </a:bodyPr>
          <a:lstStyle/>
          <a:p>
            <a:pPr marL="342900" lvl="0" indent="-342900"/>
            <a:endParaRPr lang="en-US" sz="2500" b="1" dirty="0">
              <a:latin typeface="Cambria" pitchFamily="18" charset="0"/>
            </a:endParaRPr>
          </a:p>
        </p:txBody>
      </p:sp>
      <p:pic>
        <p:nvPicPr>
          <p:cNvPr id="10" name="Picture 2">
            <a:extLst>
              <a:ext uri="{FF2B5EF4-FFF2-40B4-BE49-F238E27FC236}">
                <a16:creationId xmlns:a16="http://schemas.microsoft.com/office/drawing/2014/main" id="{0A3318D7-7A93-FC68-4FD9-56D56EAFA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857250"/>
            <a:ext cx="5862638" cy="370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910531"/>
      </p:ext>
    </p:extLst>
  </p:cSld>
  <p:clrMapOvr>
    <a:masterClrMapping/>
  </p:clrMapOvr>
  <p:transition spd="slow">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BF7B6-A249-EA9D-6A6E-9727A675702D}"/>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3607FEB3-A445-26AE-13E0-701E7BF756F6}"/>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The Evolution of Academic Publishing</a:t>
            </a:r>
          </a:p>
        </p:txBody>
      </p:sp>
      <p:sp>
        <p:nvSpPr>
          <p:cNvPr id="6" name="Subtitle 2">
            <a:extLst>
              <a:ext uri="{FF2B5EF4-FFF2-40B4-BE49-F238E27FC236}">
                <a16:creationId xmlns:a16="http://schemas.microsoft.com/office/drawing/2014/main" id="{7B8C4103-579A-699F-2C8A-0156ABC72CDE}"/>
              </a:ext>
            </a:extLst>
          </p:cNvPr>
          <p:cNvSpPr txBox="1">
            <a:spLocks/>
          </p:cNvSpPr>
          <p:nvPr/>
        </p:nvSpPr>
        <p:spPr>
          <a:xfrm>
            <a:off x="266700" y="1314450"/>
            <a:ext cx="8610600" cy="3028950"/>
          </a:xfrm>
          <a:prstGeom prst="rect">
            <a:avLst/>
          </a:prstGeom>
        </p:spPr>
        <p:txBody>
          <a:bodyPr vert="horz" lIns="91440" tIns="45720" rIns="91440" bIns="45720" rtlCol="0">
            <a:normAutofit/>
          </a:bodyPr>
          <a:lstStyle/>
          <a:p>
            <a:pPr marL="342900" lvl="0" indent="-342900"/>
            <a:endParaRPr lang="en-US" sz="2500" b="1" dirty="0">
              <a:latin typeface="Cambria" pitchFamily="18" charset="0"/>
            </a:endParaRPr>
          </a:p>
        </p:txBody>
      </p:sp>
      <p:pic>
        <p:nvPicPr>
          <p:cNvPr id="2" name="Picture 1">
            <a:extLst>
              <a:ext uri="{FF2B5EF4-FFF2-40B4-BE49-F238E27FC236}">
                <a16:creationId xmlns:a16="http://schemas.microsoft.com/office/drawing/2014/main" id="{1ECFAAFF-2DA7-CFBA-B018-1677FAF38465}"/>
              </a:ext>
            </a:extLst>
          </p:cNvPr>
          <p:cNvPicPr>
            <a:picLocks noChangeAspect="1" noChangeArrowheads="1"/>
          </p:cNvPicPr>
          <p:nvPr/>
        </p:nvPicPr>
        <p:blipFill>
          <a:blip r:embed="rId2" cstate="screen"/>
          <a:srcRect/>
          <a:stretch>
            <a:fillRect/>
          </a:stretch>
        </p:blipFill>
        <p:spPr bwMode="auto">
          <a:xfrm>
            <a:off x="1544206" y="915566"/>
            <a:ext cx="5620082" cy="369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184675118"/>
      </p:ext>
    </p:extLst>
  </p:cSld>
  <p:clrMapOvr>
    <a:masterClrMapping/>
  </p:clrMapOvr>
  <p:transition spd="slow">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1D95C-FB3C-E313-8ED8-F2DDC5522B30}"/>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4BBFBC3B-87DA-986F-3A3F-BEBF317CA714}"/>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The Evolution of Academic Publishing</a:t>
            </a:r>
          </a:p>
        </p:txBody>
      </p:sp>
      <p:sp>
        <p:nvSpPr>
          <p:cNvPr id="6" name="Subtitle 2">
            <a:extLst>
              <a:ext uri="{FF2B5EF4-FFF2-40B4-BE49-F238E27FC236}">
                <a16:creationId xmlns:a16="http://schemas.microsoft.com/office/drawing/2014/main" id="{87FBD565-E21A-88E3-2D94-CD96F53006CB}"/>
              </a:ext>
            </a:extLst>
          </p:cNvPr>
          <p:cNvSpPr txBox="1">
            <a:spLocks/>
          </p:cNvSpPr>
          <p:nvPr/>
        </p:nvSpPr>
        <p:spPr>
          <a:xfrm>
            <a:off x="266700" y="1314450"/>
            <a:ext cx="8610600" cy="3028950"/>
          </a:xfrm>
          <a:prstGeom prst="rect">
            <a:avLst/>
          </a:prstGeom>
        </p:spPr>
        <p:txBody>
          <a:bodyPr vert="horz" lIns="91440" tIns="45720" rIns="91440" bIns="45720" rtlCol="0">
            <a:normAutofit fontScale="62500" lnSpcReduction="20000"/>
          </a:bodyPr>
          <a:lstStyle/>
          <a:p>
            <a:pPr lvl="0">
              <a:lnSpc>
                <a:spcPct val="120000"/>
              </a:lnSpc>
            </a:pPr>
            <a:r>
              <a:rPr lang="en-US" sz="1600" b="1" dirty="0">
                <a:solidFill>
                  <a:schemeClr val="bg1">
                    <a:lumMod val="85000"/>
                  </a:schemeClr>
                </a:solidFill>
                <a:latin typeface="Cambria" pitchFamily="18" charset="0"/>
              </a:rPr>
              <a:t>Number of </a:t>
            </a:r>
            <a:r>
              <a:rPr lang="en-US" altLang="zh-CN" sz="1600" b="1" dirty="0">
                <a:solidFill>
                  <a:schemeClr val="bg1">
                    <a:lumMod val="85000"/>
                  </a:schemeClr>
                </a:solidFill>
                <a:latin typeface="Cambria" pitchFamily="18" charset="0"/>
              </a:rPr>
              <a:t>Academic </a:t>
            </a:r>
            <a:r>
              <a:rPr lang="en-US" sz="1600" b="1" dirty="0">
                <a:solidFill>
                  <a:schemeClr val="bg1">
                    <a:lumMod val="85000"/>
                  </a:schemeClr>
                </a:solidFill>
                <a:latin typeface="Cambria" pitchFamily="18" charset="0"/>
              </a:rPr>
              <a:t>Journals growth with Increased Research Activities and Output</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The research output has been growing exponentially since the early times</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So as to the growing in the number of peer-reviewed academic journals – reached ca 14,000 journals by 2000</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In the 21st century, it grows to ca 46,000 by 2020 in just 20 years. The overall number of journals of all times even reaches 80,000</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Currently, there are over 30,000 active peer-reviewed academic journals indexed by major Abstract Indexing Services</a:t>
            </a:r>
          </a:p>
          <a:p>
            <a:pPr lvl="0">
              <a:lnSpc>
                <a:spcPct val="120000"/>
              </a:lnSpc>
            </a:pPr>
            <a:r>
              <a:rPr lang="en-US" sz="1600" b="1" dirty="0">
                <a:solidFill>
                  <a:schemeClr val="bg1">
                    <a:lumMod val="85000"/>
                  </a:schemeClr>
                </a:solidFill>
                <a:latin typeface="Cambria" pitchFamily="18" charset="0"/>
              </a:rPr>
              <a:t>Evolution of Editorial and Peer Review Forms</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From informal peer discussions to formalized peer review, and formally started since 1959 when the Xerox Photocopier was available</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Including single/double-blind and various types of open peer review models</a:t>
            </a:r>
          </a:p>
          <a:p>
            <a:pPr lvl="0">
              <a:lnSpc>
                <a:spcPct val="120000"/>
              </a:lnSpc>
            </a:pPr>
            <a:r>
              <a:rPr lang="en-US" sz="1600" b="1" dirty="0">
                <a:latin typeface="Cambria" pitchFamily="18" charset="0"/>
              </a:rPr>
              <a:t>Progress in Publishing Technology</a:t>
            </a:r>
          </a:p>
          <a:p>
            <a:pPr marL="800100" lvl="1" indent="-342900">
              <a:lnSpc>
                <a:spcPct val="120000"/>
              </a:lnSpc>
              <a:buFont typeface="Arial" panose="020B0604020202020204" pitchFamily="34" charset="0"/>
              <a:buChar char="•"/>
            </a:pPr>
            <a:r>
              <a:rPr lang="en-US" sz="1600" dirty="0">
                <a:latin typeface="Cambria" pitchFamily="18" charset="0"/>
              </a:rPr>
              <a:t>Introduction of the computerized laser typesetting – in the late 1960s – early 1970s</a:t>
            </a:r>
          </a:p>
          <a:p>
            <a:pPr marL="800100" lvl="1" indent="-342900">
              <a:lnSpc>
                <a:spcPct val="120000"/>
              </a:lnSpc>
              <a:buFont typeface="Arial" panose="020B0604020202020204" pitchFamily="34" charset="0"/>
              <a:buChar char="•"/>
            </a:pPr>
            <a:r>
              <a:rPr lang="en-US" sz="1600" dirty="0">
                <a:latin typeface="Cambria" pitchFamily="18" charset="0"/>
              </a:rPr>
              <a:t>Transition from print to digital formats with the introduction of internet –since 1991</a:t>
            </a:r>
          </a:p>
          <a:p>
            <a:pPr marL="800100" lvl="1" indent="-342900">
              <a:lnSpc>
                <a:spcPct val="120000"/>
              </a:lnSpc>
              <a:buFont typeface="Arial" panose="020B0604020202020204" pitchFamily="34" charset="0"/>
              <a:buChar char="•"/>
            </a:pPr>
            <a:r>
              <a:rPr lang="en-US" sz="1600" dirty="0">
                <a:latin typeface="Cambria" pitchFamily="18" charset="0"/>
              </a:rPr>
              <a:t>Followed by the introduction of online submission and editorial systems around 1996</a:t>
            </a:r>
          </a:p>
          <a:p>
            <a:pPr lvl="0">
              <a:lnSpc>
                <a:spcPct val="120000"/>
              </a:lnSpc>
            </a:pPr>
            <a:r>
              <a:rPr lang="en-US" sz="1600" b="1" dirty="0">
                <a:latin typeface="Cambria" pitchFamily="18" charset="0"/>
              </a:rPr>
              <a:t>Growth in Publishing Languages and Abstract Indexing</a:t>
            </a:r>
          </a:p>
          <a:p>
            <a:pPr marL="800100" lvl="1" indent="-342900">
              <a:lnSpc>
                <a:spcPct val="120000"/>
              </a:lnSpc>
              <a:buFont typeface="Arial" panose="020B0604020202020204" pitchFamily="34" charset="0"/>
              <a:buChar char="•"/>
            </a:pPr>
            <a:r>
              <a:rPr lang="en-US" sz="1600" dirty="0">
                <a:latin typeface="Cambria" pitchFamily="18" charset="0"/>
              </a:rPr>
              <a:t>English is the dominant language</a:t>
            </a:r>
          </a:p>
          <a:p>
            <a:pPr marL="800100" lvl="1" indent="-342900">
              <a:lnSpc>
                <a:spcPct val="120000"/>
              </a:lnSpc>
              <a:buFont typeface="Arial" panose="020B0604020202020204" pitchFamily="34" charset="0"/>
              <a:buChar char="•"/>
            </a:pPr>
            <a:r>
              <a:rPr lang="en-US" sz="1600" dirty="0">
                <a:latin typeface="Cambria" pitchFamily="18" charset="0"/>
              </a:rPr>
              <a:t>Development of indexing services like </a:t>
            </a:r>
            <a:r>
              <a:rPr lang="en-US" sz="1600" dirty="0" err="1">
                <a:latin typeface="Cambria" pitchFamily="18" charset="0"/>
              </a:rPr>
              <a:t>WoS</a:t>
            </a:r>
            <a:r>
              <a:rPr lang="en-US" sz="1600" dirty="0">
                <a:latin typeface="Cambria" pitchFamily="18" charset="0"/>
              </a:rPr>
              <a:t>/JCR, PubMed, and Scopus</a:t>
            </a:r>
          </a:p>
          <a:p>
            <a:pPr lvl="0">
              <a:lnSpc>
                <a:spcPct val="120000"/>
              </a:lnSpc>
            </a:pPr>
            <a:r>
              <a:rPr lang="en-US" sz="1600" b="1" dirty="0">
                <a:latin typeface="Cambria" pitchFamily="18" charset="0"/>
              </a:rPr>
              <a:t>Leading Research and Publication Countries</a:t>
            </a:r>
          </a:p>
          <a:p>
            <a:pPr marL="800100" lvl="1" indent="-342900">
              <a:lnSpc>
                <a:spcPct val="120000"/>
              </a:lnSpc>
              <a:buFont typeface="Arial" panose="020B0604020202020204" pitchFamily="34" charset="0"/>
              <a:buChar char="•"/>
            </a:pPr>
            <a:r>
              <a:rPr lang="en-US" sz="1600" dirty="0">
                <a:latin typeface="Cambria" pitchFamily="18" charset="0"/>
              </a:rPr>
              <a:t>U.S., U.K., Germany, China as major contributors</a:t>
            </a:r>
          </a:p>
          <a:p>
            <a:pPr marL="342900" lvl="0" indent="-342900">
              <a:lnSpc>
                <a:spcPct val="120000"/>
              </a:lnSpc>
              <a:buFont typeface="Arial" panose="020B0604020202020204" pitchFamily="34" charset="0"/>
              <a:buChar char="•"/>
            </a:pPr>
            <a:endParaRPr lang="en-US" sz="1200" dirty="0">
              <a:latin typeface="Cambria" pitchFamily="18" charset="0"/>
            </a:endParaRP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2147565403"/>
      </p:ext>
    </p:extLst>
  </p:cSld>
  <p:clrMapOvr>
    <a:masterClrMapping/>
  </p:clrMapOvr>
  <p:transition spd="slow">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8FE8A-571F-6ED5-13B8-9B379B220D24}"/>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686ADD80-8319-AC4E-9C99-78A82B132C24}"/>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Today's Academic Publishing</a:t>
            </a:r>
          </a:p>
        </p:txBody>
      </p:sp>
      <p:sp>
        <p:nvSpPr>
          <p:cNvPr id="6" name="Subtitle 2">
            <a:extLst>
              <a:ext uri="{FF2B5EF4-FFF2-40B4-BE49-F238E27FC236}">
                <a16:creationId xmlns:a16="http://schemas.microsoft.com/office/drawing/2014/main" id="{859BB520-FD53-54D3-237F-FEADDC218098}"/>
              </a:ext>
            </a:extLst>
          </p:cNvPr>
          <p:cNvSpPr txBox="1">
            <a:spLocks/>
          </p:cNvSpPr>
          <p:nvPr/>
        </p:nvSpPr>
        <p:spPr>
          <a:xfrm>
            <a:off x="266700" y="1314450"/>
            <a:ext cx="8610600" cy="3028950"/>
          </a:xfrm>
          <a:prstGeom prst="rect">
            <a:avLst/>
          </a:prstGeom>
        </p:spPr>
        <p:txBody>
          <a:bodyPr vert="horz" lIns="91440" tIns="45720" rIns="91440" bIns="45720" rtlCol="0">
            <a:normAutofit/>
          </a:bodyPr>
          <a:lstStyle/>
          <a:p>
            <a:pPr lvl="0">
              <a:lnSpc>
                <a:spcPct val="120000"/>
              </a:lnSpc>
            </a:pPr>
            <a:r>
              <a:rPr lang="en-US" sz="1400" b="1" dirty="0">
                <a:latin typeface="Cambria" pitchFamily="18" charset="0"/>
              </a:rPr>
              <a:t>Digital and Online Publishing</a:t>
            </a:r>
          </a:p>
          <a:p>
            <a:pPr marL="742950" lvl="1" indent="-285750">
              <a:lnSpc>
                <a:spcPct val="120000"/>
              </a:lnSpc>
              <a:buFont typeface="Arial" panose="020B0604020202020204" pitchFamily="34" charset="0"/>
              <a:buChar char="•"/>
            </a:pPr>
            <a:r>
              <a:rPr lang="en-US" sz="1400" dirty="0">
                <a:latin typeface="Cambria" pitchFamily="18" charset="0"/>
              </a:rPr>
              <a:t>E-journals and digital libraries</a:t>
            </a:r>
          </a:p>
          <a:p>
            <a:pPr marL="742950" lvl="1" indent="-285750">
              <a:lnSpc>
                <a:spcPct val="120000"/>
              </a:lnSpc>
              <a:buFont typeface="Arial" panose="020B0604020202020204" pitchFamily="34" charset="0"/>
              <a:buChar char="•"/>
            </a:pPr>
            <a:r>
              <a:rPr lang="en-US" sz="1400" dirty="0">
                <a:latin typeface="Cambria" pitchFamily="18" charset="0"/>
              </a:rPr>
              <a:t>Increased accessibility and </a:t>
            </a:r>
            <a:r>
              <a:rPr lang="en-US" sz="1400" dirty="0" err="1">
                <a:latin typeface="Cambria" pitchFamily="18" charset="0"/>
              </a:rPr>
              <a:t>reachness</a:t>
            </a:r>
            <a:endParaRPr lang="en-US" sz="1400" dirty="0">
              <a:latin typeface="Cambria" pitchFamily="18" charset="0"/>
            </a:endParaRPr>
          </a:p>
          <a:p>
            <a:pPr lvl="0">
              <a:lnSpc>
                <a:spcPct val="120000"/>
              </a:lnSpc>
            </a:pPr>
            <a:r>
              <a:rPr lang="en-US" sz="1400" b="1" dirty="0">
                <a:latin typeface="Cambria" pitchFamily="18" charset="0"/>
              </a:rPr>
              <a:t>Rise of Open Access – since the 1990s</a:t>
            </a:r>
          </a:p>
          <a:p>
            <a:pPr marL="742950" lvl="1" indent="-285750">
              <a:lnSpc>
                <a:spcPct val="120000"/>
              </a:lnSpc>
              <a:buFont typeface="Arial" panose="020B0604020202020204" pitchFamily="34" charset="0"/>
              <a:buChar char="•"/>
            </a:pPr>
            <a:r>
              <a:rPr lang="en-US" sz="1400" dirty="0">
                <a:latin typeface="Cambria" pitchFamily="18" charset="0"/>
              </a:rPr>
              <a:t>Models like Gold, Green and Hybrid Open Access – global OA (Plan-S)</a:t>
            </a:r>
          </a:p>
          <a:p>
            <a:pPr marL="742950" lvl="1" indent="-285750">
              <a:lnSpc>
                <a:spcPct val="120000"/>
              </a:lnSpc>
              <a:buFont typeface="Arial" panose="020B0604020202020204" pitchFamily="34" charset="0"/>
              <a:buChar char="•"/>
            </a:pPr>
            <a:r>
              <a:rPr lang="en-US" sz="1400" dirty="0">
                <a:latin typeface="Cambria" pitchFamily="18" charset="0"/>
              </a:rPr>
              <a:t>Impact on democratizing knowledge and innovation</a:t>
            </a:r>
          </a:p>
          <a:p>
            <a:pPr marL="742950" lvl="1" indent="-285750">
              <a:lnSpc>
                <a:spcPct val="120000"/>
              </a:lnSpc>
              <a:buFont typeface="Arial" panose="020B0604020202020204" pitchFamily="34" charset="0"/>
              <a:buChar char="•"/>
            </a:pPr>
            <a:r>
              <a:rPr lang="en-US" sz="1400" dirty="0">
                <a:latin typeface="Cambria" pitchFamily="18" charset="0"/>
              </a:rPr>
              <a:t>Re-use rights/copyrights – CC-License 4.0 (CC-BY, etc.)</a:t>
            </a:r>
          </a:p>
          <a:p>
            <a:pPr lvl="0">
              <a:lnSpc>
                <a:spcPct val="120000"/>
              </a:lnSpc>
            </a:pPr>
            <a:r>
              <a:rPr lang="en-US" sz="1400" b="1" dirty="0">
                <a:latin typeface="Cambria" pitchFamily="18" charset="0"/>
              </a:rPr>
              <a:t>Importance of Preprints, Archiving, Plagiarism Checks, and Publishing Integrity</a:t>
            </a:r>
          </a:p>
          <a:p>
            <a:pPr marL="742950" lvl="1" indent="-285750">
              <a:lnSpc>
                <a:spcPct val="120000"/>
              </a:lnSpc>
              <a:buFont typeface="Arial" panose="020B0604020202020204" pitchFamily="34" charset="0"/>
              <a:buChar char="•"/>
            </a:pPr>
            <a:r>
              <a:rPr lang="en-US" sz="1400" dirty="0">
                <a:latin typeface="Cambria" pitchFamily="18" charset="0"/>
              </a:rPr>
              <a:t>Platforms like arXiv and bioRxiv for preprints</a:t>
            </a:r>
          </a:p>
          <a:p>
            <a:pPr marL="742950" lvl="1" indent="-285750">
              <a:lnSpc>
                <a:spcPct val="120000"/>
              </a:lnSpc>
              <a:buFont typeface="Arial" panose="020B0604020202020204" pitchFamily="34" charset="0"/>
              <a:buChar char="•"/>
            </a:pPr>
            <a:r>
              <a:rPr lang="en-US" sz="1400" dirty="0">
                <a:latin typeface="Cambria" pitchFamily="18" charset="0"/>
              </a:rPr>
              <a:t>Use of software like Turnitin for plagiarism detection</a:t>
            </a:r>
          </a:p>
          <a:p>
            <a:pPr marL="742950" lvl="1" indent="-285750">
              <a:lnSpc>
                <a:spcPct val="120000"/>
              </a:lnSpc>
              <a:buFont typeface="Arial" panose="020B0604020202020204" pitchFamily="34" charset="0"/>
              <a:buChar char="•"/>
            </a:pPr>
            <a:r>
              <a:rPr lang="en-US" sz="1400" dirty="0">
                <a:latin typeface="Cambria" pitchFamily="18" charset="0"/>
              </a:rPr>
              <a:t>Emphasis on research integrity and transparency</a:t>
            </a: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1033773307"/>
      </p:ext>
    </p:extLst>
  </p:cSld>
  <p:clrMapOvr>
    <a:masterClrMapping/>
  </p:clrMapOvr>
  <p:transition spd="slow">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5A30A-5F9F-D7D8-D0DB-1A24C8455AED}"/>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534DF21C-0785-A39B-0E5C-5F57BF992BE2}"/>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The Future of Academic Publishing in the AI Era</a:t>
            </a:r>
          </a:p>
        </p:txBody>
      </p:sp>
      <p:sp>
        <p:nvSpPr>
          <p:cNvPr id="6" name="Subtitle 2">
            <a:extLst>
              <a:ext uri="{FF2B5EF4-FFF2-40B4-BE49-F238E27FC236}">
                <a16:creationId xmlns:a16="http://schemas.microsoft.com/office/drawing/2014/main" id="{29B09814-6E91-8A0A-CD08-0E859D91A0B5}"/>
              </a:ext>
            </a:extLst>
          </p:cNvPr>
          <p:cNvSpPr txBox="1">
            <a:spLocks/>
          </p:cNvSpPr>
          <p:nvPr/>
        </p:nvSpPr>
        <p:spPr>
          <a:xfrm>
            <a:off x="266700" y="1314450"/>
            <a:ext cx="8610600" cy="3028950"/>
          </a:xfrm>
          <a:prstGeom prst="rect">
            <a:avLst/>
          </a:prstGeom>
        </p:spPr>
        <p:txBody>
          <a:bodyPr vert="horz" lIns="91440" tIns="45720" rIns="91440" bIns="45720" rtlCol="0">
            <a:normAutofit fontScale="77500" lnSpcReduction="20000"/>
          </a:bodyPr>
          <a:lstStyle/>
          <a:p>
            <a:pPr lvl="0">
              <a:lnSpc>
                <a:spcPct val="120000"/>
              </a:lnSpc>
            </a:pPr>
            <a:r>
              <a:rPr lang="en-US" sz="1600" b="1" dirty="0">
                <a:latin typeface="Cambria" pitchFamily="18" charset="0"/>
              </a:rPr>
              <a:t>Empowerment through Generative AI</a:t>
            </a:r>
          </a:p>
          <a:p>
            <a:pPr marL="742950" lvl="1" indent="-285750">
              <a:lnSpc>
                <a:spcPct val="120000"/>
              </a:lnSpc>
              <a:buFont typeface="Arial" panose="020B0604020202020204" pitchFamily="34" charset="0"/>
              <a:buChar char="•"/>
            </a:pPr>
            <a:r>
              <a:rPr lang="en-US" sz="1600" dirty="0">
                <a:latin typeface="Cambria" pitchFamily="18" charset="0"/>
              </a:rPr>
              <a:t>AI tools for drafting and editing manuscripts</a:t>
            </a:r>
          </a:p>
          <a:p>
            <a:pPr marL="742950" lvl="1" indent="-285750">
              <a:lnSpc>
                <a:spcPct val="120000"/>
              </a:lnSpc>
              <a:buFont typeface="Arial" panose="020B0604020202020204" pitchFamily="34" charset="0"/>
              <a:buChar char="•"/>
            </a:pPr>
            <a:r>
              <a:rPr lang="en-US" sz="1600" dirty="0">
                <a:latin typeface="Cambria" pitchFamily="18" charset="0"/>
              </a:rPr>
              <a:t>Enhanced efficiency in publication processes</a:t>
            </a:r>
          </a:p>
          <a:p>
            <a:pPr lvl="0">
              <a:lnSpc>
                <a:spcPct val="120000"/>
              </a:lnSpc>
            </a:pPr>
            <a:r>
              <a:rPr lang="en-US" sz="1600" b="1" dirty="0">
                <a:latin typeface="Cambria" pitchFamily="18" charset="0"/>
              </a:rPr>
              <a:t>AI's Role in Manuscript Drafting and Publication Support</a:t>
            </a:r>
          </a:p>
          <a:p>
            <a:pPr marL="742950" lvl="1" indent="-285750">
              <a:lnSpc>
                <a:spcPct val="120000"/>
              </a:lnSpc>
              <a:buFont typeface="Arial" panose="020B0604020202020204" pitchFamily="34" charset="0"/>
              <a:buChar char="•"/>
            </a:pPr>
            <a:r>
              <a:rPr lang="en-US" sz="1600" dirty="0">
                <a:latin typeface="Cambria" pitchFamily="18" charset="0"/>
              </a:rPr>
              <a:t>Automated language editing and formatting</a:t>
            </a:r>
          </a:p>
          <a:p>
            <a:pPr marL="742950" lvl="1" indent="-285750">
              <a:lnSpc>
                <a:spcPct val="120000"/>
              </a:lnSpc>
              <a:buFont typeface="Arial" panose="020B0604020202020204" pitchFamily="34" charset="0"/>
              <a:buChar char="•"/>
            </a:pPr>
            <a:r>
              <a:rPr lang="en-US" sz="1600" dirty="0">
                <a:latin typeface="Cambria" pitchFamily="18" charset="0"/>
              </a:rPr>
              <a:t>AI-driven recommendations for journal submissions</a:t>
            </a:r>
          </a:p>
          <a:p>
            <a:pPr lvl="0">
              <a:lnSpc>
                <a:spcPct val="120000"/>
              </a:lnSpc>
            </a:pPr>
            <a:r>
              <a:rPr lang="en-US" sz="1600" b="1" dirty="0">
                <a:latin typeface="Cambria" pitchFamily="18" charset="0"/>
              </a:rPr>
              <a:t>AI-Driven English Language Editing and Reform of Peer Review Forms</a:t>
            </a:r>
          </a:p>
          <a:p>
            <a:pPr marL="742950" lvl="1" indent="-285750">
              <a:lnSpc>
                <a:spcPct val="120000"/>
              </a:lnSpc>
              <a:buFont typeface="Arial" panose="020B0604020202020204" pitchFamily="34" charset="0"/>
              <a:buChar char="•"/>
            </a:pPr>
            <a:r>
              <a:rPr lang="en-US" sz="1600" dirty="0">
                <a:latin typeface="Cambria" pitchFamily="18" charset="0"/>
              </a:rPr>
              <a:t>Improved clarity and readability</a:t>
            </a:r>
          </a:p>
          <a:p>
            <a:pPr marL="742950" lvl="1" indent="-285750">
              <a:lnSpc>
                <a:spcPct val="120000"/>
              </a:lnSpc>
              <a:buFont typeface="Arial" panose="020B0604020202020204" pitchFamily="34" charset="0"/>
              <a:buChar char="•"/>
            </a:pPr>
            <a:r>
              <a:rPr lang="en-US" sz="1600" dirty="0">
                <a:latin typeface="Cambria" pitchFamily="18" charset="0"/>
              </a:rPr>
              <a:t>AI-assisted peer review for unbiased assessments</a:t>
            </a:r>
          </a:p>
          <a:p>
            <a:pPr lvl="0">
              <a:lnSpc>
                <a:spcPct val="120000"/>
              </a:lnSpc>
            </a:pPr>
            <a:r>
              <a:rPr lang="en-US" sz="1600" b="1" dirty="0">
                <a:latin typeface="Cambria" pitchFamily="18" charset="0"/>
              </a:rPr>
              <a:t>Content Indexing and Searching Advancements</a:t>
            </a:r>
          </a:p>
          <a:p>
            <a:pPr marL="742950" lvl="1" indent="-285750">
              <a:lnSpc>
                <a:spcPct val="120000"/>
              </a:lnSpc>
              <a:buFont typeface="Arial" panose="020B0604020202020204" pitchFamily="34" charset="0"/>
              <a:buChar char="•"/>
            </a:pPr>
            <a:r>
              <a:rPr lang="en-US" sz="1600" dirty="0">
                <a:latin typeface="Cambria" pitchFamily="18" charset="0"/>
              </a:rPr>
              <a:t>Semantic search capabilities</a:t>
            </a:r>
          </a:p>
          <a:p>
            <a:pPr marL="742950" lvl="1" indent="-285750">
              <a:lnSpc>
                <a:spcPct val="120000"/>
              </a:lnSpc>
              <a:buFont typeface="Arial" panose="020B0604020202020204" pitchFamily="34" charset="0"/>
              <a:buChar char="•"/>
            </a:pPr>
            <a:r>
              <a:rPr lang="en-US" sz="1600" dirty="0">
                <a:latin typeface="Cambria" pitchFamily="18" charset="0"/>
              </a:rPr>
              <a:t>Enhanced discoverability of research</a:t>
            </a:r>
          </a:p>
          <a:p>
            <a:pPr lvl="0">
              <a:lnSpc>
                <a:spcPct val="120000"/>
              </a:lnSpc>
            </a:pPr>
            <a:r>
              <a:rPr lang="en-US" sz="1600" b="1" dirty="0">
                <a:latin typeface="Cambria" pitchFamily="18" charset="0"/>
              </a:rPr>
              <a:t>The Future of Open Science and Open Access</a:t>
            </a:r>
          </a:p>
          <a:p>
            <a:pPr marL="742950" lvl="1" indent="-285750">
              <a:lnSpc>
                <a:spcPct val="120000"/>
              </a:lnSpc>
              <a:buFont typeface="Arial" panose="020B0604020202020204" pitchFamily="34" charset="0"/>
              <a:buChar char="•"/>
            </a:pPr>
            <a:r>
              <a:rPr lang="en-US" sz="1600" dirty="0">
                <a:latin typeface="Cambria" pitchFamily="18" charset="0"/>
              </a:rPr>
              <a:t>AI facilitating data sharing and collaboration</a:t>
            </a:r>
          </a:p>
          <a:p>
            <a:pPr marL="742950" lvl="1" indent="-285750">
              <a:lnSpc>
                <a:spcPct val="120000"/>
              </a:lnSpc>
              <a:buFont typeface="Arial" panose="020B0604020202020204" pitchFamily="34" charset="0"/>
              <a:buChar char="•"/>
            </a:pPr>
            <a:r>
              <a:rPr lang="en-US" sz="1600" dirty="0">
                <a:latin typeface="Cambria" pitchFamily="18" charset="0"/>
              </a:rPr>
              <a:t>Greater emphasis on transparency and reproducibility</a:t>
            </a:r>
            <a:endParaRPr lang="en-US" sz="1200" dirty="0">
              <a:latin typeface="Cambria" pitchFamily="18" charset="0"/>
            </a:endParaRP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3089631107"/>
      </p:ext>
    </p:extLst>
  </p:cSld>
  <p:clrMapOvr>
    <a:masterClrMapping/>
  </p:clrMapOvr>
  <p:transition spd="slow">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A7BD0-4543-C3F9-3978-428E02EA95F4}"/>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D2BBED3B-BEA1-05DA-0208-5DE025E2CC77}"/>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Sensitivities when using AI in Academic Publishing</a:t>
            </a:r>
          </a:p>
        </p:txBody>
      </p:sp>
      <p:sp>
        <p:nvSpPr>
          <p:cNvPr id="6" name="Subtitle 2">
            <a:extLst>
              <a:ext uri="{FF2B5EF4-FFF2-40B4-BE49-F238E27FC236}">
                <a16:creationId xmlns:a16="http://schemas.microsoft.com/office/drawing/2014/main" id="{D7CCE648-FA32-EDA6-E521-92B1C2635E62}"/>
              </a:ext>
            </a:extLst>
          </p:cNvPr>
          <p:cNvSpPr txBox="1">
            <a:spLocks/>
          </p:cNvSpPr>
          <p:nvPr/>
        </p:nvSpPr>
        <p:spPr>
          <a:xfrm>
            <a:off x="266700" y="1314450"/>
            <a:ext cx="8610600" cy="3028950"/>
          </a:xfrm>
          <a:prstGeom prst="rect">
            <a:avLst/>
          </a:prstGeom>
        </p:spPr>
        <p:txBody>
          <a:bodyPr vert="horz" lIns="91440" tIns="45720" rIns="91440" bIns="45720" rtlCol="0">
            <a:normAutofit/>
          </a:bodyPr>
          <a:lstStyle/>
          <a:p>
            <a:pPr lvl="0">
              <a:lnSpc>
                <a:spcPct val="120000"/>
              </a:lnSpc>
            </a:pPr>
            <a:r>
              <a:rPr lang="en-US" sz="1400" b="1" dirty="0">
                <a:latin typeface="Cambria" pitchFamily="18" charset="0"/>
              </a:rPr>
              <a:t>Potential Challenges with using AI in Academic Publishing</a:t>
            </a:r>
          </a:p>
          <a:p>
            <a:pPr marL="742950" lvl="1" indent="-285750">
              <a:lnSpc>
                <a:spcPct val="120000"/>
              </a:lnSpc>
              <a:buFont typeface="Arial" panose="020B0604020202020204" pitchFamily="34" charset="0"/>
              <a:buChar char="•"/>
            </a:pPr>
            <a:r>
              <a:rPr lang="en-US" sz="1400" dirty="0">
                <a:latin typeface="Cambria" pitchFamily="18" charset="0"/>
              </a:rPr>
              <a:t>Current </a:t>
            </a:r>
            <a:r>
              <a:rPr lang="en-US" sz="1400" dirty="0" err="1">
                <a:latin typeface="Cambria" pitchFamily="18" charset="0"/>
              </a:rPr>
              <a:t>GenAI</a:t>
            </a:r>
            <a:r>
              <a:rPr lang="en-US" sz="1400" dirty="0">
                <a:latin typeface="Cambria" pitchFamily="18" charset="0"/>
              </a:rPr>
              <a:t>/LLM are trained without giving enough transparency </a:t>
            </a:r>
          </a:p>
          <a:p>
            <a:pPr marL="742950" lvl="1" indent="-285750">
              <a:lnSpc>
                <a:spcPct val="120000"/>
              </a:lnSpc>
              <a:buFont typeface="Arial" panose="020B0604020202020204" pitchFamily="34" charset="0"/>
              <a:buChar char="•"/>
            </a:pPr>
            <a:r>
              <a:rPr lang="en-US" sz="1400" dirty="0">
                <a:latin typeface="Cambria" pitchFamily="18" charset="0"/>
              </a:rPr>
              <a:t>Ethical concerns around AI-generated content</a:t>
            </a:r>
          </a:p>
          <a:p>
            <a:pPr marL="742950" lvl="1" indent="-285750">
              <a:lnSpc>
                <a:spcPct val="120000"/>
              </a:lnSpc>
              <a:buFont typeface="Arial" panose="020B0604020202020204" pitchFamily="34" charset="0"/>
              <a:buChar char="•"/>
            </a:pPr>
            <a:r>
              <a:rPr lang="en-US" sz="1400" dirty="0">
                <a:latin typeface="Cambria" pitchFamily="18" charset="0"/>
              </a:rPr>
              <a:t>Risks of bias in AI algorithms – the pretraining of LLM</a:t>
            </a:r>
          </a:p>
          <a:p>
            <a:pPr marL="742950" lvl="1" indent="-285750">
              <a:lnSpc>
                <a:spcPct val="120000"/>
              </a:lnSpc>
              <a:buFont typeface="Arial" panose="020B0604020202020204" pitchFamily="34" charset="0"/>
              <a:buChar char="•"/>
            </a:pPr>
            <a:r>
              <a:rPr lang="en-US" sz="1400" dirty="0" err="1">
                <a:latin typeface="Cambria" pitchFamily="18" charset="0"/>
              </a:rPr>
              <a:t>GenAI</a:t>
            </a:r>
            <a:r>
              <a:rPr lang="en-US" sz="1400" dirty="0">
                <a:latin typeface="Cambria" pitchFamily="18" charset="0"/>
              </a:rPr>
              <a:t>: “I have done something for you, but I don’t know what I have actually done!”</a:t>
            </a:r>
          </a:p>
          <a:p>
            <a:pPr lvl="0">
              <a:lnSpc>
                <a:spcPct val="120000"/>
              </a:lnSpc>
            </a:pPr>
            <a:r>
              <a:rPr lang="en-US" sz="1400" b="1" dirty="0">
                <a:latin typeface="Cambria" pitchFamily="18" charset="0"/>
              </a:rPr>
              <a:t>Addressing Concerns or Limitations</a:t>
            </a:r>
          </a:p>
          <a:p>
            <a:pPr marL="742950" lvl="1" indent="-285750">
              <a:lnSpc>
                <a:spcPct val="120000"/>
              </a:lnSpc>
              <a:buFont typeface="Arial" panose="020B0604020202020204" pitchFamily="34" charset="0"/>
              <a:buChar char="•"/>
            </a:pPr>
            <a:r>
              <a:rPr lang="en-US" sz="1400" dirty="0">
                <a:latin typeface="Cambria" pitchFamily="18" charset="0"/>
              </a:rPr>
              <a:t>Ensuring transparency in the AI training and use processes</a:t>
            </a:r>
          </a:p>
          <a:p>
            <a:pPr marL="742950" lvl="1" indent="-285750">
              <a:lnSpc>
                <a:spcPct val="120000"/>
              </a:lnSpc>
              <a:buFont typeface="Arial" panose="020B0604020202020204" pitchFamily="34" charset="0"/>
              <a:buChar char="•"/>
            </a:pPr>
            <a:r>
              <a:rPr lang="en-US" sz="1400" dirty="0">
                <a:latin typeface="Cambria" pitchFamily="18" charset="0"/>
              </a:rPr>
              <a:t>AI/</a:t>
            </a:r>
            <a:r>
              <a:rPr lang="en-US" sz="1400" dirty="0" err="1">
                <a:latin typeface="Cambria" pitchFamily="18" charset="0"/>
              </a:rPr>
              <a:t>GenAI</a:t>
            </a:r>
            <a:r>
              <a:rPr lang="en-US" sz="1400" dirty="0">
                <a:latin typeface="Cambria" pitchFamily="18" charset="0"/>
              </a:rPr>
              <a:t> is a tool, cannot bear any responsibilities, cannot be listed or cited as an author</a:t>
            </a:r>
          </a:p>
          <a:p>
            <a:pPr marL="742950" lvl="1" indent="-285750">
              <a:lnSpc>
                <a:spcPct val="120000"/>
              </a:lnSpc>
              <a:buFont typeface="Arial" panose="020B0604020202020204" pitchFamily="34" charset="0"/>
              <a:buChar char="•"/>
            </a:pPr>
            <a:r>
              <a:rPr lang="en-US" sz="1400" dirty="0">
                <a:latin typeface="Cambria" pitchFamily="18" charset="0"/>
              </a:rPr>
              <a:t>Balancing automation with human oversight</a:t>
            </a:r>
          </a:p>
          <a:p>
            <a:pPr marL="742950" lvl="1" indent="-285750">
              <a:lnSpc>
                <a:spcPct val="120000"/>
              </a:lnSpc>
              <a:buFont typeface="Arial" panose="020B0604020202020204" pitchFamily="34" charset="0"/>
              <a:buChar char="•"/>
            </a:pPr>
            <a:r>
              <a:rPr lang="en-US" sz="1400" dirty="0">
                <a:latin typeface="Cambria" pitchFamily="18" charset="0"/>
              </a:rPr>
              <a:t>Customized AI tools with secured localized database</a:t>
            </a: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2749791049"/>
      </p:ext>
    </p:extLst>
  </p:cSld>
  <p:clrMapOvr>
    <a:masterClrMapping/>
  </p:clrMapOvr>
  <p:transition spd="slow">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6EA40-F3FA-A33F-513A-D6802182D2C1}"/>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DF6025F8-6AE9-9D58-9B5D-38E11266F261}"/>
              </a:ext>
            </a:extLst>
          </p:cNvPr>
          <p:cNvSpPr txBox="1">
            <a:spLocks/>
          </p:cNvSpPr>
          <p:nvPr/>
        </p:nvSpPr>
        <p:spPr>
          <a:xfrm>
            <a:off x="228600" y="514350"/>
            <a:ext cx="6935688"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Improper Use of </a:t>
            </a:r>
            <a:r>
              <a:rPr lang="en-US" sz="2000" b="1" dirty="0" err="1">
                <a:solidFill>
                  <a:srgbClr val="009900"/>
                </a:solidFill>
                <a:latin typeface="Cambria" pitchFamily="18" charset="0"/>
              </a:rPr>
              <a:t>GenAI</a:t>
            </a:r>
            <a:r>
              <a:rPr lang="en-US" sz="2000" b="1" dirty="0">
                <a:solidFill>
                  <a:srgbClr val="009900"/>
                </a:solidFill>
                <a:latin typeface="Cambria" pitchFamily="18" charset="0"/>
              </a:rPr>
              <a:t> Causes Research Misconduct (1/2)</a:t>
            </a:r>
          </a:p>
        </p:txBody>
      </p:sp>
      <p:pic>
        <p:nvPicPr>
          <p:cNvPr id="2" name="图片 1">
            <a:extLst>
              <a:ext uri="{FF2B5EF4-FFF2-40B4-BE49-F238E27FC236}">
                <a16:creationId xmlns:a16="http://schemas.microsoft.com/office/drawing/2014/main" id="{7EFDBF2C-93F4-F797-0BFB-0AC588705E94}"/>
              </a:ext>
            </a:extLst>
          </p:cNvPr>
          <p:cNvPicPr>
            <a:picLocks noChangeAspect="1"/>
          </p:cNvPicPr>
          <p:nvPr/>
        </p:nvPicPr>
        <p:blipFill>
          <a:blip r:embed="rId2"/>
          <a:stretch>
            <a:fillRect/>
          </a:stretch>
        </p:blipFill>
        <p:spPr>
          <a:xfrm>
            <a:off x="2195736" y="915566"/>
            <a:ext cx="4772362" cy="4281543"/>
          </a:xfrm>
          <a:prstGeom prst="rect">
            <a:avLst/>
          </a:prstGeom>
        </p:spPr>
      </p:pic>
    </p:spTree>
    <p:extLst>
      <p:ext uri="{BB962C8B-B14F-4D97-AF65-F5344CB8AC3E}">
        <p14:creationId xmlns:p14="http://schemas.microsoft.com/office/powerpoint/2010/main" val="2131455234"/>
      </p:ext>
    </p:extLst>
  </p:cSld>
  <p:clrMapOvr>
    <a:masterClrMapping/>
  </p:clrMapOvr>
  <p:transition spd="slow">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C49BB-0A54-A6E1-8AA6-51B8381D4300}"/>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4CC7A244-5595-6A98-02FC-6A582311F449}"/>
              </a:ext>
            </a:extLst>
          </p:cNvPr>
          <p:cNvSpPr txBox="1">
            <a:spLocks/>
          </p:cNvSpPr>
          <p:nvPr/>
        </p:nvSpPr>
        <p:spPr>
          <a:xfrm>
            <a:off x="228600" y="514350"/>
            <a:ext cx="6935688"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Improper Use of </a:t>
            </a:r>
            <a:r>
              <a:rPr lang="en-US" sz="2000" b="1" dirty="0" err="1">
                <a:solidFill>
                  <a:srgbClr val="009900"/>
                </a:solidFill>
                <a:latin typeface="Cambria" pitchFamily="18" charset="0"/>
              </a:rPr>
              <a:t>GenAI</a:t>
            </a:r>
            <a:r>
              <a:rPr lang="en-US" sz="2000" b="1" dirty="0">
                <a:solidFill>
                  <a:srgbClr val="009900"/>
                </a:solidFill>
                <a:latin typeface="Cambria" pitchFamily="18" charset="0"/>
              </a:rPr>
              <a:t> Causes Research Misconduct (2/2)</a:t>
            </a:r>
          </a:p>
        </p:txBody>
      </p:sp>
      <p:pic>
        <p:nvPicPr>
          <p:cNvPr id="3" name="图片 2">
            <a:extLst>
              <a:ext uri="{FF2B5EF4-FFF2-40B4-BE49-F238E27FC236}">
                <a16:creationId xmlns:a16="http://schemas.microsoft.com/office/drawing/2014/main" id="{8497F0BC-C427-4733-1D04-92607EB9C74D}"/>
              </a:ext>
            </a:extLst>
          </p:cNvPr>
          <p:cNvPicPr>
            <a:picLocks noChangeAspect="1"/>
          </p:cNvPicPr>
          <p:nvPr/>
        </p:nvPicPr>
        <p:blipFill>
          <a:blip r:embed="rId2"/>
          <a:stretch>
            <a:fillRect/>
          </a:stretch>
        </p:blipFill>
        <p:spPr>
          <a:xfrm>
            <a:off x="13544" y="915566"/>
            <a:ext cx="9144000" cy="3660511"/>
          </a:xfrm>
          <a:prstGeom prst="rect">
            <a:avLst/>
          </a:prstGeom>
        </p:spPr>
      </p:pic>
      <p:sp>
        <p:nvSpPr>
          <p:cNvPr id="4" name="矩形: 圆角 3">
            <a:extLst>
              <a:ext uri="{FF2B5EF4-FFF2-40B4-BE49-F238E27FC236}">
                <a16:creationId xmlns:a16="http://schemas.microsoft.com/office/drawing/2014/main" id="{D08E4CF1-BDF2-D125-BC07-9F0C87DC57FF}"/>
              </a:ext>
            </a:extLst>
          </p:cNvPr>
          <p:cNvSpPr/>
          <p:nvPr/>
        </p:nvSpPr>
        <p:spPr>
          <a:xfrm>
            <a:off x="679342" y="2086761"/>
            <a:ext cx="4273221" cy="226503"/>
          </a:xfrm>
          <a:prstGeom prst="round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6" name="图片 5">
            <a:extLst>
              <a:ext uri="{FF2B5EF4-FFF2-40B4-BE49-F238E27FC236}">
                <a16:creationId xmlns:a16="http://schemas.microsoft.com/office/drawing/2014/main" id="{EF403EFF-F13C-4F14-3191-79221D95B9F7}"/>
              </a:ext>
            </a:extLst>
          </p:cNvPr>
          <p:cNvPicPr>
            <a:picLocks noChangeAspect="1"/>
          </p:cNvPicPr>
          <p:nvPr/>
        </p:nvPicPr>
        <p:blipFill>
          <a:blip r:embed="rId3"/>
          <a:stretch>
            <a:fillRect/>
          </a:stretch>
        </p:blipFill>
        <p:spPr>
          <a:xfrm>
            <a:off x="5698041" y="2745821"/>
            <a:ext cx="3554277" cy="2208895"/>
          </a:xfrm>
          <a:prstGeom prst="rect">
            <a:avLst/>
          </a:prstGeom>
          <a:ln w="25400">
            <a:solidFill>
              <a:srgbClr val="C00000"/>
            </a:solidFill>
          </a:ln>
        </p:spPr>
      </p:pic>
    </p:spTree>
    <p:extLst>
      <p:ext uri="{BB962C8B-B14F-4D97-AF65-F5344CB8AC3E}">
        <p14:creationId xmlns:p14="http://schemas.microsoft.com/office/powerpoint/2010/main" val="549635356"/>
      </p:ext>
    </p:extLst>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744D-5E0F-B650-F6E8-3816DE5DB2A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49D53DD3-09ED-8235-58F4-8B36D5F198CD}"/>
              </a:ext>
            </a:extLst>
          </p:cNvPr>
          <p:cNvSpPr txBox="1">
            <a:spLocks/>
          </p:cNvSpPr>
          <p:nvPr/>
        </p:nvSpPr>
        <p:spPr>
          <a:xfrm>
            <a:off x="228600" y="514350"/>
            <a:ext cx="686368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Improper Use of </a:t>
            </a:r>
            <a:r>
              <a:rPr lang="en-US" sz="2000" b="1" dirty="0" err="1">
                <a:solidFill>
                  <a:srgbClr val="009900"/>
                </a:solidFill>
                <a:latin typeface="Cambria" pitchFamily="18" charset="0"/>
              </a:rPr>
              <a:t>GenAI</a:t>
            </a:r>
            <a:r>
              <a:rPr lang="en-US" sz="2000" b="1" dirty="0">
                <a:solidFill>
                  <a:srgbClr val="009900"/>
                </a:solidFill>
                <a:latin typeface="Cambria" pitchFamily="18" charset="0"/>
              </a:rPr>
              <a:t> Triggering Widespread Concerns</a:t>
            </a:r>
          </a:p>
        </p:txBody>
      </p:sp>
      <p:pic>
        <p:nvPicPr>
          <p:cNvPr id="2" name="图片 1">
            <a:extLst>
              <a:ext uri="{FF2B5EF4-FFF2-40B4-BE49-F238E27FC236}">
                <a16:creationId xmlns:a16="http://schemas.microsoft.com/office/drawing/2014/main" id="{182D1E22-8228-9E1A-7431-59CFF8763A66}"/>
              </a:ext>
            </a:extLst>
          </p:cNvPr>
          <p:cNvPicPr>
            <a:picLocks noChangeAspect="1"/>
          </p:cNvPicPr>
          <p:nvPr/>
        </p:nvPicPr>
        <p:blipFill>
          <a:blip r:embed="rId2"/>
          <a:stretch>
            <a:fillRect/>
          </a:stretch>
        </p:blipFill>
        <p:spPr>
          <a:xfrm>
            <a:off x="695776" y="915566"/>
            <a:ext cx="8082992" cy="3972402"/>
          </a:xfrm>
          <a:prstGeom prst="rect">
            <a:avLst/>
          </a:prstGeom>
        </p:spPr>
      </p:pic>
      <p:sp>
        <p:nvSpPr>
          <p:cNvPr id="3" name="矩形: 圆角 2">
            <a:extLst>
              <a:ext uri="{FF2B5EF4-FFF2-40B4-BE49-F238E27FC236}">
                <a16:creationId xmlns:a16="http://schemas.microsoft.com/office/drawing/2014/main" id="{B233EB86-168A-2903-8218-7127254E4E18}"/>
              </a:ext>
            </a:extLst>
          </p:cNvPr>
          <p:cNvSpPr/>
          <p:nvPr/>
        </p:nvSpPr>
        <p:spPr>
          <a:xfrm>
            <a:off x="1049863" y="3283005"/>
            <a:ext cx="5229225" cy="1204913"/>
          </a:xfrm>
          <a:prstGeom prst="round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3">
            <a:extLst>
              <a:ext uri="{FF2B5EF4-FFF2-40B4-BE49-F238E27FC236}">
                <a16:creationId xmlns:a16="http://schemas.microsoft.com/office/drawing/2014/main" id="{D32678AE-758B-E9C7-16CB-0B22E76592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9150" y="1463731"/>
            <a:ext cx="1819275" cy="1819275"/>
          </a:xfrm>
          <a:prstGeom prst="rect">
            <a:avLst/>
          </a:prstGeom>
          <a:noFill/>
          <a:ln>
            <a:noFill/>
          </a:ln>
        </p:spPr>
      </p:pic>
      <p:sp>
        <p:nvSpPr>
          <p:cNvPr id="7" name="文本框 6">
            <a:extLst>
              <a:ext uri="{FF2B5EF4-FFF2-40B4-BE49-F238E27FC236}">
                <a16:creationId xmlns:a16="http://schemas.microsoft.com/office/drawing/2014/main" id="{D4629119-DDBD-FBC5-4715-44901270A4E3}"/>
              </a:ext>
            </a:extLst>
          </p:cNvPr>
          <p:cNvSpPr txBox="1"/>
          <p:nvPr/>
        </p:nvSpPr>
        <p:spPr>
          <a:xfrm>
            <a:off x="6635322" y="3491113"/>
            <a:ext cx="2296289" cy="461665"/>
          </a:xfrm>
          <a:prstGeom prst="rect">
            <a:avLst/>
          </a:prstGeom>
          <a:noFill/>
        </p:spPr>
        <p:txBody>
          <a:bodyPr wrap="square">
            <a:spAutoFit/>
          </a:bodyPr>
          <a:lstStyle/>
          <a:p>
            <a:r>
              <a:rPr lang="en-US" altLang="zh-CN" sz="800" b="1" dirty="0">
                <a:latin typeface="Cambria" panose="02040503050406030204" pitchFamily="18" charset="0"/>
                <a:ea typeface="Cambria" panose="02040503050406030204" pitchFamily="18" charset="0"/>
              </a:rPr>
              <a:t>Courtesy: Lu Mingfang. </a:t>
            </a:r>
            <a:r>
              <a:rPr lang="en-US" altLang="zh-CN" sz="800" b="1" dirty="0" err="1">
                <a:latin typeface="Cambria" panose="02040503050406030204" pitchFamily="18" charset="0"/>
                <a:ea typeface="Cambria" panose="02040503050406030204" pitchFamily="18" charset="0"/>
              </a:rPr>
              <a:t>EditorsCafe</a:t>
            </a:r>
            <a:r>
              <a:rPr lang="en-US" altLang="zh-CN" sz="800" b="1" dirty="0">
                <a:latin typeface="Cambria" panose="02040503050406030204" pitchFamily="18" charset="0"/>
                <a:ea typeface="Cambria" panose="02040503050406030204" pitchFamily="18" charset="0"/>
              </a:rPr>
              <a:t> (ACM05@ACSE). (2024). </a:t>
            </a:r>
            <a:r>
              <a:rPr lang="en-US" altLang="zh-CN" sz="800" b="1" dirty="0">
                <a:latin typeface="Cambria" panose="02040503050406030204" pitchFamily="18" charset="0"/>
                <a:ea typeface="Cambria" panose="02040503050406030204" pitchFamily="18" charset="0"/>
                <a:hlinkClick r:id="rId4"/>
              </a:rPr>
              <a:t>https://editorscafe.org/details.php?id=25</a:t>
            </a:r>
            <a:endParaRPr lang="zh-CN" altLang="en-US" sz="800" b="1" dirty="0">
              <a:latin typeface="Cambria" panose="02040503050406030204" pitchFamily="18" charset="0"/>
            </a:endParaRPr>
          </a:p>
        </p:txBody>
      </p:sp>
    </p:spTree>
    <p:extLst>
      <p:ext uri="{BB962C8B-B14F-4D97-AF65-F5344CB8AC3E}">
        <p14:creationId xmlns:p14="http://schemas.microsoft.com/office/powerpoint/2010/main" val="1695843186"/>
      </p:ext>
    </p:extLst>
  </p:cSld>
  <p:clrMapOvr>
    <a:masterClrMapping/>
  </p:clrMapOvr>
  <p:transition spd="slow">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845CE-1533-F5FE-D6A4-8932EF8C4C1B}"/>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0B9C61D5-C498-A13B-81E8-A99CD44177D0}"/>
              </a:ext>
            </a:extLst>
          </p:cNvPr>
          <p:cNvSpPr txBox="1">
            <a:spLocks/>
          </p:cNvSpPr>
          <p:nvPr/>
        </p:nvSpPr>
        <p:spPr>
          <a:xfrm>
            <a:off x="228600" y="514350"/>
            <a:ext cx="7655768"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Cases about Regulating the Use of </a:t>
            </a:r>
            <a:r>
              <a:rPr lang="en-US" sz="2000" b="1" dirty="0" err="1">
                <a:solidFill>
                  <a:srgbClr val="009900"/>
                </a:solidFill>
                <a:latin typeface="Cambria" pitchFamily="18" charset="0"/>
              </a:rPr>
              <a:t>GenAI</a:t>
            </a:r>
            <a:r>
              <a:rPr lang="en-US" sz="2000" b="1" dirty="0">
                <a:solidFill>
                  <a:srgbClr val="009900"/>
                </a:solidFill>
                <a:latin typeface="Cambria" pitchFamily="18" charset="0"/>
              </a:rPr>
              <a:t> in Academic Publishing</a:t>
            </a:r>
          </a:p>
        </p:txBody>
      </p:sp>
      <p:sp>
        <p:nvSpPr>
          <p:cNvPr id="6" name="Subtitle 2">
            <a:extLst>
              <a:ext uri="{FF2B5EF4-FFF2-40B4-BE49-F238E27FC236}">
                <a16:creationId xmlns:a16="http://schemas.microsoft.com/office/drawing/2014/main" id="{BB1EDE2C-6612-FE4A-A417-EA20EDEACA81}"/>
              </a:ext>
            </a:extLst>
          </p:cNvPr>
          <p:cNvSpPr txBox="1">
            <a:spLocks/>
          </p:cNvSpPr>
          <p:nvPr/>
        </p:nvSpPr>
        <p:spPr>
          <a:xfrm>
            <a:off x="266700" y="1314450"/>
            <a:ext cx="8610600" cy="3028950"/>
          </a:xfrm>
          <a:prstGeom prst="rect">
            <a:avLst/>
          </a:prstGeom>
        </p:spPr>
        <p:txBody>
          <a:bodyPr vert="horz" lIns="91440" tIns="45720" rIns="91440" bIns="45720" rtlCol="0">
            <a:normAutofit/>
          </a:bodyPr>
          <a:lstStyle/>
          <a:p>
            <a:pPr lvl="0">
              <a:lnSpc>
                <a:spcPct val="120000"/>
              </a:lnSpc>
            </a:pPr>
            <a:r>
              <a:rPr lang="en-US" sz="1400" b="1" dirty="0">
                <a:latin typeface="Cambria" pitchFamily="18" charset="0"/>
              </a:rPr>
              <a:t>Regulating AI Applications in Academic Publishing:</a:t>
            </a:r>
          </a:p>
          <a:p>
            <a:pPr marL="742950" lvl="1" indent="-285750">
              <a:lnSpc>
                <a:spcPct val="120000"/>
              </a:lnSpc>
              <a:buFont typeface="Arial" panose="020B0604020202020204" pitchFamily="34" charset="0"/>
              <a:buChar char="•"/>
            </a:pPr>
            <a:r>
              <a:rPr lang="en-US" sz="1400" dirty="0">
                <a:latin typeface="Cambria" pitchFamily="18" charset="0"/>
              </a:rPr>
              <a:t>COPE guidelines on authorship and AI tools</a:t>
            </a:r>
          </a:p>
          <a:p>
            <a:pPr marL="742950" lvl="1" indent="-285750">
              <a:lnSpc>
                <a:spcPct val="120000"/>
              </a:lnSpc>
              <a:buFont typeface="Arial" panose="020B0604020202020204" pitchFamily="34" charset="0"/>
              <a:buChar char="•"/>
            </a:pPr>
            <a:r>
              <a:rPr lang="en-US" sz="1400" dirty="0">
                <a:latin typeface="Cambria" pitchFamily="18" charset="0"/>
              </a:rPr>
              <a:t>Springer Nature’s guidelines on the use of AI for content generation</a:t>
            </a:r>
          </a:p>
          <a:p>
            <a:pPr marL="742950" lvl="1" indent="-285750">
              <a:lnSpc>
                <a:spcPct val="120000"/>
              </a:lnSpc>
              <a:buFont typeface="Arial" panose="020B0604020202020204" pitchFamily="34" charset="0"/>
              <a:buChar char="•"/>
            </a:pPr>
            <a:r>
              <a:rPr lang="en-US" sz="1400" dirty="0">
                <a:latin typeface="Cambria" pitchFamily="18" charset="0"/>
              </a:rPr>
              <a:t>Elsevier's AI-driven analytics for research insights</a:t>
            </a:r>
          </a:p>
          <a:p>
            <a:pPr marL="742950" lvl="1" indent="-285750">
              <a:lnSpc>
                <a:spcPct val="120000"/>
              </a:lnSpc>
              <a:buFont typeface="Arial" panose="020B0604020202020204" pitchFamily="34" charset="0"/>
              <a:buChar char="•"/>
            </a:pPr>
            <a:r>
              <a:rPr lang="en-US" sz="1400" dirty="0">
                <a:latin typeface="Cambria" pitchFamily="18" charset="0"/>
              </a:rPr>
              <a:t>National Science Foundation’s (NSF) mandate on use of generative AI</a:t>
            </a:r>
          </a:p>
          <a:p>
            <a:pPr marL="742950" lvl="1" indent="-285750">
              <a:lnSpc>
                <a:spcPct val="120000"/>
              </a:lnSpc>
              <a:buFont typeface="Arial" panose="020B0604020202020204" pitchFamily="34" charset="0"/>
              <a:buChar char="•"/>
            </a:pPr>
            <a:r>
              <a:rPr lang="en-US" sz="1400" dirty="0">
                <a:latin typeface="Cambria" pitchFamily="18" charset="0"/>
              </a:rPr>
              <a:t>National Institute of Health (NIH) regulation on use of generative AI</a:t>
            </a:r>
          </a:p>
          <a:p>
            <a:pPr marL="742950" lvl="1" indent="-285750">
              <a:lnSpc>
                <a:spcPct val="120000"/>
              </a:lnSpc>
              <a:buFont typeface="Arial" panose="020B0604020202020204" pitchFamily="34" charset="0"/>
              <a:buChar char="•"/>
            </a:pPr>
            <a:r>
              <a:rPr lang="en-US" sz="1400" dirty="0">
                <a:latin typeface="Cambria" pitchFamily="18" charset="0"/>
              </a:rPr>
              <a:t>University guidelines for use of AI tools</a:t>
            </a: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2388503408"/>
      </p:ext>
    </p:extLst>
  </p:cSld>
  <p:clrMapOvr>
    <a:masterClrMapping/>
  </p:clrMapOvr>
  <p:transition spd="slow">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Introduction</a:t>
            </a:r>
            <a:endParaRPr lang="en-US" sz="2000" b="1" dirty="0">
              <a:solidFill>
                <a:schemeClr val="bg1">
                  <a:lumMod val="75000"/>
                </a:schemeClr>
              </a:solidFill>
              <a:latin typeface="Cambria" pitchFamily="18" charset="0"/>
            </a:endParaRPr>
          </a:p>
          <a:p>
            <a:pPr marL="342900" lvl="0" indent="-342900"/>
            <a:endParaRPr lang="en-US" sz="2500" b="1" dirty="0">
              <a:latin typeface="Cambria" pitchFamily="18" charset="0"/>
            </a:endParaRPr>
          </a:p>
        </p:txBody>
      </p:sp>
      <p:sp>
        <p:nvSpPr>
          <p:cNvPr id="6" name="Subtitle 2"/>
          <p:cNvSpPr txBox="1">
            <a:spLocks/>
          </p:cNvSpPr>
          <p:nvPr/>
        </p:nvSpPr>
        <p:spPr>
          <a:xfrm>
            <a:off x="266700" y="1314450"/>
            <a:ext cx="8610600" cy="3028950"/>
          </a:xfrm>
          <a:prstGeom prst="rect">
            <a:avLst/>
          </a:prstGeom>
        </p:spPr>
        <p:txBody>
          <a:bodyPr vert="horz" lIns="91440" tIns="45720" rIns="91440" bIns="45720" rtlCol="0">
            <a:normAutofit/>
          </a:bodyPr>
          <a:lstStyle/>
          <a:p>
            <a:pPr marL="342900" lvl="0" indent="-342900"/>
            <a:r>
              <a:rPr lang="en-US" sz="1400" b="1" dirty="0">
                <a:latin typeface="Cambria" pitchFamily="18" charset="0"/>
              </a:rPr>
              <a:t>Overview and Outline</a:t>
            </a:r>
          </a:p>
          <a:p>
            <a:pPr marL="800100" lvl="1" indent="-342900">
              <a:buFont typeface="Arial" panose="020B0604020202020204" pitchFamily="34" charset="0"/>
              <a:buChar char="•"/>
            </a:pPr>
            <a:r>
              <a:rPr lang="en-US" sz="1400" dirty="0">
                <a:latin typeface="Cambria" pitchFamily="18" charset="0"/>
              </a:rPr>
              <a:t>Historical origins</a:t>
            </a:r>
          </a:p>
          <a:p>
            <a:pPr marL="800100" lvl="1" indent="-342900">
              <a:buFont typeface="Arial" panose="020B0604020202020204" pitchFamily="34" charset="0"/>
              <a:buChar char="•"/>
            </a:pPr>
            <a:r>
              <a:rPr lang="en-US" sz="1400" dirty="0">
                <a:latin typeface="Cambria" pitchFamily="18" charset="0"/>
              </a:rPr>
              <a:t>Evolution over time</a:t>
            </a:r>
          </a:p>
          <a:p>
            <a:pPr marL="800100" lvl="1" indent="-342900">
              <a:buFont typeface="Arial" panose="020B0604020202020204" pitchFamily="34" charset="0"/>
              <a:buChar char="•"/>
            </a:pPr>
            <a:r>
              <a:rPr lang="en-US" sz="1400" dirty="0">
                <a:latin typeface="Cambria" pitchFamily="18" charset="0"/>
              </a:rPr>
              <a:t>Current state of academic publishing</a:t>
            </a:r>
          </a:p>
          <a:p>
            <a:pPr marL="800100" lvl="1" indent="-342900">
              <a:spcAft>
                <a:spcPts val="600"/>
              </a:spcAft>
              <a:buFont typeface="Arial" panose="020B0604020202020204" pitchFamily="34" charset="0"/>
              <a:buChar char="•"/>
            </a:pPr>
            <a:r>
              <a:rPr lang="en-US" sz="1400" dirty="0">
                <a:latin typeface="Cambria" pitchFamily="18" charset="0"/>
              </a:rPr>
              <a:t>Future prospects with AI</a:t>
            </a:r>
          </a:p>
          <a:p>
            <a:pPr marL="342900" lvl="0" indent="-342900"/>
            <a:r>
              <a:rPr lang="en-US" sz="1400" b="1" dirty="0">
                <a:latin typeface="Cambria" pitchFamily="18" charset="0"/>
              </a:rPr>
              <a:t>The Importance of Academic Publishing</a:t>
            </a:r>
          </a:p>
          <a:p>
            <a:pPr marL="800100" lvl="1" indent="-342900">
              <a:buFont typeface="Arial" panose="020B0604020202020204" pitchFamily="34" charset="0"/>
              <a:buChar char="•"/>
            </a:pPr>
            <a:r>
              <a:rPr lang="en-US" sz="1400" dirty="0">
                <a:latin typeface="Cambria" pitchFamily="18" charset="0"/>
              </a:rPr>
              <a:t>Facilitates dissemination of research</a:t>
            </a:r>
          </a:p>
          <a:p>
            <a:pPr marL="800100" lvl="1" indent="-342900">
              <a:spcAft>
                <a:spcPts val="600"/>
              </a:spcAft>
              <a:buFont typeface="Arial" panose="020B0604020202020204" pitchFamily="34" charset="0"/>
              <a:buChar char="•"/>
            </a:pPr>
            <a:r>
              <a:rPr lang="en-US" sz="1400" dirty="0">
                <a:latin typeface="Cambria" pitchFamily="18" charset="0"/>
              </a:rPr>
              <a:t>Supports academic and scientific advancement</a:t>
            </a:r>
          </a:p>
          <a:p>
            <a:pPr marL="342900" lvl="0" indent="-342900"/>
            <a:r>
              <a:rPr lang="en-US" sz="1400" b="1" dirty="0">
                <a:latin typeface="Cambria" pitchFamily="18" charset="0"/>
              </a:rPr>
              <a:t>Key Topics</a:t>
            </a:r>
          </a:p>
          <a:p>
            <a:pPr marL="800100" lvl="1" indent="-342900">
              <a:buFont typeface="Arial" panose="020B0604020202020204" pitchFamily="34" charset="0"/>
              <a:buChar char="•"/>
            </a:pPr>
            <a:r>
              <a:rPr lang="en-US" sz="1400" dirty="0">
                <a:latin typeface="Cambria" pitchFamily="18" charset="0"/>
              </a:rPr>
              <a:t>Historical milestones</a:t>
            </a:r>
          </a:p>
          <a:p>
            <a:pPr marL="800100" lvl="1" indent="-342900">
              <a:buFont typeface="Arial" panose="020B0604020202020204" pitchFamily="34" charset="0"/>
              <a:buChar char="•"/>
            </a:pPr>
            <a:r>
              <a:rPr lang="en-US" sz="1400" dirty="0">
                <a:latin typeface="Cambria" pitchFamily="18" charset="0"/>
              </a:rPr>
              <a:t>Technological advancements</a:t>
            </a:r>
          </a:p>
          <a:p>
            <a:pPr marL="800100" lvl="1" indent="-342900">
              <a:buFont typeface="Arial" panose="020B0604020202020204" pitchFamily="34" charset="0"/>
              <a:buChar char="•"/>
            </a:pPr>
            <a:r>
              <a:rPr lang="en-US" sz="1400" dirty="0">
                <a:latin typeface="Cambria" pitchFamily="18" charset="0"/>
              </a:rPr>
              <a:t>AI's transformative role</a:t>
            </a:r>
          </a:p>
          <a:p>
            <a:pPr marL="800100" lvl="1" indent="-342900">
              <a:buFont typeface="Arial" panose="020B0604020202020204" pitchFamily="34" charset="0"/>
              <a:buChar char="•"/>
            </a:pPr>
            <a:r>
              <a:rPr lang="en-US" sz="1400" dirty="0">
                <a:latin typeface="Cambria" pitchFamily="18" charset="0"/>
              </a:rPr>
              <a:t>The future of academic publishing</a:t>
            </a:r>
          </a:p>
          <a:p>
            <a:pPr marL="342900" lvl="0" indent="-342900"/>
            <a:endParaRPr lang="en-US" sz="2500" b="1" dirty="0">
              <a:latin typeface="Cambria" pitchFamily="18" charset="0"/>
            </a:endParaRPr>
          </a:p>
        </p:txBody>
      </p:sp>
      <p:pic>
        <p:nvPicPr>
          <p:cNvPr id="3" name="图片 2">
            <a:extLst>
              <a:ext uri="{FF2B5EF4-FFF2-40B4-BE49-F238E27FC236}">
                <a16:creationId xmlns:a16="http://schemas.microsoft.com/office/drawing/2014/main" id="{8326BF57-3529-B832-776F-AC8B10A10994}"/>
              </a:ext>
            </a:extLst>
          </p:cNvPr>
          <p:cNvPicPr>
            <a:picLocks noChangeAspect="1"/>
          </p:cNvPicPr>
          <p:nvPr/>
        </p:nvPicPr>
        <p:blipFill>
          <a:blip r:embed="rId2"/>
          <a:stretch>
            <a:fillRect/>
          </a:stretch>
        </p:blipFill>
        <p:spPr>
          <a:xfrm>
            <a:off x="5004048" y="411510"/>
            <a:ext cx="3623320" cy="4117898"/>
          </a:xfrm>
          <a:prstGeom prst="rect">
            <a:avLst/>
          </a:prstGeom>
        </p:spPr>
      </p:pic>
    </p:spTree>
  </p:cSld>
  <p:clrMapOvr>
    <a:masterClrMapping/>
  </p:clrMapOvr>
  <p:transition spd="slow">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5A31E-348F-6900-24B0-1E564AA14211}"/>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28CA706F-C148-869E-B14E-FB457486ECA9}"/>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COPE Position Statement on Authorship and AI tools</a:t>
            </a:r>
          </a:p>
        </p:txBody>
      </p:sp>
      <p:sp>
        <p:nvSpPr>
          <p:cNvPr id="2" name="Rectangle 2">
            <a:extLst>
              <a:ext uri="{FF2B5EF4-FFF2-40B4-BE49-F238E27FC236}">
                <a16:creationId xmlns:a16="http://schemas.microsoft.com/office/drawing/2014/main" id="{B4FE9465-FC1A-4E42-08CB-CCD03C288C50}"/>
              </a:ext>
            </a:extLst>
          </p:cNvPr>
          <p:cNvSpPr/>
          <p:nvPr/>
        </p:nvSpPr>
        <p:spPr>
          <a:xfrm>
            <a:off x="621122" y="884199"/>
            <a:ext cx="2994876" cy="2545377"/>
          </a:xfrm>
          <a:prstGeom prst="rect">
            <a:avLst/>
          </a:prstGeom>
        </p:spPr>
        <p:txBody>
          <a:bodyPr wrap="square">
            <a:spAutoFit/>
          </a:bodyPr>
          <a:lstStyle/>
          <a:p>
            <a:pPr marL="214313" indent="-214313">
              <a:lnSpc>
                <a:spcPct val="150000"/>
              </a:lnSpc>
              <a:spcBef>
                <a:spcPts val="900"/>
              </a:spcBef>
              <a:spcAft>
                <a:spcPts val="900"/>
              </a:spcAft>
              <a:buFont typeface="Wingdings" panose="05000000000000000000" pitchFamily="2" charset="2"/>
              <a:buChar char="§"/>
            </a:pPr>
            <a:r>
              <a:rPr lang="en-US" altLang="zh-CN" sz="1400" b="1" dirty="0">
                <a:solidFill>
                  <a:srgbClr val="0C0CB4"/>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COPE: </a:t>
            </a:r>
            <a:r>
              <a:rPr lang="en-US" altLang="zh-CN" sz="1400" b="1" dirty="0">
                <a:latin typeface="Cambria" panose="02040503050406030204" pitchFamily="18" charset="0"/>
                <a:ea typeface="Cambria" panose="02040503050406030204" pitchFamily="18" charset="0"/>
                <a:cs typeface="Calibri" panose="020F0502020204030204" pitchFamily="34" charset="0"/>
              </a:rPr>
              <a:t>AI tools cannot meet the requirements for authorship as they cannot take responsibility for the submitted work.  ....</a:t>
            </a:r>
          </a:p>
          <a:p>
            <a:pPr marL="214313" indent="-214313">
              <a:lnSpc>
                <a:spcPct val="150000"/>
              </a:lnSpc>
              <a:spcBef>
                <a:spcPts val="900"/>
              </a:spcBef>
              <a:spcAft>
                <a:spcPts val="900"/>
              </a:spcAft>
              <a:buFont typeface="Wingdings" panose="05000000000000000000" pitchFamily="2" charset="2"/>
              <a:buChar char="§"/>
            </a:pPr>
            <a:r>
              <a:rPr lang="en-US" altLang="zh-CN" sz="1400" b="1" dirty="0">
                <a:latin typeface="Cambria" panose="02040503050406030204" pitchFamily="18" charset="0"/>
                <a:ea typeface="Cambria" panose="02040503050406030204" pitchFamily="18" charset="0"/>
                <a:cs typeface="Calibri" panose="020F0502020204030204" pitchFamily="34" charset="0"/>
              </a:rPr>
              <a:t>Other major publishers exclude AI generated contents and images</a:t>
            </a:r>
          </a:p>
        </p:txBody>
      </p:sp>
      <p:pic>
        <p:nvPicPr>
          <p:cNvPr id="3" name="图片 2">
            <a:extLst>
              <a:ext uri="{FF2B5EF4-FFF2-40B4-BE49-F238E27FC236}">
                <a16:creationId xmlns:a16="http://schemas.microsoft.com/office/drawing/2014/main" id="{04C96DFF-A130-4678-524C-F17CDF7769C7}"/>
              </a:ext>
            </a:extLst>
          </p:cNvPr>
          <p:cNvPicPr>
            <a:picLocks noChangeAspect="1"/>
          </p:cNvPicPr>
          <p:nvPr/>
        </p:nvPicPr>
        <p:blipFill>
          <a:blip r:embed="rId2"/>
          <a:stretch>
            <a:fillRect/>
          </a:stretch>
        </p:blipFill>
        <p:spPr>
          <a:xfrm>
            <a:off x="4283968" y="884199"/>
            <a:ext cx="5145773" cy="3971302"/>
          </a:xfrm>
          <a:prstGeom prst="rect">
            <a:avLst/>
          </a:prstGeom>
        </p:spPr>
      </p:pic>
      <p:sp>
        <p:nvSpPr>
          <p:cNvPr id="4" name="文本框 3">
            <a:extLst>
              <a:ext uri="{FF2B5EF4-FFF2-40B4-BE49-F238E27FC236}">
                <a16:creationId xmlns:a16="http://schemas.microsoft.com/office/drawing/2014/main" id="{F5AAF689-2A54-BA80-3B84-40E6C9C381C2}"/>
              </a:ext>
            </a:extLst>
          </p:cNvPr>
          <p:cNvSpPr txBox="1"/>
          <p:nvPr/>
        </p:nvSpPr>
        <p:spPr>
          <a:xfrm>
            <a:off x="395536" y="4170708"/>
            <a:ext cx="5005388" cy="215444"/>
          </a:xfrm>
          <a:prstGeom prst="rect">
            <a:avLst/>
          </a:prstGeom>
          <a:noFill/>
        </p:spPr>
        <p:txBody>
          <a:bodyPr wrap="square">
            <a:spAutoFit/>
          </a:bodyPr>
          <a:lstStyle/>
          <a:p>
            <a:r>
              <a:rPr lang="fr-FR" altLang="zh-CN" sz="800" b="1" dirty="0">
                <a:latin typeface="Cambria" panose="02040503050406030204" pitchFamily="18" charset="0"/>
                <a:ea typeface="Cambria" panose="02040503050406030204" pitchFamily="18" charset="0"/>
              </a:rPr>
              <a:t>Courtesy: COPE. (2024). </a:t>
            </a:r>
            <a:r>
              <a:rPr lang="fr-FR" altLang="zh-CN" sz="800" b="1" dirty="0">
                <a:latin typeface="Cambria" panose="02040503050406030204" pitchFamily="18" charset="0"/>
                <a:ea typeface="Cambria" panose="02040503050406030204" pitchFamily="18" charset="0"/>
                <a:hlinkClick r:id="rId3"/>
              </a:rPr>
              <a:t>https://publicationethics.org/cope-position-statements/ai-author</a:t>
            </a:r>
            <a:endParaRPr lang="zh-CN" altLang="en-US" sz="800" b="1" dirty="0">
              <a:latin typeface="Cambria" panose="02040503050406030204" pitchFamily="18" charset="0"/>
            </a:endParaRPr>
          </a:p>
        </p:txBody>
      </p:sp>
    </p:spTree>
    <p:extLst>
      <p:ext uri="{BB962C8B-B14F-4D97-AF65-F5344CB8AC3E}">
        <p14:creationId xmlns:p14="http://schemas.microsoft.com/office/powerpoint/2010/main" val="1254276614"/>
      </p:ext>
    </p:extLst>
  </p:cSld>
  <p:clrMapOvr>
    <a:masterClrMapping/>
  </p:clrMapOvr>
  <p:transition spd="slow">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91B8D-ADF4-0F21-8C4E-50EBC4305854}"/>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1EB87CB8-B034-F182-F67F-F65E2C84EA60}"/>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Elsevier Guidelines for Use of AI Tools</a:t>
            </a:r>
          </a:p>
        </p:txBody>
      </p:sp>
      <p:sp>
        <p:nvSpPr>
          <p:cNvPr id="2" name="Rectangle 2">
            <a:extLst>
              <a:ext uri="{FF2B5EF4-FFF2-40B4-BE49-F238E27FC236}">
                <a16:creationId xmlns:a16="http://schemas.microsoft.com/office/drawing/2014/main" id="{BDDCCB72-B5C4-D073-FC16-3AAF9E54B5A0}"/>
              </a:ext>
            </a:extLst>
          </p:cNvPr>
          <p:cNvSpPr/>
          <p:nvPr/>
        </p:nvSpPr>
        <p:spPr>
          <a:xfrm>
            <a:off x="611560" y="882431"/>
            <a:ext cx="4004786" cy="3217356"/>
          </a:xfrm>
          <a:prstGeom prst="rect">
            <a:avLst/>
          </a:prstGeom>
        </p:spPr>
        <p:txBody>
          <a:bodyPr wrap="square">
            <a:spAutoFit/>
          </a:bodyPr>
          <a:lstStyle/>
          <a:p>
            <a:pPr marL="214313" indent="-214313">
              <a:lnSpc>
                <a:spcPct val="150000"/>
              </a:lnSpc>
              <a:spcBef>
                <a:spcPts val="450"/>
              </a:spcBef>
              <a:spcAft>
                <a:spcPts val="450"/>
              </a:spcAft>
              <a:buFont typeface="Wingdings" panose="05000000000000000000" pitchFamily="2" charset="2"/>
              <a:buChar char="§"/>
            </a:pPr>
            <a:r>
              <a:rPr lang="en-US" altLang="zh-CN" sz="1400" dirty="0">
                <a:solidFill>
                  <a:prstClr val="black"/>
                </a:solidFill>
                <a:latin typeface="Cambria" panose="02040503050406030204" pitchFamily="18" charset="0"/>
                <a:ea typeface="Cambria" panose="02040503050406030204" pitchFamily="18" charset="0"/>
                <a:cs typeface="Calibri" panose="020F0502020204030204" pitchFamily="34" charset="0"/>
              </a:rPr>
              <a:t>Authors use generative AI and AI-assisted technologies in the writing process should only use these technologies to improve readability and language, and under human oversight. </a:t>
            </a:r>
          </a:p>
          <a:p>
            <a:pPr marL="214313" indent="-214313">
              <a:lnSpc>
                <a:spcPct val="150000"/>
              </a:lnSpc>
              <a:spcBef>
                <a:spcPts val="450"/>
              </a:spcBef>
              <a:spcAft>
                <a:spcPts val="450"/>
              </a:spcAft>
              <a:buFont typeface="Wingdings" panose="05000000000000000000" pitchFamily="2" charset="2"/>
              <a:buChar char="§"/>
            </a:pPr>
            <a:r>
              <a:rPr lang="en-US" altLang="zh-CN" sz="1400" dirty="0">
                <a:solidFill>
                  <a:prstClr val="black"/>
                </a:solidFill>
                <a:latin typeface="Cambria" panose="02040503050406030204" pitchFamily="18" charset="0"/>
                <a:ea typeface="Cambria" panose="02040503050406030204" pitchFamily="18" charset="0"/>
                <a:cs typeface="Calibri" panose="020F0502020204030204" pitchFamily="34" charset="0"/>
              </a:rPr>
              <a:t>AI should not be listed as an author or co-author, or be cited as an author.</a:t>
            </a:r>
          </a:p>
          <a:p>
            <a:pPr marL="214313" indent="-214313">
              <a:lnSpc>
                <a:spcPct val="150000"/>
              </a:lnSpc>
              <a:spcBef>
                <a:spcPts val="450"/>
              </a:spcBef>
              <a:spcAft>
                <a:spcPts val="450"/>
              </a:spcAft>
              <a:buFont typeface="Wingdings" panose="05000000000000000000" pitchFamily="2" charset="2"/>
              <a:buChar char="§"/>
            </a:pPr>
            <a:r>
              <a:rPr lang="en-US" altLang="zh-CN" sz="1400" dirty="0">
                <a:solidFill>
                  <a:prstClr val="black"/>
                </a:solidFill>
                <a:latin typeface="Cambria" panose="02040503050406030204" pitchFamily="18" charset="0"/>
                <a:ea typeface="Cambria" panose="02040503050406030204" pitchFamily="18" charset="0"/>
                <a:cs typeface="Calibri" panose="020F0502020204030204" pitchFamily="34" charset="0"/>
              </a:rPr>
              <a:t>Authors should disclose in their manuscript the use of AI and AI-assisted technologies in the writing process. ...</a:t>
            </a:r>
          </a:p>
        </p:txBody>
      </p:sp>
      <p:pic>
        <p:nvPicPr>
          <p:cNvPr id="3" name="图片 2">
            <a:extLst>
              <a:ext uri="{FF2B5EF4-FFF2-40B4-BE49-F238E27FC236}">
                <a16:creationId xmlns:a16="http://schemas.microsoft.com/office/drawing/2014/main" id="{2493D61E-A8B0-585C-2AEE-619A1E76684F}"/>
              </a:ext>
            </a:extLst>
          </p:cNvPr>
          <p:cNvPicPr>
            <a:picLocks noChangeAspect="1"/>
          </p:cNvPicPr>
          <p:nvPr/>
        </p:nvPicPr>
        <p:blipFill>
          <a:blip r:embed="rId2"/>
          <a:stretch>
            <a:fillRect/>
          </a:stretch>
        </p:blipFill>
        <p:spPr>
          <a:xfrm>
            <a:off x="5174323" y="1148810"/>
            <a:ext cx="3672840" cy="4258111"/>
          </a:xfrm>
          <a:prstGeom prst="rect">
            <a:avLst/>
          </a:prstGeom>
        </p:spPr>
      </p:pic>
      <p:sp>
        <p:nvSpPr>
          <p:cNvPr id="4" name="文本框 3">
            <a:extLst>
              <a:ext uri="{FF2B5EF4-FFF2-40B4-BE49-F238E27FC236}">
                <a16:creationId xmlns:a16="http://schemas.microsoft.com/office/drawing/2014/main" id="{AE279634-513F-4CA3-8FA4-20B566CA9C36}"/>
              </a:ext>
            </a:extLst>
          </p:cNvPr>
          <p:cNvSpPr txBox="1"/>
          <p:nvPr/>
        </p:nvSpPr>
        <p:spPr>
          <a:xfrm>
            <a:off x="539552" y="4187085"/>
            <a:ext cx="4912704" cy="338554"/>
          </a:xfrm>
          <a:prstGeom prst="rect">
            <a:avLst/>
          </a:prstGeom>
          <a:noFill/>
        </p:spPr>
        <p:txBody>
          <a:bodyPr wrap="square">
            <a:spAutoFit/>
          </a:bodyPr>
          <a:lstStyle/>
          <a:p>
            <a:r>
              <a:rPr lang="en-US" altLang="zh-CN" sz="800" b="1" dirty="0">
                <a:latin typeface="Cambria" panose="02040503050406030204" pitchFamily="18" charset="0"/>
                <a:ea typeface="Cambria" panose="02040503050406030204" pitchFamily="18" charset="0"/>
              </a:rPr>
              <a:t>Courtesy: Elsevier. (2024).</a:t>
            </a:r>
          </a:p>
          <a:p>
            <a:r>
              <a:rPr lang="en-US" altLang="zh-CN" sz="800" b="1" dirty="0">
                <a:latin typeface="Cambria" panose="02040503050406030204" pitchFamily="18" charset="0"/>
                <a:ea typeface="Cambria" panose="02040503050406030204" pitchFamily="18" charset="0"/>
              </a:rPr>
              <a:t>                 </a:t>
            </a:r>
            <a:r>
              <a:rPr lang="en-US" altLang="zh-CN" sz="800" b="1" dirty="0">
                <a:latin typeface="Cambria" panose="02040503050406030204" pitchFamily="18" charset="0"/>
                <a:ea typeface="Cambria" panose="02040503050406030204" pitchFamily="18" charset="0"/>
                <a:hlinkClick r:id="rId3"/>
              </a:rPr>
              <a:t>https://www.sciencedirect.com/science/article/pii/S0749806323008812</a:t>
            </a:r>
            <a:endParaRPr lang="en-US" altLang="zh-CN" sz="800" b="1" dirty="0">
              <a:latin typeface="Cambria" panose="02040503050406030204" pitchFamily="18" charset="0"/>
              <a:ea typeface="Cambria" panose="02040503050406030204" pitchFamily="18" charset="0"/>
            </a:endParaRPr>
          </a:p>
        </p:txBody>
      </p:sp>
      <p:pic>
        <p:nvPicPr>
          <p:cNvPr id="7" name="图片 6">
            <a:extLst>
              <a:ext uri="{FF2B5EF4-FFF2-40B4-BE49-F238E27FC236}">
                <a16:creationId xmlns:a16="http://schemas.microsoft.com/office/drawing/2014/main" id="{FAF66145-CFCC-9057-76E5-709EFB9E0DBF}"/>
              </a:ext>
            </a:extLst>
          </p:cNvPr>
          <p:cNvPicPr>
            <a:picLocks noChangeAspect="1"/>
          </p:cNvPicPr>
          <p:nvPr/>
        </p:nvPicPr>
        <p:blipFill>
          <a:blip r:embed="rId4"/>
          <a:stretch>
            <a:fillRect/>
          </a:stretch>
        </p:blipFill>
        <p:spPr>
          <a:xfrm>
            <a:off x="5138110" y="345444"/>
            <a:ext cx="3145358" cy="889571"/>
          </a:xfrm>
          <a:prstGeom prst="rect">
            <a:avLst/>
          </a:prstGeom>
        </p:spPr>
      </p:pic>
    </p:spTree>
    <p:extLst>
      <p:ext uri="{BB962C8B-B14F-4D97-AF65-F5344CB8AC3E}">
        <p14:creationId xmlns:p14="http://schemas.microsoft.com/office/powerpoint/2010/main" val="1376754894"/>
      </p:ext>
    </p:extLst>
  </p:cSld>
  <p:clrMapOvr>
    <a:masterClrMapping/>
  </p:clrMapOvr>
  <p:transition spd="slow">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B22EF-2AB1-FBA3-BFDA-46EFC7A258A8}"/>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C10C5679-189E-7819-1B37-2A4E2239B562}"/>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Springer Nature Guidelines for Use of AI Tools</a:t>
            </a:r>
          </a:p>
        </p:txBody>
      </p:sp>
      <p:sp>
        <p:nvSpPr>
          <p:cNvPr id="2" name="Rectangle 2">
            <a:extLst>
              <a:ext uri="{FF2B5EF4-FFF2-40B4-BE49-F238E27FC236}">
                <a16:creationId xmlns:a16="http://schemas.microsoft.com/office/drawing/2014/main" id="{2229F450-4808-34FC-DD74-B8380771543C}"/>
              </a:ext>
            </a:extLst>
          </p:cNvPr>
          <p:cNvSpPr/>
          <p:nvPr/>
        </p:nvSpPr>
        <p:spPr>
          <a:xfrm>
            <a:off x="687996" y="915566"/>
            <a:ext cx="4004786" cy="3249479"/>
          </a:xfrm>
          <a:prstGeom prst="rect">
            <a:avLst/>
          </a:prstGeom>
        </p:spPr>
        <p:txBody>
          <a:bodyPr wrap="square">
            <a:spAutoFit/>
          </a:bodyPr>
          <a:lstStyle/>
          <a:p>
            <a:pPr marL="214313" indent="-214313">
              <a:lnSpc>
                <a:spcPct val="150000"/>
              </a:lnSpc>
              <a:spcBef>
                <a:spcPts val="450"/>
              </a:spcBef>
              <a:spcAft>
                <a:spcPts val="450"/>
              </a:spcAft>
              <a:buFont typeface="Wingdings" panose="05000000000000000000" pitchFamily="2" charset="2"/>
              <a:buChar char="§"/>
            </a:pP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rPr>
              <a:t>For Artificial Intelligence - We believe in using AI responsibly and for the benefit of the research community, our authors, editors and readers, and our staff.  Guidelines for AI usage:</a:t>
            </a:r>
          </a:p>
          <a:p>
            <a:pPr marL="557213" lvl="1" indent="-214313">
              <a:lnSpc>
                <a:spcPct val="150000"/>
              </a:lnSpc>
              <a:spcBef>
                <a:spcPts val="450"/>
              </a:spcBef>
              <a:spcAft>
                <a:spcPts val="450"/>
              </a:spcAft>
              <a:buFont typeface="Wingdings" panose="05000000000000000000" pitchFamily="2" charset="2"/>
              <a:buChar char="l"/>
            </a:pP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rPr>
              <a:t>SN does not attribute authorship to AI.</a:t>
            </a:r>
          </a:p>
          <a:p>
            <a:pPr marL="557213" lvl="1" indent="-214313">
              <a:lnSpc>
                <a:spcPct val="150000"/>
              </a:lnSpc>
              <a:spcBef>
                <a:spcPts val="450"/>
              </a:spcBef>
              <a:spcAft>
                <a:spcPts val="450"/>
              </a:spcAft>
              <a:buFont typeface="Wingdings" panose="05000000000000000000" pitchFamily="2" charset="2"/>
              <a:buChar char="l"/>
            </a:pP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rPr>
              <a:t>SN does not allow the inclusion of generative AI images in our publications.</a:t>
            </a:r>
          </a:p>
          <a:p>
            <a:pPr marL="557213" lvl="1" indent="-214313">
              <a:lnSpc>
                <a:spcPct val="150000"/>
              </a:lnSpc>
              <a:spcBef>
                <a:spcPts val="450"/>
              </a:spcBef>
              <a:spcAft>
                <a:spcPts val="450"/>
              </a:spcAft>
              <a:buFont typeface="Wingdings" panose="05000000000000000000" pitchFamily="2" charset="2"/>
              <a:buChar char="l"/>
            </a:pP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rPr>
              <a:t>SN asks peer reviewers not to upload manuscripts into generative AI tools.</a:t>
            </a:r>
          </a:p>
        </p:txBody>
      </p:sp>
      <p:pic>
        <p:nvPicPr>
          <p:cNvPr id="4" name="图片 3">
            <a:extLst>
              <a:ext uri="{FF2B5EF4-FFF2-40B4-BE49-F238E27FC236}">
                <a16:creationId xmlns:a16="http://schemas.microsoft.com/office/drawing/2014/main" id="{0C5546A7-3488-63F3-1352-0C6032B7F5C5}"/>
              </a:ext>
            </a:extLst>
          </p:cNvPr>
          <p:cNvPicPr>
            <a:picLocks noChangeAspect="1"/>
          </p:cNvPicPr>
          <p:nvPr/>
        </p:nvPicPr>
        <p:blipFill>
          <a:blip r:embed="rId2"/>
          <a:stretch>
            <a:fillRect/>
          </a:stretch>
        </p:blipFill>
        <p:spPr>
          <a:xfrm>
            <a:off x="5076056" y="831365"/>
            <a:ext cx="4004786" cy="3710448"/>
          </a:xfrm>
          <a:prstGeom prst="rect">
            <a:avLst/>
          </a:prstGeom>
        </p:spPr>
      </p:pic>
      <p:sp>
        <p:nvSpPr>
          <p:cNvPr id="3" name="文本框 2">
            <a:extLst>
              <a:ext uri="{FF2B5EF4-FFF2-40B4-BE49-F238E27FC236}">
                <a16:creationId xmlns:a16="http://schemas.microsoft.com/office/drawing/2014/main" id="{7EC7B026-0AC1-ED6C-5B20-FB78DCC6AA55}"/>
              </a:ext>
            </a:extLst>
          </p:cNvPr>
          <p:cNvSpPr txBox="1"/>
          <p:nvPr/>
        </p:nvSpPr>
        <p:spPr>
          <a:xfrm>
            <a:off x="539552" y="4251228"/>
            <a:ext cx="5508017" cy="215444"/>
          </a:xfrm>
          <a:prstGeom prst="rect">
            <a:avLst/>
          </a:prstGeom>
          <a:noFill/>
        </p:spPr>
        <p:txBody>
          <a:bodyPr wrap="square">
            <a:spAutoFit/>
          </a:bodyPr>
          <a:lstStyle/>
          <a:p>
            <a:r>
              <a:rPr lang="en-US" altLang="zh-CN" sz="800" b="1" dirty="0">
                <a:latin typeface="Cambria" panose="02040503050406030204" pitchFamily="18" charset="0"/>
                <a:ea typeface="Cambria" panose="02040503050406030204" pitchFamily="18" charset="0"/>
              </a:rPr>
              <a:t>Courtesy: Springer Nature. (2024). </a:t>
            </a:r>
            <a:r>
              <a:rPr lang="en-US" altLang="zh-CN" sz="800" b="1" dirty="0">
                <a:latin typeface="Cambria" panose="02040503050406030204" pitchFamily="18" charset="0"/>
                <a:ea typeface="Cambria" panose="02040503050406030204" pitchFamily="18" charset="0"/>
                <a:hlinkClick r:id="rId3"/>
              </a:rPr>
              <a:t>https://www.springernature.com/cn/policies/editorial-policies</a:t>
            </a:r>
            <a:endParaRPr lang="en-US" altLang="zh-CN" sz="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3304604"/>
      </p:ext>
    </p:extLst>
  </p:cSld>
  <p:clrMapOvr>
    <a:masterClrMapping/>
  </p:clrMapOvr>
  <p:transition spd="slow">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87A42-B506-5DD1-F9DD-C0A2316AF6BB}"/>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5226B941-E929-773B-5B32-3E16C039AA39}"/>
              </a:ext>
            </a:extLst>
          </p:cNvPr>
          <p:cNvSpPr txBox="1">
            <a:spLocks/>
          </p:cNvSpPr>
          <p:nvPr/>
        </p:nvSpPr>
        <p:spPr>
          <a:xfrm>
            <a:off x="228600" y="514350"/>
            <a:ext cx="7151712"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National Science Foundation Guidelines for Use of AI Tools</a:t>
            </a:r>
          </a:p>
        </p:txBody>
      </p:sp>
      <p:sp>
        <p:nvSpPr>
          <p:cNvPr id="2" name="Rectangle 2">
            <a:extLst>
              <a:ext uri="{FF2B5EF4-FFF2-40B4-BE49-F238E27FC236}">
                <a16:creationId xmlns:a16="http://schemas.microsoft.com/office/drawing/2014/main" id="{863BE459-33A0-2F1D-5DB0-D7A83574C57F}"/>
              </a:ext>
            </a:extLst>
          </p:cNvPr>
          <p:cNvSpPr/>
          <p:nvPr/>
        </p:nvSpPr>
        <p:spPr>
          <a:xfrm>
            <a:off x="565080" y="987574"/>
            <a:ext cx="4004786" cy="3114892"/>
          </a:xfrm>
          <a:prstGeom prst="rect">
            <a:avLst/>
          </a:prstGeom>
        </p:spPr>
        <p:txBody>
          <a:bodyPr wrap="square">
            <a:spAutoFit/>
          </a:bodyPr>
          <a:lstStyle/>
          <a:p>
            <a:pPr marL="214313" indent="-214313">
              <a:lnSpc>
                <a:spcPct val="150000"/>
              </a:lnSpc>
              <a:spcBef>
                <a:spcPts val="450"/>
              </a:spcBef>
              <a:spcAft>
                <a:spcPts val="450"/>
              </a:spcAft>
              <a:buFont typeface="Wingdings" panose="05000000000000000000" pitchFamily="2" charset="2"/>
              <a:buChar char="§"/>
            </a:pPr>
            <a:r>
              <a:rPr lang="en-US" altLang="zh-CN" sz="1300" b="1" dirty="0">
                <a:solidFill>
                  <a:prstClr val="black"/>
                </a:solidFill>
                <a:latin typeface="Cambria" panose="02040503050406030204" pitchFamily="18" charset="0"/>
                <a:ea typeface="Cambria" panose="02040503050406030204" pitchFamily="18" charset="0"/>
                <a:cs typeface="Calibri" panose="020F0502020204030204" pitchFamily="34" charset="0"/>
              </a:rPr>
              <a:t>National Science Foundation (NSF):</a:t>
            </a:r>
          </a:p>
          <a:p>
            <a:pPr marL="214313" indent="-214313">
              <a:lnSpc>
                <a:spcPct val="150000"/>
              </a:lnSpc>
              <a:spcBef>
                <a:spcPts val="450"/>
              </a:spcBef>
              <a:spcAft>
                <a:spcPts val="450"/>
              </a:spcAft>
              <a:buFont typeface="Wingdings" panose="05000000000000000000" pitchFamily="2" charset="2"/>
              <a:buChar char="§"/>
            </a:pPr>
            <a:r>
              <a:rPr lang="en-US" altLang="zh-CN" sz="1300" b="1" dirty="0">
                <a:solidFill>
                  <a:prstClr val="black"/>
                </a:solidFill>
                <a:latin typeface="Cambria" panose="02040503050406030204" pitchFamily="18" charset="0"/>
                <a:ea typeface="Cambria" panose="02040503050406030204" pitchFamily="18" charset="0"/>
                <a:cs typeface="Calibri" panose="020F0502020204030204" pitchFamily="34" charset="0"/>
              </a:rPr>
              <a:t>NSF </a:t>
            </a: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rPr>
              <a:t>reviewers are prohibited from uploading any content from proposals, review information and related records to non-approved generative AI tools.</a:t>
            </a:r>
          </a:p>
          <a:p>
            <a:pPr marL="214313" indent="-214313">
              <a:lnSpc>
                <a:spcPct val="150000"/>
              </a:lnSpc>
              <a:spcBef>
                <a:spcPts val="450"/>
              </a:spcBef>
              <a:spcAft>
                <a:spcPts val="450"/>
              </a:spcAft>
              <a:buFont typeface="Wingdings" panose="05000000000000000000" pitchFamily="2" charset="2"/>
              <a:buChar char="§"/>
            </a:pP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rPr>
              <a:t>Proposers are encouraged to indicate in the project description the extent to which, if any, generative AI technology was used and how it was used to develop their proposal.</a:t>
            </a:r>
          </a:p>
        </p:txBody>
      </p:sp>
      <p:pic>
        <p:nvPicPr>
          <p:cNvPr id="4" name="图片 3">
            <a:extLst>
              <a:ext uri="{FF2B5EF4-FFF2-40B4-BE49-F238E27FC236}">
                <a16:creationId xmlns:a16="http://schemas.microsoft.com/office/drawing/2014/main" id="{B4BD84BC-7A0A-8A32-FD58-59B1A1642034}"/>
              </a:ext>
            </a:extLst>
          </p:cNvPr>
          <p:cNvPicPr>
            <a:picLocks noChangeAspect="1"/>
          </p:cNvPicPr>
          <p:nvPr/>
        </p:nvPicPr>
        <p:blipFill>
          <a:blip r:embed="rId2"/>
          <a:stretch>
            <a:fillRect/>
          </a:stretch>
        </p:blipFill>
        <p:spPr>
          <a:xfrm>
            <a:off x="4788024" y="857250"/>
            <a:ext cx="4633812" cy="3892701"/>
          </a:xfrm>
          <a:prstGeom prst="rect">
            <a:avLst/>
          </a:prstGeom>
        </p:spPr>
      </p:pic>
      <p:sp>
        <p:nvSpPr>
          <p:cNvPr id="3" name="文本框 2">
            <a:extLst>
              <a:ext uri="{FF2B5EF4-FFF2-40B4-BE49-F238E27FC236}">
                <a16:creationId xmlns:a16="http://schemas.microsoft.com/office/drawing/2014/main" id="{74C26729-6340-3C7F-B912-583F73DE6B6E}"/>
              </a:ext>
            </a:extLst>
          </p:cNvPr>
          <p:cNvSpPr txBox="1"/>
          <p:nvPr/>
        </p:nvSpPr>
        <p:spPr>
          <a:xfrm>
            <a:off x="565080" y="4083918"/>
            <a:ext cx="3790897" cy="338554"/>
          </a:xfrm>
          <a:prstGeom prst="rect">
            <a:avLst/>
          </a:prstGeom>
          <a:noFill/>
        </p:spPr>
        <p:txBody>
          <a:bodyPr wrap="square">
            <a:spAutoFit/>
          </a:bodyPr>
          <a:lstStyle/>
          <a:p>
            <a:r>
              <a:rPr lang="en-US" altLang="zh-CN" sz="800" b="1" dirty="0">
                <a:latin typeface="Cambria" panose="02040503050406030204" pitchFamily="18" charset="0"/>
                <a:ea typeface="Cambria" panose="02040503050406030204" pitchFamily="18" charset="0"/>
              </a:rPr>
              <a:t>Courtesy: National Science Foundation (NSF). (2023). </a:t>
            </a:r>
            <a:r>
              <a:rPr lang="en-US" altLang="zh-CN" sz="800" b="1" dirty="0">
                <a:latin typeface="Cambria" panose="02040503050406030204" pitchFamily="18" charset="0"/>
                <a:ea typeface="Cambria" panose="02040503050406030204" pitchFamily="18" charset="0"/>
                <a:hlinkClick r:id="rId3"/>
              </a:rPr>
              <a:t>https://new.nsf.gov/news/notice-to-the-research-community-on-ai</a:t>
            </a:r>
            <a:endParaRPr lang="en-US" altLang="zh-CN" sz="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208348"/>
      </p:ext>
    </p:extLst>
  </p:cSld>
  <p:clrMapOvr>
    <a:masterClrMapping/>
  </p:clrMapOvr>
  <p:transition spd="slow">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A2E37-FD92-80EA-DF53-283F11B4667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71E3B039-DE86-E5B2-3133-8ACB47D677C2}"/>
              </a:ext>
            </a:extLst>
          </p:cNvPr>
          <p:cNvSpPr txBox="1">
            <a:spLocks/>
          </p:cNvSpPr>
          <p:nvPr/>
        </p:nvSpPr>
        <p:spPr>
          <a:xfrm>
            <a:off x="228600" y="514350"/>
            <a:ext cx="7151712"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National Institute of Health Guidelines for Use of AI Tools</a:t>
            </a:r>
          </a:p>
        </p:txBody>
      </p:sp>
      <p:sp>
        <p:nvSpPr>
          <p:cNvPr id="2" name="Rectangle 2">
            <a:extLst>
              <a:ext uri="{FF2B5EF4-FFF2-40B4-BE49-F238E27FC236}">
                <a16:creationId xmlns:a16="http://schemas.microsoft.com/office/drawing/2014/main" id="{5F9BE493-5BE8-2989-D49C-1E489BA22F94}"/>
              </a:ext>
            </a:extLst>
          </p:cNvPr>
          <p:cNvSpPr/>
          <p:nvPr/>
        </p:nvSpPr>
        <p:spPr>
          <a:xfrm>
            <a:off x="720400" y="912218"/>
            <a:ext cx="2118836" cy="2369751"/>
          </a:xfrm>
          <a:prstGeom prst="rect">
            <a:avLst/>
          </a:prstGeom>
        </p:spPr>
        <p:txBody>
          <a:bodyPr wrap="square">
            <a:spAutoFit/>
          </a:bodyPr>
          <a:lstStyle/>
          <a:p>
            <a:pPr marL="214313" indent="-214313">
              <a:lnSpc>
                <a:spcPct val="150000"/>
              </a:lnSpc>
              <a:spcBef>
                <a:spcPts val="450"/>
              </a:spcBef>
              <a:spcAft>
                <a:spcPts val="450"/>
              </a:spcAft>
              <a:buFont typeface="Wingdings" panose="05000000000000000000" pitchFamily="2" charset="2"/>
              <a:buChar char="§"/>
            </a:pPr>
            <a:r>
              <a:rPr lang="en-US" altLang="zh-CN" sz="1300" b="1" dirty="0">
                <a:solidFill>
                  <a:prstClr val="black"/>
                </a:solidFill>
                <a:latin typeface="Cambria" panose="02040503050406030204" pitchFamily="18" charset="0"/>
                <a:ea typeface="Cambria" panose="02040503050406030204" pitchFamily="18" charset="0"/>
                <a:cs typeface="Calibri" panose="020F0502020204030204" pitchFamily="34" charset="0"/>
              </a:rPr>
              <a:t>National Institute of Health (NIH)</a:t>
            </a:r>
          </a:p>
          <a:p>
            <a:pPr marL="214313" indent="-214313">
              <a:lnSpc>
                <a:spcPct val="150000"/>
              </a:lnSpc>
              <a:spcBef>
                <a:spcPts val="450"/>
              </a:spcBef>
              <a:spcAft>
                <a:spcPts val="450"/>
              </a:spcAft>
              <a:buFont typeface="Wingdings" panose="05000000000000000000" pitchFamily="2" charset="2"/>
              <a:buChar char="§"/>
            </a:pP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rPr>
              <a:t>The Use of Generative Artificial Intelligence Technologies is Prohibited for the NIH Peer Review Process</a:t>
            </a:r>
          </a:p>
        </p:txBody>
      </p:sp>
      <p:pic>
        <p:nvPicPr>
          <p:cNvPr id="4" name="图片 3">
            <a:extLst>
              <a:ext uri="{FF2B5EF4-FFF2-40B4-BE49-F238E27FC236}">
                <a16:creationId xmlns:a16="http://schemas.microsoft.com/office/drawing/2014/main" id="{0D49F022-24BE-114D-8D17-21F7268F63C6}"/>
              </a:ext>
            </a:extLst>
          </p:cNvPr>
          <p:cNvPicPr>
            <a:picLocks noChangeAspect="1"/>
          </p:cNvPicPr>
          <p:nvPr/>
        </p:nvPicPr>
        <p:blipFill>
          <a:blip r:embed="rId2"/>
          <a:stretch>
            <a:fillRect/>
          </a:stretch>
        </p:blipFill>
        <p:spPr>
          <a:xfrm>
            <a:off x="3122328" y="857250"/>
            <a:ext cx="6328348" cy="3582884"/>
          </a:xfrm>
          <a:prstGeom prst="rect">
            <a:avLst/>
          </a:prstGeom>
        </p:spPr>
      </p:pic>
      <p:sp>
        <p:nvSpPr>
          <p:cNvPr id="3" name="文本框 2">
            <a:extLst>
              <a:ext uri="{FF2B5EF4-FFF2-40B4-BE49-F238E27FC236}">
                <a16:creationId xmlns:a16="http://schemas.microsoft.com/office/drawing/2014/main" id="{B31A0D0B-3E40-AC9F-5CEF-A881C3E3DA65}"/>
              </a:ext>
            </a:extLst>
          </p:cNvPr>
          <p:cNvSpPr txBox="1"/>
          <p:nvPr/>
        </p:nvSpPr>
        <p:spPr>
          <a:xfrm>
            <a:off x="539553" y="4155926"/>
            <a:ext cx="3744416" cy="338554"/>
          </a:xfrm>
          <a:prstGeom prst="rect">
            <a:avLst/>
          </a:prstGeom>
          <a:noFill/>
        </p:spPr>
        <p:txBody>
          <a:bodyPr wrap="square">
            <a:spAutoFit/>
          </a:bodyPr>
          <a:lstStyle/>
          <a:p>
            <a:r>
              <a:rPr lang="fr-FR" altLang="zh-CN" sz="800" b="1" dirty="0">
                <a:latin typeface="Cambria" panose="02040503050406030204" pitchFamily="18" charset="0"/>
                <a:ea typeface="Cambria" panose="02040503050406030204" pitchFamily="18" charset="0"/>
              </a:rPr>
              <a:t>Courtesy: </a:t>
            </a:r>
            <a:r>
              <a:rPr lang="en-US" altLang="zh-CN" sz="800" b="1" dirty="0">
                <a:latin typeface="Cambria" panose="02040503050406030204" pitchFamily="18" charset="0"/>
                <a:ea typeface="Cambria" panose="02040503050406030204" pitchFamily="18" charset="0"/>
              </a:rPr>
              <a:t>National Institute of Health (NIH)</a:t>
            </a:r>
            <a:r>
              <a:rPr lang="fr-FR" altLang="zh-CN" sz="800" b="1" dirty="0">
                <a:latin typeface="Cambria" panose="02040503050406030204" pitchFamily="18" charset="0"/>
                <a:ea typeface="Cambria" panose="02040503050406030204" pitchFamily="18" charset="0"/>
              </a:rPr>
              <a:t>. (2023). </a:t>
            </a:r>
            <a:r>
              <a:rPr lang="fr-FR" altLang="zh-CN" sz="800" b="1" dirty="0">
                <a:latin typeface="Cambria" panose="02040503050406030204" pitchFamily="18" charset="0"/>
                <a:ea typeface="Cambria" panose="02040503050406030204" pitchFamily="18" charset="0"/>
                <a:hlinkClick r:id="rId3"/>
              </a:rPr>
              <a:t>https://grants.nih.gov/grants/guide/notice-files/NOT-OD-23-149.html</a:t>
            </a:r>
            <a:endParaRPr lang="fr-FR" altLang="zh-CN" sz="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3868529"/>
      </p:ext>
    </p:extLst>
  </p:cSld>
  <p:clrMapOvr>
    <a:masterClrMapping/>
  </p:clrMapOvr>
  <p:transition spd="slow">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B058A-63EB-BE8A-6C51-3B38D93D215B}"/>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9BAB00DE-C9C8-2145-60F4-3B60ECA3D742}"/>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Universities Guidelines for Use of AI Tools</a:t>
            </a:r>
          </a:p>
        </p:txBody>
      </p:sp>
      <p:sp>
        <p:nvSpPr>
          <p:cNvPr id="2" name="Rectangle 2">
            <a:extLst>
              <a:ext uri="{FF2B5EF4-FFF2-40B4-BE49-F238E27FC236}">
                <a16:creationId xmlns:a16="http://schemas.microsoft.com/office/drawing/2014/main" id="{4A43E562-1DE3-EB10-BC6E-53BA0A01DCDB}"/>
              </a:ext>
            </a:extLst>
          </p:cNvPr>
          <p:cNvSpPr/>
          <p:nvPr/>
        </p:nvSpPr>
        <p:spPr>
          <a:xfrm>
            <a:off x="539552" y="1090767"/>
            <a:ext cx="3571399" cy="2961965"/>
          </a:xfrm>
          <a:prstGeom prst="rect">
            <a:avLst/>
          </a:prstGeom>
        </p:spPr>
        <p:txBody>
          <a:bodyPr wrap="square">
            <a:spAutoFit/>
          </a:bodyPr>
          <a:lstStyle/>
          <a:p>
            <a:pPr marL="214313" indent="-214313">
              <a:lnSpc>
                <a:spcPct val="150000"/>
              </a:lnSpc>
              <a:spcBef>
                <a:spcPts val="450"/>
              </a:spcBef>
              <a:spcAft>
                <a:spcPts val="450"/>
              </a:spcAft>
              <a:buFont typeface="Wingdings" panose="05000000000000000000" pitchFamily="2" charset="2"/>
              <a:buChar char="§"/>
            </a:pPr>
            <a:r>
              <a:rPr lang="en-US" altLang="zh-CN" sz="1200" b="1" dirty="0">
                <a:solidFill>
                  <a:prstClr val="black"/>
                </a:solidFill>
                <a:latin typeface="Cambria" panose="02040503050406030204" pitchFamily="18" charset="0"/>
                <a:ea typeface="Cambria" panose="02040503050406030204" pitchFamily="18" charset="0"/>
                <a:cs typeface="Calibri" panose="020F0502020204030204" pitchFamily="34" charset="0"/>
              </a:rPr>
              <a:t>Oklahoma State University-Stillwater (</a:t>
            </a:r>
            <a:r>
              <a:rPr lang="en-US" altLang="zh-CN" sz="1200" b="1" dirty="0" err="1">
                <a:solidFill>
                  <a:prstClr val="black"/>
                </a:solidFill>
                <a:latin typeface="Cambria" panose="02040503050406030204" pitchFamily="18" charset="0"/>
                <a:ea typeface="Cambria" panose="02040503050406030204" pitchFamily="18" charset="0"/>
                <a:cs typeface="Calibri" panose="020F0502020204030204" pitchFamily="34" charset="0"/>
              </a:rPr>
              <a:t>OKSU</a:t>
            </a:r>
            <a:r>
              <a:rPr lang="en-US" altLang="zh-CN" sz="1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marL="214313" indent="-214313">
              <a:lnSpc>
                <a:spcPct val="150000"/>
              </a:lnSpc>
              <a:spcBef>
                <a:spcPts val="450"/>
              </a:spcBef>
              <a:spcAft>
                <a:spcPts val="450"/>
              </a:spcAft>
              <a:buFont typeface="Wingdings" panose="05000000000000000000" pitchFamily="2" charset="2"/>
              <a:buChar char="§"/>
            </a:pPr>
            <a:r>
              <a:rPr lang="en-US" altLang="zh-CN" sz="1200" dirty="0">
                <a:solidFill>
                  <a:prstClr val="black"/>
                </a:solidFill>
                <a:latin typeface="Cambria" panose="02040503050406030204" pitchFamily="18" charset="0"/>
                <a:ea typeface="Cambria" panose="02040503050406030204" pitchFamily="18" charset="0"/>
                <a:cs typeface="Calibri" panose="020F0502020204030204" pitchFamily="34" charset="0"/>
              </a:rPr>
              <a:t>Whether publishing, reviewing, or editing academic research for a publisher, it’s essential for practitioners to check a publisher’s policy on AI use before engaging with the publisher. Policies will vary from publisher to publisher and will likely continue to evolve as issues such as copyright, fair use, and AI ethics also evolve. Please check with individual publishers for their most up-to-date policies.</a:t>
            </a:r>
          </a:p>
        </p:txBody>
      </p:sp>
      <p:sp>
        <p:nvSpPr>
          <p:cNvPr id="3" name="文本框 2">
            <a:extLst>
              <a:ext uri="{FF2B5EF4-FFF2-40B4-BE49-F238E27FC236}">
                <a16:creationId xmlns:a16="http://schemas.microsoft.com/office/drawing/2014/main" id="{61B579E9-AE2B-3466-9A75-4A6F2898D8D5}"/>
              </a:ext>
            </a:extLst>
          </p:cNvPr>
          <p:cNvSpPr txBox="1"/>
          <p:nvPr/>
        </p:nvSpPr>
        <p:spPr>
          <a:xfrm>
            <a:off x="539552" y="4155926"/>
            <a:ext cx="4912704" cy="338554"/>
          </a:xfrm>
          <a:prstGeom prst="rect">
            <a:avLst/>
          </a:prstGeom>
          <a:noFill/>
        </p:spPr>
        <p:txBody>
          <a:bodyPr wrap="square">
            <a:spAutoFit/>
          </a:bodyPr>
          <a:lstStyle/>
          <a:p>
            <a:r>
              <a:rPr lang="fr-FR" altLang="zh-CN" sz="800" b="1" dirty="0">
                <a:latin typeface="Cambria" panose="02040503050406030204" pitchFamily="18" charset="0"/>
                <a:ea typeface="Cambria" panose="02040503050406030204" pitchFamily="18" charset="0"/>
              </a:rPr>
              <a:t>Courtesy: Oklahoma State University-Stillwater (OKSU). (2024).</a:t>
            </a:r>
          </a:p>
          <a:p>
            <a:r>
              <a:rPr lang="fr-FR" altLang="zh-CN" sz="800" b="1" dirty="0">
                <a:latin typeface="Cambria" panose="02040503050406030204" pitchFamily="18" charset="0"/>
                <a:ea typeface="Cambria" panose="02040503050406030204" pitchFamily="18" charset="0"/>
              </a:rPr>
              <a:t>                 </a:t>
            </a:r>
            <a:r>
              <a:rPr lang="fr-FR" altLang="zh-CN" sz="800" b="1" dirty="0">
                <a:latin typeface="Cambria" panose="02040503050406030204" pitchFamily="18" charset="0"/>
                <a:ea typeface="Cambria" panose="02040503050406030204" pitchFamily="18" charset="0"/>
                <a:hlinkClick r:id="rId2"/>
              </a:rPr>
              <a:t>https://info.library.okstate.edu/AI/publisher-policies</a:t>
            </a:r>
            <a:endParaRPr lang="en-US" altLang="zh-CN" sz="800" b="1" dirty="0">
              <a:latin typeface="Cambria" panose="02040503050406030204" pitchFamily="18" charset="0"/>
              <a:ea typeface="Cambria" panose="02040503050406030204" pitchFamily="18" charset="0"/>
            </a:endParaRPr>
          </a:p>
        </p:txBody>
      </p:sp>
      <p:pic>
        <p:nvPicPr>
          <p:cNvPr id="4" name="图片 3">
            <a:extLst>
              <a:ext uri="{FF2B5EF4-FFF2-40B4-BE49-F238E27FC236}">
                <a16:creationId xmlns:a16="http://schemas.microsoft.com/office/drawing/2014/main" id="{4EF6FD55-E080-2728-9D62-680DFDFABCA8}"/>
              </a:ext>
            </a:extLst>
          </p:cNvPr>
          <p:cNvPicPr>
            <a:picLocks noChangeAspect="1"/>
          </p:cNvPicPr>
          <p:nvPr/>
        </p:nvPicPr>
        <p:blipFill>
          <a:blip r:embed="rId3"/>
          <a:stretch>
            <a:fillRect/>
          </a:stretch>
        </p:blipFill>
        <p:spPr>
          <a:xfrm>
            <a:off x="4211960" y="857250"/>
            <a:ext cx="4874786" cy="4480067"/>
          </a:xfrm>
          <a:prstGeom prst="rect">
            <a:avLst/>
          </a:prstGeom>
        </p:spPr>
      </p:pic>
    </p:spTree>
    <p:extLst>
      <p:ext uri="{BB962C8B-B14F-4D97-AF65-F5344CB8AC3E}">
        <p14:creationId xmlns:p14="http://schemas.microsoft.com/office/powerpoint/2010/main" val="3815298570"/>
      </p:ext>
    </p:extLst>
  </p:cSld>
  <p:clrMapOvr>
    <a:masterClrMapping/>
  </p:clrMapOvr>
  <p:transition spd="slow">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C286D-4659-FE51-5C43-22F90C0D98E1}"/>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96A5CF6A-B75E-335B-A64D-AD678E395E92}"/>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Universities Guidelines for Use of AI Tools</a:t>
            </a:r>
          </a:p>
        </p:txBody>
      </p:sp>
      <p:sp>
        <p:nvSpPr>
          <p:cNvPr id="6" name="Rectangle 2">
            <a:extLst>
              <a:ext uri="{FF2B5EF4-FFF2-40B4-BE49-F238E27FC236}">
                <a16:creationId xmlns:a16="http://schemas.microsoft.com/office/drawing/2014/main" id="{A5819F0C-8C76-6681-7B52-A5E427C1A21D}"/>
              </a:ext>
            </a:extLst>
          </p:cNvPr>
          <p:cNvSpPr/>
          <p:nvPr/>
        </p:nvSpPr>
        <p:spPr>
          <a:xfrm>
            <a:off x="755576" y="857250"/>
            <a:ext cx="3571399" cy="2497992"/>
          </a:xfrm>
          <a:prstGeom prst="rect">
            <a:avLst/>
          </a:prstGeom>
        </p:spPr>
        <p:txBody>
          <a:bodyPr wrap="square">
            <a:spAutoFit/>
          </a:bodyPr>
          <a:lstStyle/>
          <a:p>
            <a:pPr marL="214313" indent="-214313">
              <a:lnSpc>
                <a:spcPct val="150000"/>
              </a:lnSpc>
              <a:spcBef>
                <a:spcPts val="450"/>
              </a:spcBef>
              <a:spcAft>
                <a:spcPts val="450"/>
              </a:spcAft>
              <a:buFont typeface="Wingdings" panose="05000000000000000000" pitchFamily="2" charset="2"/>
              <a:buChar char="§"/>
            </a:pPr>
            <a:r>
              <a:rPr lang="en-US" altLang="zh-CN" sz="1300" b="1" dirty="0">
                <a:solidFill>
                  <a:prstClr val="black"/>
                </a:solidFill>
                <a:latin typeface="Cambria" panose="02040503050406030204" pitchFamily="18" charset="0"/>
                <a:ea typeface="Cambria" panose="02040503050406030204" pitchFamily="18" charset="0"/>
                <a:cs typeface="Calibri" panose="020F0502020204030204" pitchFamily="34" charset="0"/>
              </a:rPr>
              <a:t>Fudan University (</a:t>
            </a:r>
            <a:r>
              <a:rPr lang="en-US" altLang="zh-CN" sz="1300" b="1" dirty="0" err="1">
                <a:solidFill>
                  <a:prstClr val="black"/>
                </a:solidFill>
                <a:latin typeface="Cambria" panose="02040503050406030204" pitchFamily="18" charset="0"/>
                <a:ea typeface="Cambria" panose="02040503050406030204" pitchFamily="18" charset="0"/>
                <a:cs typeface="Calibri" panose="020F0502020204030204" pitchFamily="34" charset="0"/>
              </a:rPr>
              <a:t>FudanU</a:t>
            </a:r>
            <a:r>
              <a:rPr lang="en-US" altLang="zh-CN" sz="1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p>
          <a:p>
            <a:pPr marL="214313" indent="-214313">
              <a:lnSpc>
                <a:spcPct val="150000"/>
              </a:lnSpc>
              <a:spcBef>
                <a:spcPts val="450"/>
              </a:spcBef>
              <a:spcAft>
                <a:spcPts val="450"/>
              </a:spcAft>
              <a:buFont typeface="Wingdings" panose="05000000000000000000" pitchFamily="2" charset="2"/>
              <a:buChar char="§"/>
            </a:pP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rPr>
              <a:t>Chinese universities seek to restrict AI use by students</a:t>
            </a:r>
          </a:p>
          <a:p>
            <a:pPr marL="214313" indent="-214313">
              <a:lnSpc>
                <a:spcPct val="150000"/>
              </a:lnSpc>
              <a:spcBef>
                <a:spcPts val="450"/>
              </a:spcBef>
              <a:spcAft>
                <a:spcPts val="450"/>
              </a:spcAft>
              <a:buFont typeface="Wingdings" panose="05000000000000000000" pitchFamily="2" charset="2"/>
              <a:buChar char="§"/>
            </a:pP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rPr>
              <a:t>Fudan University regulates the use of AI in graduation thesis: </a:t>
            </a:r>
            <a:r>
              <a:rPr lang="en-US" altLang="zh-CN" sz="1300" b="1" dirty="0">
                <a:solidFill>
                  <a:prstClr val="black"/>
                </a:solidFill>
                <a:latin typeface="Cambria" panose="02040503050406030204" pitchFamily="18" charset="0"/>
                <a:ea typeface="Cambria" panose="02040503050406030204" pitchFamily="18" charset="0"/>
                <a:cs typeface="Calibri" panose="020F0502020204030204" pitchFamily="34" charset="0"/>
              </a:rPr>
              <a:t>It is prohibited to use AI for scheme design, text generation, and language editing.</a:t>
            </a:r>
          </a:p>
        </p:txBody>
      </p:sp>
      <p:sp>
        <p:nvSpPr>
          <p:cNvPr id="7" name="文本框 6">
            <a:extLst>
              <a:ext uri="{FF2B5EF4-FFF2-40B4-BE49-F238E27FC236}">
                <a16:creationId xmlns:a16="http://schemas.microsoft.com/office/drawing/2014/main" id="{1DE0BC44-38CF-6B93-D0F0-E763BBCF1100}"/>
              </a:ext>
            </a:extLst>
          </p:cNvPr>
          <p:cNvSpPr txBox="1"/>
          <p:nvPr/>
        </p:nvSpPr>
        <p:spPr>
          <a:xfrm>
            <a:off x="467544" y="4083918"/>
            <a:ext cx="4392488" cy="738664"/>
          </a:xfrm>
          <a:prstGeom prst="rect">
            <a:avLst/>
          </a:prstGeom>
          <a:noFill/>
        </p:spPr>
        <p:txBody>
          <a:bodyPr wrap="square">
            <a:spAutoFit/>
          </a:bodyPr>
          <a:lstStyle/>
          <a:p>
            <a:r>
              <a:rPr lang="en-US" altLang="zh-CN" sz="800" b="1" dirty="0">
                <a:latin typeface="Cambria" panose="02040503050406030204" pitchFamily="18" charset="0"/>
                <a:ea typeface="Cambria" panose="02040503050406030204" pitchFamily="18" charset="0"/>
              </a:rPr>
              <a:t>Courtesy: Asia News Network. (20250127). Chinese universities seek to restrict AI use by students (China Daily). </a:t>
            </a:r>
            <a:r>
              <a:rPr lang="en-US" altLang="zh-CN" sz="800" b="1" dirty="0">
                <a:latin typeface="Cambria" panose="02040503050406030204" pitchFamily="18" charset="0"/>
                <a:ea typeface="Cambria" panose="02040503050406030204" pitchFamily="18" charset="0"/>
                <a:hlinkClick r:id="rId2"/>
              </a:rPr>
              <a:t>https://asianews.network/chinese-universities-seek-to-restrict-ai-use-by-students/</a:t>
            </a:r>
            <a:endParaRPr lang="en-US" altLang="zh-CN" sz="800" b="1" dirty="0">
              <a:latin typeface="Cambria" panose="02040503050406030204" pitchFamily="18" charset="0"/>
              <a:ea typeface="Cambria" panose="02040503050406030204" pitchFamily="18" charset="0"/>
            </a:endParaRPr>
          </a:p>
          <a:p>
            <a:endParaRPr lang="en-US" altLang="zh-CN" sz="900" b="1" dirty="0"/>
          </a:p>
          <a:p>
            <a:endParaRPr lang="en-US" altLang="zh-CN" sz="900" b="1" dirty="0"/>
          </a:p>
        </p:txBody>
      </p:sp>
      <p:pic>
        <p:nvPicPr>
          <p:cNvPr id="8" name="图片 7">
            <a:extLst>
              <a:ext uri="{FF2B5EF4-FFF2-40B4-BE49-F238E27FC236}">
                <a16:creationId xmlns:a16="http://schemas.microsoft.com/office/drawing/2014/main" id="{D61EBA4C-F255-1438-6E36-3758864982BC}"/>
              </a:ext>
            </a:extLst>
          </p:cNvPr>
          <p:cNvPicPr>
            <a:picLocks noChangeAspect="1"/>
          </p:cNvPicPr>
          <p:nvPr/>
        </p:nvPicPr>
        <p:blipFill>
          <a:blip r:embed="rId3"/>
          <a:stretch>
            <a:fillRect/>
          </a:stretch>
        </p:blipFill>
        <p:spPr>
          <a:xfrm>
            <a:off x="5004048" y="809809"/>
            <a:ext cx="3755110" cy="4024491"/>
          </a:xfrm>
          <a:prstGeom prst="rect">
            <a:avLst/>
          </a:prstGeom>
        </p:spPr>
      </p:pic>
    </p:spTree>
    <p:extLst>
      <p:ext uri="{BB962C8B-B14F-4D97-AF65-F5344CB8AC3E}">
        <p14:creationId xmlns:p14="http://schemas.microsoft.com/office/powerpoint/2010/main" val="1247215061"/>
      </p:ext>
    </p:extLst>
  </p:cSld>
  <p:clrMapOvr>
    <a:masterClrMapping/>
  </p:clrMapOvr>
  <p:transition spd="slow">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B9C08-55E6-0EBF-4A91-FCD32004EDB1}"/>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F0611AF3-D92D-94B4-A1AE-8253ADBA3128}"/>
              </a:ext>
            </a:extLst>
          </p:cNvPr>
          <p:cNvSpPr txBox="1">
            <a:spLocks/>
          </p:cNvSpPr>
          <p:nvPr/>
        </p:nvSpPr>
        <p:spPr>
          <a:xfrm>
            <a:off x="228600" y="514350"/>
            <a:ext cx="6553200" cy="685800"/>
          </a:xfrm>
          <a:prstGeom prst="rect">
            <a:avLst/>
          </a:prstGeom>
        </p:spPr>
        <p:txBody>
          <a:bodyPr vert="horz" lIns="91440" tIns="45720" rIns="91440" bIns="45720" rtlCol="0">
            <a:normAutofit lnSpcReduction="10000"/>
          </a:bodyPr>
          <a:lstStyle/>
          <a:p>
            <a:pPr marL="342900" lvl="0" indent="-342900"/>
            <a:r>
              <a:rPr lang="en-US" sz="2000" b="1" dirty="0">
                <a:solidFill>
                  <a:srgbClr val="009900"/>
                </a:solidFill>
                <a:latin typeface="Cambria" pitchFamily="18" charset="0"/>
              </a:rPr>
              <a:t>COPE Cares about Accessibility of English-language in Academic Publishing</a:t>
            </a:r>
          </a:p>
        </p:txBody>
      </p:sp>
      <p:pic>
        <p:nvPicPr>
          <p:cNvPr id="2" name="图片 1">
            <a:extLst>
              <a:ext uri="{FF2B5EF4-FFF2-40B4-BE49-F238E27FC236}">
                <a16:creationId xmlns:a16="http://schemas.microsoft.com/office/drawing/2014/main" id="{1CC13F8A-2689-D910-D047-3131DBB1C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213" y="1193195"/>
            <a:ext cx="1684163" cy="1684163"/>
          </a:xfrm>
          <a:prstGeom prst="rect">
            <a:avLst/>
          </a:prstGeom>
        </p:spPr>
      </p:pic>
      <p:pic>
        <p:nvPicPr>
          <p:cNvPr id="3" name="图片 2">
            <a:extLst>
              <a:ext uri="{FF2B5EF4-FFF2-40B4-BE49-F238E27FC236}">
                <a16:creationId xmlns:a16="http://schemas.microsoft.com/office/drawing/2014/main" id="{94E2883F-5013-03CD-D96A-DC9272D2A107}"/>
              </a:ext>
            </a:extLst>
          </p:cNvPr>
          <p:cNvPicPr>
            <a:picLocks noChangeAspect="1"/>
          </p:cNvPicPr>
          <p:nvPr/>
        </p:nvPicPr>
        <p:blipFill>
          <a:blip r:embed="rId3"/>
          <a:stretch>
            <a:fillRect/>
          </a:stretch>
        </p:blipFill>
        <p:spPr>
          <a:xfrm>
            <a:off x="755576" y="1200150"/>
            <a:ext cx="4759929" cy="4381712"/>
          </a:xfrm>
          <a:prstGeom prst="rect">
            <a:avLst/>
          </a:prstGeom>
        </p:spPr>
      </p:pic>
      <p:sp>
        <p:nvSpPr>
          <p:cNvPr id="4" name="文本框 3">
            <a:extLst>
              <a:ext uri="{FF2B5EF4-FFF2-40B4-BE49-F238E27FC236}">
                <a16:creationId xmlns:a16="http://schemas.microsoft.com/office/drawing/2014/main" id="{5E86E910-8DD9-4CB5-3691-AEDB9F7EE19E}"/>
              </a:ext>
            </a:extLst>
          </p:cNvPr>
          <p:cNvSpPr txBox="1"/>
          <p:nvPr/>
        </p:nvSpPr>
        <p:spPr>
          <a:xfrm>
            <a:off x="6272213" y="3075806"/>
            <a:ext cx="2284901" cy="723275"/>
          </a:xfrm>
          <a:prstGeom prst="rect">
            <a:avLst/>
          </a:prstGeom>
          <a:noFill/>
        </p:spPr>
        <p:txBody>
          <a:bodyPr wrap="square">
            <a:spAutoFit/>
          </a:bodyPr>
          <a:lstStyle/>
          <a:p>
            <a:r>
              <a:rPr lang="fr-FR" altLang="zh-CN" sz="800" b="1" dirty="0">
                <a:latin typeface="Cambria" panose="02040503050406030204" pitchFamily="18" charset="0"/>
                <a:ea typeface="Cambria" panose="02040503050406030204" pitchFamily="18" charset="0"/>
              </a:rPr>
              <a:t>Courtesy: Lu Mingfang. (2024). COPE. </a:t>
            </a:r>
            <a:r>
              <a:rPr lang="fr-FR" altLang="zh-CN" sz="800" b="1" dirty="0">
                <a:latin typeface="Cambria" panose="02040503050406030204" pitchFamily="18" charset="0"/>
                <a:ea typeface="Cambria" panose="02040503050406030204" pitchFamily="18" charset="0"/>
                <a:hlinkClick r:id="rId4"/>
              </a:rPr>
              <a:t>https://publicationethics.org/news/increasing-pressures-authors-english-second-language</a:t>
            </a:r>
            <a:endParaRPr lang="fr-FR" altLang="zh-CN" sz="800" b="1" dirty="0">
              <a:latin typeface="Cambria" panose="02040503050406030204" pitchFamily="18" charset="0"/>
              <a:ea typeface="Cambria" panose="02040503050406030204" pitchFamily="18" charset="0"/>
            </a:endParaRPr>
          </a:p>
          <a:p>
            <a:endParaRPr lang="zh-CN" altLang="en-US" sz="900" b="1" dirty="0"/>
          </a:p>
        </p:txBody>
      </p:sp>
      <p:sp>
        <p:nvSpPr>
          <p:cNvPr id="9" name="矩形: 圆角 8">
            <a:extLst>
              <a:ext uri="{FF2B5EF4-FFF2-40B4-BE49-F238E27FC236}">
                <a16:creationId xmlns:a16="http://schemas.microsoft.com/office/drawing/2014/main" id="{C9A9C8EB-2FF3-3589-D89C-CF2BE056CB11}"/>
              </a:ext>
            </a:extLst>
          </p:cNvPr>
          <p:cNvSpPr/>
          <p:nvPr/>
        </p:nvSpPr>
        <p:spPr>
          <a:xfrm>
            <a:off x="1763648" y="4083918"/>
            <a:ext cx="2304296" cy="216024"/>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2062132603"/>
      </p:ext>
    </p:extLst>
  </p:cSld>
  <p:clrMapOvr>
    <a:masterClrMapping/>
  </p:clrMapOvr>
  <p:transition spd="slow">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1082D-B7FE-48B5-EC49-54160BC7E56D}"/>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58D39BAA-0885-AE97-ED2E-8AAA789A42EB}"/>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Summary</a:t>
            </a:r>
          </a:p>
        </p:txBody>
      </p:sp>
      <p:sp>
        <p:nvSpPr>
          <p:cNvPr id="6" name="Subtitle 2">
            <a:extLst>
              <a:ext uri="{FF2B5EF4-FFF2-40B4-BE49-F238E27FC236}">
                <a16:creationId xmlns:a16="http://schemas.microsoft.com/office/drawing/2014/main" id="{FB07DD90-DDF9-CDE7-7C67-E6DB8DAF3EC3}"/>
              </a:ext>
            </a:extLst>
          </p:cNvPr>
          <p:cNvSpPr txBox="1">
            <a:spLocks/>
          </p:cNvSpPr>
          <p:nvPr/>
        </p:nvSpPr>
        <p:spPr>
          <a:xfrm>
            <a:off x="266700" y="1314450"/>
            <a:ext cx="8610600" cy="3028950"/>
          </a:xfrm>
          <a:prstGeom prst="rect">
            <a:avLst/>
          </a:prstGeom>
        </p:spPr>
        <p:txBody>
          <a:bodyPr vert="horz" lIns="91440" tIns="45720" rIns="91440" bIns="45720" rtlCol="0">
            <a:normAutofit fontScale="92500" lnSpcReduction="20000"/>
          </a:bodyPr>
          <a:lstStyle/>
          <a:p>
            <a:pPr lvl="0">
              <a:lnSpc>
                <a:spcPct val="120000"/>
              </a:lnSpc>
              <a:spcAft>
                <a:spcPts val="600"/>
              </a:spcAft>
            </a:pPr>
            <a:r>
              <a:rPr lang="en-US" sz="1400" b="1" dirty="0">
                <a:latin typeface="Cambria" pitchFamily="18" charset="0"/>
              </a:rPr>
              <a:t>Key Points Covered</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Historical evolution and current landscape</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AI's potential to transform academic publishing</a:t>
            </a:r>
          </a:p>
          <a:p>
            <a:pPr lvl="0">
              <a:lnSpc>
                <a:spcPct val="120000"/>
              </a:lnSpc>
              <a:spcAft>
                <a:spcPts val="600"/>
              </a:spcAft>
            </a:pPr>
            <a:r>
              <a:rPr lang="en-US" sz="1400" b="1" dirty="0">
                <a:latin typeface="Cambria" pitchFamily="18" charset="0"/>
              </a:rPr>
              <a:t>Emphasize Transformative Potential of AI</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Opportunities for innovation and efficiency</a:t>
            </a:r>
          </a:p>
          <a:p>
            <a:pPr lvl="0">
              <a:lnSpc>
                <a:spcPct val="120000"/>
              </a:lnSpc>
              <a:spcAft>
                <a:spcPts val="600"/>
              </a:spcAft>
            </a:pPr>
            <a:r>
              <a:rPr lang="en-US" sz="1400" b="1" dirty="0">
                <a:latin typeface="Cambria" pitchFamily="18" charset="0"/>
              </a:rPr>
              <a:t>What will be the Future for Academic Publishing in the AI Era?</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Publishers as publishing platforms, rather than individual journals?</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Evolving papers – live and open for comment, revision, and expansion, rather than fixed version</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AI tools working on localized and secured database for in-depth use in the academic publishing </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Any other trends to emerge?</a:t>
            </a: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1026699093"/>
      </p:ext>
    </p:extLst>
  </p:cSld>
  <p:clrMapOvr>
    <a:masterClrMapping/>
  </p:clrMapOvr>
  <p:transition spd="slow">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B8DDD-1C89-E662-BF1A-8AA81BAEEC83}"/>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D9C9C315-B23B-8811-5994-231FE9109E7F}"/>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Summary</a:t>
            </a:r>
          </a:p>
        </p:txBody>
      </p:sp>
      <p:sp>
        <p:nvSpPr>
          <p:cNvPr id="6" name="Subtitle 2">
            <a:extLst>
              <a:ext uri="{FF2B5EF4-FFF2-40B4-BE49-F238E27FC236}">
                <a16:creationId xmlns:a16="http://schemas.microsoft.com/office/drawing/2014/main" id="{818A5B2F-3D91-D1B8-D79D-94969049407F}"/>
              </a:ext>
            </a:extLst>
          </p:cNvPr>
          <p:cNvSpPr txBox="1">
            <a:spLocks/>
          </p:cNvSpPr>
          <p:nvPr/>
        </p:nvSpPr>
        <p:spPr>
          <a:xfrm>
            <a:off x="266700" y="1314450"/>
            <a:ext cx="8610600" cy="3028950"/>
          </a:xfrm>
          <a:prstGeom prst="rect">
            <a:avLst/>
          </a:prstGeom>
        </p:spPr>
        <p:txBody>
          <a:bodyPr vert="horz" lIns="91440" tIns="45720" rIns="91440" bIns="45720" rtlCol="0">
            <a:normAutofit fontScale="92500" lnSpcReduction="20000"/>
          </a:bodyPr>
          <a:lstStyle/>
          <a:p>
            <a:pPr lvl="0">
              <a:lnSpc>
                <a:spcPct val="120000"/>
              </a:lnSpc>
              <a:spcAft>
                <a:spcPts val="600"/>
              </a:spcAft>
            </a:pPr>
            <a:r>
              <a:rPr lang="en-US" sz="1400" b="1" dirty="0">
                <a:latin typeface="Cambria" pitchFamily="18" charset="0"/>
              </a:rPr>
              <a:t>Key Points Covered</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Historical evolution and current landscape</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AI's potential to transform academic publishing</a:t>
            </a:r>
          </a:p>
          <a:p>
            <a:pPr lvl="0">
              <a:lnSpc>
                <a:spcPct val="120000"/>
              </a:lnSpc>
              <a:spcAft>
                <a:spcPts val="600"/>
              </a:spcAft>
            </a:pPr>
            <a:r>
              <a:rPr lang="en-US" sz="1400" b="1" dirty="0">
                <a:latin typeface="Cambria" pitchFamily="18" charset="0"/>
              </a:rPr>
              <a:t>Emphasize Transformative Potential of AI</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Opportunities for innovation and efficiency</a:t>
            </a:r>
          </a:p>
          <a:p>
            <a:pPr lvl="0">
              <a:lnSpc>
                <a:spcPct val="120000"/>
              </a:lnSpc>
              <a:spcAft>
                <a:spcPts val="600"/>
              </a:spcAft>
            </a:pPr>
            <a:r>
              <a:rPr lang="en-US" sz="1400" b="1" dirty="0">
                <a:latin typeface="Cambria" pitchFamily="18" charset="0"/>
              </a:rPr>
              <a:t>What will be the Future for Academic Publishing in the AI Era?</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Publishers as publishing platforms, rather than individual journals?</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Evolving papers – live and open for comment, revision, and expansion, rather than fixed version</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AI tools working on localized and secured database for in-depth use in the academic publishing </a:t>
            </a:r>
          </a:p>
          <a:p>
            <a:pPr marL="742950" lvl="1" indent="-285750">
              <a:lnSpc>
                <a:spcPct val="120000"/>
              </a:lnSpc>
              <a:spcAft>
                <a:spcPts val="600"/>
              </a:spcAft>
              <a:buFont typeface="Arial" panose="020B0604020202020204" pitchFamily="34" charset="0"/>
              <a:buChar char="•"/>
            </a:pPr>
            <a:r>
              <a:rPr lang="en-US" sz="1400" dirty="0">
                <a:latin typeface="Cambria" pitchFamily="18" charset="0"/>
              </a:rPr>
              <a:t>Any other trends to emerge?</a:t>
            </a: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2300805524"/>
      </p:ext>
    </p:extLst>
  </p:cSld>
  <p:clrMapOvr>
    <a:masterClrMapping/>
  </p:clrMapOvr>
  <p:transition spd="slow">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14F6-74B5-F8D3-13AD-44D0E08A324F}"/>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3778512C-9292-6291-FFFB-E5AB208A9BA5}"/>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The Origin of Academic Publishing</a:t>
            </a:r>
            <a:endParaRPr lang="en-US" sz="2500" b="1" dirty="0">
              <a:latin typeface="Cambria" pitchFamily="18" charset="0"/>
            </a:endParaRPr>
          </a:p>
        </p:txBody>
      </p:sp>
      <p:sp>
        <p:nvSpPr>
          <p:cNvPr id="6" name="Subtitle 2">
            <a:extLst>
              <a:ext uri="{FF2B5EF4-FFF2-40B4-BE49-F238E27FC236}">
                <a16:creationId xmlns:a16="http://schemas.microsoft.com/office/drawing/2014/main" id="{3DEE9F06-5871-4161-6415-66A70645E547}"/>
              </a:ext>
            </a:extLst>
          </p:cNvPr>
          <p:cNvSpPr txBox="1">
            <a:spLocks/>
          </p:cNvSpPr>
          <p:nvPr/>
        </p:nvSpPr>
        <p:spPr>
          <a:xfrm>
            <a:off x="266700" y="1314450"/>
            <a:ext cx="3513212" cy="3028950"/>
          </a:xfrm>
          <a:prstGeom prst="rect">
            <a:avLst/>
          </a:prstGeom>
        </p:spPr>
        <p:txBody>
          <a:bodyPr vert="horz" lIns="91440" tIns="45720" rIns="91440" bIns="45720" rtlCol="0">
            <a:normAutofit/>
          </a:bodyPr>
          <a:lstStyle/>
          <a:p>
            <a:pPr marL="342900" lvl="0" indent="-342900">
              <a:spcBef>
                <a:spcPts val="600"/>
              </a:spcBef>
              <a:spcAft>
                <a:spcPts val="600"/>
              </a:spcAft>
            </a:pPr>
            <a:r>
              <a:rPr lang="en-US" sz="1200" dirty="0">
                <a:latin typeface="Cambria" pitchFamily="18" charset="0"/>
              </a:rPr>
              <a:t>The earliest academic journals originated in the 17</a:t>
            </a:r>
            <a:r>
              <a:rPr lang="en-US" sz="1200" baseline="30000" dirty="0">
                <a:latin typeface="Cambria" pitchFamily="18" charset="0"/>
              </a:rPr>
              <a:t>th</a:t>
            </a:r>
            <a:r>
              <a:rPr lang="en-US" sz="1200" dirty="0">
                <a:latin typeface="Cambria" pitchFamily="18" charset="0"/>
              </a:rPr>
              <a:t> century</a:t>
            </a:r>
          </a:p>
          <a:p>
            <a:pPr marL="342900" lvl="0" indent="-342900">
              <a:spcBef>
                <a:spcPts val="600"/>
              </a:spcBef>
              <a:spcAft>
                <a:spcPts val="600"/>
              </a:spcAft>
            </a:pPr>
            <a:r>
              <a:rPr lang="en-US" sz="1200" dirty="0">
                <a:latin typeface="Cambria" pitchFamily="18" charset="0"/>
              </a:rPr>
              <a:t>With the establishment of the first scientific societies, </a:t>
            </a:r>
            <a:r>
              <a:rPr lang="en-US" sz="1200" b="1" dirty="0">
                <a:latin typeface="Cambria" pitchFamily="18" charset="0"/>
              </a:rPr>
              <a:t>the Royal Society of London (1660)</a:t>
            </a:r>
          </a:p>
          <a:p>
            <a:pPr marL="342900" lvl="0" indent="-342900">
              <a:spcBef>
                <a:spcPts val="600"/>
              </a:spcBef>
              <a:spcAft>
                <a:spcPts val="600"/>
              </a:spcAft>
            </a:pPr>
            <a:r>
              <a:rPr lang="en-US" sz="1200" b="1" dirty="0">
                <a:latin typeface="Cambria" pitchFamily="18" charset="0"/>
              </a:rPr>
              <a:t>Philosophical Transactions </a:t>
            </a:r>
            <a:r>
              <a:rPr lang="en-US" sz="1200" dirty="0">
                <a:latin typeface="Cambria" pitchFamily="18" charset="0"/>
              </a:rPr>
              <a:t>of the Royal Society (March 1665, UK; in A and B nowadays)</a:t>
            </a:r>
          </a:p>
          <a:p>
            <a:pPr marL="342900" lvl="0" indent="-342900">
              <a:spcBef>
                <a:spcPts val="600"/>
              </a:spcBef>
              <a:spcAft>
                <a:spcPts val="600"/>
              </a:spcAft>
            </a:pPr>
            <a:r>
              <a:rPr lang="en-US" sz="1200" b="1" dirty="0">
                <a:latin typeface="Cambria" pitchFamily="18" charset="0"/>
              </a:rPr>
              <a:t>Journal des </a:t>
            </a:r>
            <a:r>
              <a:rPr lang="en-US" sz="1200" b="1" dirty="0" err="1">
                <a:latin typeface="Cambria" pitchFamily="18" charset="0"/>
              </a:rPr>
              <a:t>Sçavans</a:t>
            </a:r>
            <a:r>
              <a:rPr lang="en-US" sz="1200" b="1" dirty="0">
                <a:latin typeface="Cambria" pitchFamily="18" charset="0"/>
              </a:rPr>
              <a:t> </a:t>
            </a:r>
            <a:r>
              <a:rPr lang="en-US" sz="1200" dirty="0">
                <a:latin typeface="Cambria" pitchFamily="18" charset="0"/>
              </a:rPr>
              <a:t>(</a:t>
            </a:r>
            <a:r>
              <a:rPr lang="en-US" sz="1200" b="1" dirty="0">
                <a:latin typeface="Cambria" pitchFamily="18" charset="0"/>
              </a:rPr>
              <a:t>Journal of the experts</a:t>
            </a:r>
            <a:r>
              <a:rPr lang="en-US" sz="1200" dirty="0">
                <a:latin typeface="Cambria" pitchFamily="18" charset="0"/>
              </a:rPr>
              <a:t>,</a:t>
            </a:r>
            <a:r>
              <a:rPr lang="zh-CN" altLang="en-US" sz="1200" dirty="0">
                <a:latin typeface="Cambria" pitchFamily="18" charset="0"/>
              </a:rPr>
              <a:t> </a:t>
            </a:r>
            <a:r>
              <a:rPr lang="en-US" sz="1200" dirty="0">
                <a:latin typeface="Cambria" pitchFamily="18" charset="0"/>
              </a:rPr>
              <a:t>January 1665) in France</a:t>
            </a:r>
          </a:p>
          <a:p>
            <a:pPr marL="342900" lvl="0" indent="-342900">
              <a:spcBef>
                <a:spcPts val="600"/>
              </a:spcBef>
              <a:spcAft>
                <a:spcPts val="600"/>
              </a:spcAft>
            </a:pPr>
            <a:r>
              <a:rPr lang="en-US" sz="1200" b="1" dirty="0">
                <a:latin typeface="Cambria" pitchFamily="18" charset="0"/>
              </a:rPr>
              <a:t>And Acta </a:t>
            </a:r>
            <a:r>
              <a:rPr lang="en-US" sz="1200" b="1" dirty="0" err="1">
                <a:latin typeface="Cambria" pitchFamily="18" charset="0"/>
              </a:rPr>
              <a:t>Eruditorum</a:t>
            </a:r>
            <a:r>
              <a:rPr lang="en-US" sz="1200" b="1" dirty="0">
                <a:latin typeface="Cambria" pitchFamily="18" charset="0"/>
              </a:rPr>
              <a:t> </a:t>
            </a:r>
            <a:r>
              <a:rPr lang="en-US" sz="1200" dirty="0">
                <a:latin typeface="Cambria" pitchFamily="18" charset="0"/>
              </a:rPr>
              <a:t>(1682) in Germany </a:t>
            </a:r>
          </a:p>
          <a:p>
            <a:pPr marL="342900" lvl="0" indent="-342900"/>
            <a:endParaRPr lang="en-US" sz="2500" b="1" dirty="0">
              <a:latin typeface="Cambria" pitchFamily="18" charset="0"/>
            </a:endParaRPr>
          </a:p>
        </p:txBody>
      </p:sp>
      <p:pic>
        <p:nvPicPr>
          <p:cNvPr id="2" name="图片 1">
            <a:extLst>
              <a:ext uri="{FF2B5EF4-FFF2-40B4-BE49-F238E27FC236}">
                <a16:creationId xmlns:a16="http://schemas.microsoft.com/office/drawing/2014/main" id="{C8F9DDE7-FF5B-0986-8B0A-270228A761CB}"/>
              </a:ext>
            </a:extLst>
          </p:cNvPr>
          <p:cNvPicPr>
            <a:picLocks noChangeAspect="1"/>
          </p:cNvPicPr>
          <p:nvPr/>
        </p:nvPicPr>
        <p:blipFill>
          <a:blip r:embed="rId2"/>
          <a:stretch>
            <a:fillRect/>
          </a:stretch>
        </p:blipFill>
        <p:spPr>
          <a:xfrm>
            <a:off x="4418276" y="33479"/>
            <a:ext cx="2125980" cy="2417445"/>
          </a:xfrm>
          <a:prstGeom prst="rect">
            <a:avLst/>
          </a:prstGeom>
        </p:spPr>
      </p:pic>
      <p:pic>
        <p:nvPicPr>
          <p:cNvPr id="3" name="图片 2">
            <a:extLst>
              <a:ext uri="{FF2B5EF4-FFF2-40B4-BE49-F238E27FC236}">
                <a16:creationId xmlns:a16="http://schemas.microsoft.com/office/drawing/2014/main" id="{7F37B70A-C54A-9082-CA76-9EDF80B5C4B7}"/>
              </a:ext>
            </a:extLst>
          </p:cNvPr>
          <p:cNvPicPr>
            <a:picLocks noChangeAspect="1"/>
          </p:cNvPicPr>
          <p:nvPr/>
        </p:nvPicPr>
        <p:blipFill>
          <a:blip r:embed="rId3"/>
          <a:stretch>
            <a:fillRect/>
          </a:stretch>
        </p:blipFill>
        <p:spPr>
          <a:xfrm>
            <a:off x="6542932" y="543972"/>
            <a:ext cx="2258854" cy="1558290"/>
          </a:xfrm>
          <a:prstGeom prst="rect">
            <a:avLst/>
          </a:prstGeom>
        </p:spPr>
      </p:pic>
      <p:pic>
        <p:nvPicPr>
          <p:cNvPr id="4" name="图片 3" descr="File:Acta eruditorum. 1697 (IA s1id13206640).pdf - Wikimedia ...">
            <a:extLst>
              <a:ext uri="{FF2B5EF4-FFF2-40B4-BE49-F238E27FC236}">
                <a16:creationId xmlns:a16="http://schemas.microsoft.com/office/drawing/2014/main" id="{70104D66-567B-C5AD-B470-2215C002FB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5163" y="2309098"/>
            <a:ext cx="1741132" cy="2396252"/>
          </a:xfrm>
          <a:prstGeom prst="rect">
            <a:avLst/>
          </a:prstGeom>
          <a:noFill/>
          <a:ln>
            <a:noFill/>
          </a:ln>
        </p:spPr>
      </p:pic>
      <p:pic>
        <p:nvPicPr>
          <p:cNvPr id="7" name="图片 6">
            <a:hlinkClick r:id="rId5"/>
            <a:extLst>
              <a:ext uri="{FF2B5EF4-FFF2-40B4-BE49-F238E27FC236}">
                <a16:creationId xmlns:a16="http://schemas.microsoft.com/office/drawing/2014/main" id="{8E9D786E-EED3-9212-AFD9-D8CF70D55EC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29150" y="2531840"/>
            <a:ext cx="1428750" cy="2350294"/>
          </a:xfrm>
          <a:prstGeom prst="rect">
            <a:avLst/>
          </a:prstGeom>
          <a:noFill/>
          <a:ln>
            <a:noFill/>
          </a:ln>
        </p:spPr>
      </p:pic>
    </p:spTree>
    <p:extLst>
      <p:ext uri="{BB962C8B-B14F-4D97-AF65-F5344CB8AC3E}">
        <p14:creationId xmlns:p14="http://schemas.microsoft.com/office/powerpoint/2010/main" val="2691761718"/>
      </p:ext>
    </p:extLst>
  </p:cSld>
  <p:clrMapOvr>
    <a:masterClrMapping/>
  </p:clrMapOvr>
  <p:transition spd="slow">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685800"/>
          </a:xfrm>
          <a:prstGeom prst="rect">
            <a:avLst/>
          </a:prstGeom>
        </p:spPr>
        <p:txBody>
          <a:bodyPr vert="horz" lIns="91440" tIns="45720" rIns="91440" bIns="45720" rtlCol="0">
            <a:normAutofit lnSpcReduction="10000"/>
          </a:bodyPr>
          <a:lstStyle/>
          <a:p>
            <a:pPr marL="342900" lvl="0" indent="-342900"/>
            <a:r>
              <a:rPr lang="en-US" sz="2000" b="1" dirty="0">
                <a:solidFill>
                  <a:srgbClr val="2BAAD3"/>
                </a:solidFill>
                <a:latin typeface="Cambria" panose="02040503050406030204" pitchFamily="18" charset="0"/>
                <a:ea typeface="Cambria" panose="02040503050406030204" pitchFamily="18" charset="0"/>
              </a:rPr>
              <a:t>Heading Text Place Here Line 1</a:t>
            </a:r>
          </a:p>
          <a:p>
            <a:pPr marL="342900" lvl="0" indent="-342900"/>
            <a:r>
              <a:rPr lang="en-US" sz="2000" b="1" dirty="0">
                <a:solidFill>
                  <a:srgbClr val="2BAAD3"/>
                </a:solidFill>
                <a:latin typeface="Cambria" panose="02040503050406030204" pitchFamily="18" charset="0"/>
                <a:ea typeface="Cambria" panose="02040503050406030204" pitchFamily="18" charset="0"/>
              </a:rPr>
              <a:t>Heading Text Line 2 </a:t>
            </a:r>
            <a:r>
              <a:rPr lang="en-US" sz="2000" b="1" dirty="0">
                <a:solidFill>
                  <a:schemeClr val="bg1">
                    <a:lumMod val="75000"/>
                  </a:schemeClr>
                </a:solidFill>
                <a:latin typeface="Cambria" panose="02040503050406030204" pitchFamily="18" charset="0"/>
                <a:ea typeface="Cambria" panose="02040503050406030204" pitchFamily="18" charset="0"/>
              </a:rPr>
              <a:t>– Font Size 20pt</a:t>
            </a:r>
          </a:p>
          <a:p>
            <a:pPr marL="342900" lvl="0" indent="-342900"/>
            <a:endParaRPr lang="en-US" sz="2500" b="1" dirty="0">
              <a:latin typeface="Cambria" panose="02040503050406030204" pitchFamily="18" charset="0"/>
              <a:ea typeface="Cambria" panose="02040503050406030204" pitchFamily="18" charset="0"/>
            </a:endParaRPr>
          </a:p>
        </p:txBody>
      </p:sp>
      <p:sp>
        <p:nvSpPr>
          <p:cNvPr id="6" name="Subtitle 2"/>
          <p:cNvSpPr txBox="1">
            <a:spLocks/>
          </p:cNvSpPr>
          <p:nvPr/>
        </p:nvSpPr>
        <p:spPr>
          <a:xfrm>
            <a:off x="266700" y="1314450"/>
            <a:ext cx="8610600" cy="3028950"/>
          </a:xfrm>
          <a:prstGeom prst="rect">
            <a:avLst/>
          </a:prstGeom>
        </p:spPr>
        <p:txBody>
          <a:bodyPr vert="horz" lIns="91440" tIns="45720" rIns="91440" bIns="45720" rtlCol="0">
            <a:normAutofit/>
          </a:bodyPr>
          <a:lstStyle/>
          <a:p>
            <a:pPr marL="342900" lvl="0" indent="-342900"/>
            <a:r>
              <a:rPr lang="en-US" sz="1200" dirty="0">
                <a:latin typeface="Cambria" panose="02040503050406030204" pitchFamily="18" charset="0"/>
                <a:ea typeface="Cambria" panose="02040503050406030204" pitchFamily="18" charset="0"/>
              </a:rPr>
              <a:t>Text/Figures/Tables Place Here </a:t>
            </a:r>
            <a:r>
              <a:rPr lang="en-US" sz="1200" dirty="0">
                <a:solidFill>
                  <a:schemeClr val="bg1">
                    <a:lumMod val="75000"/>
                  </a:schemeClr>
                </a:solidFill>
                <a:latin typeface="Cambria" panose="02040503050406030204" pitchFamily="18" charset="0"/>
                <a:ea typeface="Cambria" panose="02040503050406030204" pitchFamily="18" charset="0"/>
              </a:rPr>
              <a:t>Fonts size 12 to 14 </a:t>
            </a:r>
          </a:p>
          <a:p>
            <a:pPr marL="342900" lvl="0" indent="-342900"/>
            <a:endParaRPr lang="en-US" sz="2500" b="1" dirty="0">
              <a:latin typeface="Cambria" panose="02040503050406030204" pitchFamily="18" charset="0"/>
              <a:ea typeface="Cambria" panose="02040503050406030204" pitchFamily="18" charset="0"/>
            </a:endParaRPr>
          </a:p>
        </p:txBody>
      </p:sp>
      <p:sp>
        <p:nvSpPr>
          <p:cNvPr id="4" name="矩形 3">
            <a:extLst>
              <a:ext uri="{FF2B5EF4-FFF2-40B4-BE49-F238E27FC236}">
                <a16:creationId xmlns:a16="http://schemas.microsoft.com/office/drawing/2014/main" id="{EB3A4657-32E1-427E-DCC6-396CD498933A}"/>
              </a:ext>
            </a:extLst>
          </p:cNvPr>
          <p:cNvSpPr/>
          <p:nvPr/>
        </p:nvSpPr>
        <p:spPr>
          <a:xfrm>
            <a:off x="0" y="141"/>
            <a:ext cx="9144000" cy="5143218"/>
          </a:xfrm>
          <a:prstGeom prst="rect">
            <a:avLst/>
          </a:prstGeom>
          <a:blipFill dpi="0" rotWithShape="1">
            <a:blip r:embed="rId2">
              <a:extLst>
                <a:ext uri="{28A0092B-C50C-407E-A947-70E740481C1C}">
                  <a14:useLocalDpi xmlns:a14="http://schemas.microsoft.com/office/drawing/2010/main" val="0"/>
                </a:ext>
              </a:extLst>
            </a:blip>
            <a:srcRect/>
            <a:stretch>
              <a:fillRect t="-9285" b="-92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279">
              <a:solidFill>
                <a:prstClr val="white"/>
              </a:solidFill>
              <a:latin typeface="Cambria" panose="02040503050406030204" pitchFamily="18" charset="0"/>
            </a:endParaRPr>
          </a:p>
        </p:txBody>
      </p:sp>
      <p:sp>
        <p:nvSpPr>
          <p:cNvPr id="7" name="圆角矩形 7">
            <a:extLst>
              <a:ext uri="{FF2B5EF4-FFF2-40B4-BE49-F238E27FC236}">
                <a16:creationId xmlns:a16="http://schemas.microsoft.com/office/drawing/2014/main" id="{7D388B03-48E9-C4B3-C34C-D02EA1FBEC24}"/>
              </a:ext>
            </a:extLst>
          </p:cNvPr>
          <p:cNvSpPr/>
          <p:nvPr/>
        </p:nvSpPr>
        <p:spPr>
          <a:xfrm>
            <a:off x="1469232" y="1239679"/>
            <a:ext cx="6124099" cy="2664143"/>
          </a:xfrm>
          <a:prstGeom prst="roundRect">
            <a:avLst>
              <a:gd name="adj" fmla="val 0"/>
            </a:avLst>
          </a:prstGeom>
          <a:solidFill>
            <a:schemeClr val="bg1"/>
          </a:solidFill>
          <a:ln>
            <a:noFill/>
          </a:ln>
          <a:effectLst>
            <a:outerShdw blurRad="241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25">
              <a:solidFill>
                <a:prstClr val="white"/>
              </a:solidFill>
              <a:latin typeface="Cambria" panose="02040503050406030204" pitchFamily="18" charset="0"/>
              <a:cs typeface="+mn-ea"/>
              <a:sym typeface="+mn-lt"/>
            </a:endParaRPr>
          </a:p>
        </p:txBody>
      </p:sp>
      <p:sp>
        <p:nvSpPr>
          <p:cNvPr id="8" name="文本框 13">
            <a:extLst>
              <a:ext uri="{FF2B5EF4-FFF2-40B4-BE49-F238E27FC236}">
                <a16:creationId xmlns:a16="http://schemas.microsoft.com/office/drawing/2014/main" id="{A2898616-E619-D16B-E9E7-409510929283}"/>
              </a:ext>
            </a:extLst>
          </p:cNvPr>
          <p:cNvSpPr txBox="1">
            <a:spLocks noChangeArrowheads="1"/>
          </p:cNvSpPr>
          <p:nvPr/>
        </p:nvSpPr>
        <p:spPr bwMode="auto">
          <a:xfrm>
            <a:off x="2168244" y="2986667"/>
            <a:ext cx="5078494" cy="45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lnSpc>
                <a:spcPct val="150000"/>
              </a:lnSpc>
              <a:defRPr/>
            </a:pPr>
            <a:r>
              <a:rPr lang="en-US" altLang="zh-CN" sz="1800" b="1" dirty="0">
                <a:solidFill>
                  <a:prstClr val="black">
                    <a:lumMod val="85000"/>
                    <a:lumOff val="15000"/>
                  </a:prstClr>
                </a:solidFill>
                <a:latin typeface="Cambria" panose="02040503050406030204" pitchFamily="18" charset="0"/>
                <a:ea typeface="Cambria" panose="02040503050406030204" pitchFamily="18" charset="0"/>
                <a:cs typeface="Calibri" panose="020F0502020204030204" pitchFamily="34" charset="0"/>
              </a:rPr>
              <a:t>A Connector in the Field of Academic Research</a:t>
            </a:r>
          </a:p>
        </p:txBody>
      </p:sp>
      <p:sp>
        <p:nvSpPr>
          <p:cNvPr id="9" name="TextBox 10">
            <a:extLst>
              <a:ext uri="{FF2B5EF4-FFF2-40B4-BE49-F238E27FC236}">
                <a16:creationId xmlns:a16="http://schemas.microsoft.com/office/drawing/2014/main" id="{BBD2E1AE-CA1B-BAEA-F7F9-58DF6C41AE60}"/>
              </a:ext>
            </a:extLst>
          </p:cNvPr>
          <p:cNvSpPr txBox="1"/>
          <p:nvPr/>
        </p:nvSpPr>
        <p:spPr>
          <a:xfrm>
            <a:off x="1728311" y="1371124"/>
            <a:ext cx="5685473" cy="1611332"/>
          </a:xfrm>
          <a:prstGeom prst="rect">
            <a:avLst/>
          </a:prstGeom>
          <a:noFill/>
        </p:spPr>
        <p:txBody>
          <a:bodyPr wrap="square" lIns="48762" tIns="24381" rIns="48762" bIns="24381">
            <a:spAutoFit/>
          </a:bodyPr>
          <a:lstStyle/>
          <a:p>
            <a:pPr algn="ctr" defTabSz="685800">
              <a:lnSpc>
                <a:spcPct val="130000"/>
              </a:lnSpc>
            </a:pPr>
            <a:r>
              <a:rPr lang="en-US" altLang="zh-CN" sz="3300" b="1" dirty="0" err="1">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AiScholar</a:t>
            </a:r>
            <a:r>
              <a:rPr lang="en-US" altLang="zh-CN" sz="2700" b="1" dirty="0">
                <a:solidFill>
                  <a:srgbClr val="1559AB"/>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p>
          <a:p>
            <a:pPr algn="ctr" defTabSz="685800">
              <a:lnSpc>
                <a:spcPct val="120000"/>
              </a:lnSpc>
            </a:pPr>
            <a:r>
              <a:rPr lang="en-US" altLang="zh-CN" sz="2550" b="1" dirty="0">
                <a:solidFill>
                  <a:srgbClr val="0000FF"/>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Connecting Academic Research and its Dissemination</a:t>
            </a:r>
          </a:p>
        </p:txBody>
      </p:sp>
    </p:spTree>
    <p:extLst>
      <p:ext uri="{BB962C8B-B14F-4D97-AF65-F5344CB8AC3E}">
        <p14:creationId xmlns:p14="http://schemas.microsoft.com/office/powerpoint/2010/main" val="4019190205"/>
      </p:ext>
    </p:extLst>
  </p:cSld>
  <p:clrMapOvr>
    <a:masterClrMapping/>
  </p:clrMapOvr>
  <p:transition spd="slow">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9DF12BD-325B-3009-30F8-F8A0330DC1F0}"/>
              </a:ext>
            </a:extLst>
          </p:cNvPr>
          <p:cNvSpPr txBox="1"/>
          <p:nvPr/>
        </p:nvSpPr>
        <p:spPr>
          <a:xfrm>
            <a:off x="3394605" y="177642"/>
            <a:ext cx="1912831" cy="638508"/>
          </a:xfrm>
          <a:prstGeom prst="rect">
            <a:avLst/>
          </a:prstGeom>
          <a:noFill/>
        </p:spPr>
        <p:txBody>
          <a:bodyPr wrap="none" rtlCol="0" anchor="t">
            <a:spAutoFit/>
          </a:bodyPr>
          <a:lstStyle/>
          <a:p>
            <a:pPr algn="ctr" defTabSz="685800">
              <a:lnSpc>
                <a:spcPct val="150000"/>
              </a:lnSpc>
            </a:pPr>
            <a:r>
              <a:rPr lang="en-US" altLang="zh-CN" sz="2700" b="1" spc="213" dirty="0">
                <a:solidFill>
                  <a:srgbClr val="0000FF"/>
                </a:solidFill>
                <a:latin typeface="Cambria" panose="02040503050406030204" pitchFamily="18" charset="0"/>
                <a:ea typeface="Cambria" panose="02040503050406030204" pitchFamily="18" charset="0"/>
                <a:cs typeface="FZCuHeiSongS-B-GB" panose="02000000000000000000" charset="-122"/>
                <a:sym typeface="+mn-ea"/>
              </a:rPr>
              <a:t>Overview</a:t>
            </a:r>
          </a:p>
        </p:txBody>
      </p:sp>
      <p:sp>
        <p:nvSpPr>
          <p:cNvPr id="3" name="TextBox 19">
            <a:extLst>
              <a:ext uri="{FF2B5EF4-FFF2-40B4-BE49-F238E27FC236}">
                <a16:creationId xmlns:a16="http://schemas.microsoft.com/office/drawing/2014/main" id="{270B8209-0C96-B415-21C2-26BA1535B88D}"/>
              </a:ext>
            </a:extLst>
          </p:cNvPr>
          <p:cNvSpPr txBox="1"/>
          <p:nvPr/>
        </p:nvSpPr>
        <p:spPr>
          <a:xfrm>
            <a:off x="557212" y="752717"/>
            <a:ext cx="8045768" cy="2401042"/>
          </a:xfrm>
          <a:prstGeom prst="rect">
            <a:avLst/>
          </a:prstGeom>
          <a:noFill/>
        </p:spPr>
        <p:txBody>
          <a:bodyPr wrap="square" lIns="0" tIns="0" rIns="0" bIns="0" rtlCol="0">
            <a:spAutoFit/>
          </a:bodyPr>
          <a:lstStyle>
            <a:defPPr>
              <a:defRPr lang="zh-CN"/>
            </a:defPPr>
            <a:lvl1pPr algn="just">
              <a:lnSpc>
                <a:spcPts val="2000"/>
              </a:lnSpc>
              <a:defRPr sz="1400">
                <a:solidFill>
                  <a:schemeClr val="tx1">
                    <a:lumMod val="75000"/>
                    <a:lumOff val="25000"/>
                  </a:schemeClr>
                </a:solidFill>
                <a:latin typeface="Microsoft YaHei" panose="020B0503020204020204" charset="-122"/>
                <a:ea typeface="Microsoft YaHei" panose="020B0503020204020204" charset="-122"/>
              </a:defRPr>
            </a:lvl1pPr>
          </a:lstStyle>
          <a:p>
            <a:pPr defTabSz="685800" fontAlgn="base">
              <a:lnSpc>
                <a:spcPct val="135000"/>
              </a:lnSpc>
            </a:pP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Founded in </a:t>
            </a:r>
            <a:r>
              <a:rPr lang="en-US" altLang="zh-CN" sz="13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mn-lt"/>
              </a:rPr>
              <a:t>2014</a:t>
            </a: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13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mn-lt"/>
                <a:hlinkClick r:id="rId2"/>
              </a:rPr>
              <a:t>AiScholar</a:t>
            </a: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 is one of the </a:t>
            </a:r>
            <a:r>
              <a:rPr lang="en-US" altLang="zh-CN" sz="13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mn-lt"/>
              </a:rPr>
              <a:t>leading innovative network-based high-tech brandings</a:t>
            </a: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 based in China. We are aiming to be the connector for academic research and exchange and always stand at the forefront of China's academic innovation services with strong academic resources and technological advantages, and commit to promote </a:t>
            </a:r>
            <a:r>
              <a:rPr lang="en-US" altLang="zh-CN" sz="13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mn-lt"/>
              </a:rPr>
              <a:t>academic exchanges, scientific research and publication services, and talent education</a:t>
            </a: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 to serve scholars with professional solutions and platform. Linking government bodies, universities, research institutions, talents, and R&amp;D industries, etc., </a:t>
            </a:r>
            <a:r>
              <a:rPr lang="en-US" altLang="zh-CN" sz="13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mn-lt"/>
                <a:hlinkClick r:id="rId2"/>
              </a:rPr>
              <a:t>AiScholar</a:t>
            </a: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 takes the lead in building a one-stop SaaS academic service internet platform and developing it into a resource link and comprehensive academic ecosystem for research communities at home and abroad, with observing high ethical standard and best practice.</a:t>
            </a:r>
            <a:r>
              <a:rPr lang="en-US" altLang="zh-CN" sz="13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mn-lt"/>
                <a:hlinkClick r:id="rId2"/>
              </a:rPr>
              <a:t> AiScholar</a:t>
            </a:r>
            <a:r>
              <a:rPr lang="en-US" altLang="zh-CN" sz="13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 is a member of ACSE, COPE, OASPA, ALPSP, and CSE, and is dedicated in promoting academic research and its dissemination.</a:t>
            </a:r>
            <a:endParaRPr sz="13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 name="文本框 3">
            <a:extLst>
              <a:ext uri="{FF2B5EF4-FFF2-40B4-BE49-F238E27FC236}">
                <a16:creationId xmlns:a16="http://schemas.microsoft.com/office/drawing/2014/main" id="{DA14F739-938C-E20E-3B34-FB31FEEA39AD}"/>
              </a:ext>
            </a:extLst>
          </p:cNvPr>
          <p:cNvSpPr txBox="1"/>
          <p:nvPr/>
        </p:nvSpPr>
        <p:spPr>
          <a:xfrm>
            <a:off x="970931" y="3552388"/>
            <a:ext cx="1244251" cy="580415"/>
          </a:xfrm>
          <a:prstGeom prst="rect">
            <a:avLst/>
          </a:prstGeom>
          <a:noFill/>
        </p:spPr>
        <p:txBody>
          <a:bodyPr wrap="none" rtlCol="0" anchor="t">
            <a:spAutoFit/>
          </a:bodyPr>
          <a:lstStyle/>
          <a:p>
            <a:pPr algn="dist" defTabSz="685800">
              <a:lnSpc>
                <a:spcPct val="150000"/>
              </a:lnSpc>
            </a:pPr>
            <a:r>
              <a:rPr lang="en-US" altLang="zh-CN" sz="2400" b="1" dirty="0">
                <a:solidFill>
                  <a:srgbClr val="0777D4"/>
                </a:solidFill>
                <a:latin typeface="Cambria" panose="02040503050406030204" pitchFamily="18" charset="0"/>
                <a:ea typeface="Cambria" panose="02040503050406030204" pitchFamily="18" charset="0"/>
                <a:cs typeface="+mn-ea"/>
                <a:sym typeface="+mn-ea"/>
              </a:rPr>
              <a:t>Builder</a:t>
            </a:r>
            <a:endParaRPr lang="en-US" altLang="zh-CN" sz="2400" spc="213" dirty="0">
              <a:solidFill>
                <a:srgbClr val="0F67BE"/>
              </a:solidFill>
              <a:latin typeface="Cambria" panose="02040503050406030204" pitchFamily="18" charset="0"/>
              <a:ea typeface="Cambria" panose="02040503050406030204" pitchFamily="18" charset="0"/>
              <a:cs typeface="FZCuHeiSongS-B-GB" panose="02000000000000000000" charset="-122"/>
              <a:sym typeface="+mn-ea"/>
            </a:endParaRPr>
          </a:p>
        </p:txBody>
      </p:sp>
      <p:grpSp>
        <p:nvGrpSpPr>
          <p:cNvPr id="5" name="组合 4">
            <a:extLst>
              <a:ext uri="{FF2B5EF4-FFF2-40B4-BE49-F238E27FC236}">
                <a16:creationId xmlns:a16="http://schemas.microsoft.com/office/drawing/2014/main" id="{A2ABE909-AE2D-82B7-D66C-6EA5757DDE11}"/>
              </a:ext>
            </a:extLst>
          </p:cNvPr>
          <p:cNvGrpSpPr/>
          <p:nvPr/>
        </p:nvGrpSpPr>
        <p:grpSpPr>
          <a:xfrm>
            <a:off x="1316648" y="3290482"/>
            <a:ext cx="445770" cy="442913"/>
            <a:chOff x="2563" y="4847"/>
            <a:chExt cx="3040" cy="3018"/>
          </a:xfrm>
        </p:grpSpPr>
        <p:grpSp>
          <p:nvGrpSpPr>
            <p:cNvPr id="6" name="组合 5">
              <a:extLst>
                <a:ext uri="{FF2B5EF4-FFF2-40B4-BE49-F238E27FC236}">
                  <a16:creationId xmlns:a16="http://schemas.microsoft.com/office/drawing/2014/main" id="{7ADE33C0-CD84-BF2C-0CF8-D1BDA6513B52}"/>
                </a:ext>
              </a:extLst>
            </p:cNvPr>
            <p:cNvGrpSpPr/>
            <p:nvPr/>
          </p:nvGrpSpPr>
          <p:grpSpPr>
            <a:xfrm>
              <a:off x="2563" y="4847"/>
              <a:ext cx="3041" cy="3019"/>
              <a:chOff x="1188790" y="1843450"/>
              <a:chExt cx="2932774" cy="2911576"/>
            </a:xfrm>
            <a:solidFill>
              <a:schemeClr val="accent1"/>
            </a:solidFill>
          </p:grpSpPr>
          <p:sp>
            <p:nvSpPr>
              <p:cNvPr id="8" name="任意多边形 4">
                <a:extLst>
                  <a:ext uri="{FF2B5EF4-FFF2-40B4-BE49-F238E27FC236}">
                    <a16:creationId xmlns:a16="http://schemas.microsoft.com/office/drawing/2014/main" id="{0378A3E3-4A43-F241-993A-402DB9367868}"/>
                  </a:ext>
                </a:extLst>
              </p:cNvPr>
              <p:cNvSpPr/>
              <p:nvPr/>
            </p:nvSpPr>
            <p:spPr>
              <a:xfrm rot="19200000">
                <a:off x="1188790" y="1843450"/>
                <a:ext cx="2932774" cy="2911576"/>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Cambria" panose="02040503050406030204" pitchFamily="18" charset="0"/>
                  <a:ea typeface="+mj-ea"/>
                </a:endParaRPr>
              </a:p>
            </p:txBody>
          </p:sp>
          <p:sp>
            <p:nvSpPr>
              <p:cNvPr id="9" name="椭圆 8">
                <a:extLst>
                  <a:ext uri="{FF2B5EF4-FFF2-40B4-BE49-F238E27FC236}">
                    <a16:creationId xmlns:a16="http://schemas.microsoft.com/office/drawing/2014/main" id="{06D720DD-BE4F-DDF1-24E8-59B3C1CCAA27}"/>
                  </a:ext>
                </a:extLst>
              </p:cNvPr>
              <p:cNvSpPr/>
              <p:nvPr/>
            </p:nvSpPr>
            <p:spPr>
              <a:xfrm>
                <a:off x="1820232" y="2465600"/>
                <a:ext cx="1728192" cy="1728192"/>
              </a:xfrm>
              <a:prstGeom prst="ellipse">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Cambria" panose="02040503050406030204" pitchFamily="18" charset="0"/>
                  <a:ea typeface="+mj-ea"/>
                </a:endParaRPr>
              </a:p>
            </p:txBody>
          </p:sp>
        </p:grpSp>
        <p:sp>
          <p:nvSpPr>
            <p:cNvPr id="7" name="Freeform 30">
              <a:extLst>
                <a:ext uri="{FF2B5EF4-FFF2-40B4-BE49-F238E27FC236}">
                  <a16:creationId xmlns:a16="http://schemas.microsoft.com/office/drawing/2014/main" id="{957CB3AF-C26B-B8A9-F815-B22D2EFB5C2C}"/>
                </a:ext>
              </a:extLst>
            </p:cNvPr>
            <p:cNvSpPr>
              <a:spLocks noEditPoints="1"/>
            </p:cNvSpPr>
            <p:nvPr/>
          </p:nvSpPr>
          <p:spPr bwMode="auto">
            <a:xfrm>
              <a:off x="3736" y="5892"/>
              <a:ext cx="737" cy="821"/>
            </a:xfrm>
            <a:custGeom>
              <a:avLst/>
              <a:gdLst>
                <a:gd name="T0" fmla="*/ 32 w 60"/>
                <a:gd name="T1" fmla="*/ 0 h 67"/>
                <a:gd name="T2" fmla="*/ 28 w 60"/>
                <a:gd name="T3" fmla="*/ 10 h 67"/>
                <a:gd name="T4" fmla="*/ 60 w 60"/>
                <a:gd name="T5" fmla="*/ 28 h 67"/>
                <a:gd name="T6" fmla="*/ 50 w 60"/>
                <a:gd name="T7" fmla="*/ 32 h 67"/>
                <a:gd name="T8" fmla="*/ 60 w 60"/>
                <a:gd name="T9" fmla="*/ 28 h 67"/>
                <a:gd name="T10" fmla="*/ 57 w 60"/>
                <a:gd name="T11" fmla="*/ 17 h 67"/>
                <a:gd name="T12" fmla="*/ 47 w 60"/>
                <a:gd name="T13" fmla="*/ 19 h 67"/>
                <a:gd name="T14" fmla="*/ 44 w 60"/>
                <a:gd name="T15" fmla="*/ 3 h 67"/>
                <a:gd name="T16" fmla="*/ 42 w 60"/>
                <a:gd name="T17" fmla="*/ 14 h 67"/>
                <a:gd name="T18" fmla="*/ 44 w 60"/>
                <a:gd name="T19" fmla="*/ 3 h 67"/>
                <a:gd name="T20" fmla="*/ 0 w 60"/>
                <a:gd name="T21" fmla="*/ 28 h 67"/>
                <a:gd name="T22" fmla="*/ 10 w 60"/>
                <a:gd name="T23" fmla="*/ 32 h 67"/>
                <a:gd name="T24" fmla="*/ 3 w 60"/>
                <a:gd name="T25" fmla="*/ 17 h 67"/>
                <a:gd name="T26" fmla="*/ 14 w 60"/>
                <a:gd name="T27" fmla="*/ 18 h 67"/>
                <a:gd name="T28" fmla="*/ 3 w 60"/>
                <a:gd name="T29" fmla="*/ 17 h 67"/>
                <a:gd name="T30" fmla="*/ 19 w 60"/>
                <a:gd name="T31" fmla="*/ 14 h 67"/>
                <a:gd name="T32" fmla="*/ 17 w 60"/>
                <a:gd name="T33" fmla="*/ 3 h 67"/>
                <a:gd name="T34" fmla="*/ 30 w 60"/>
                <a:gd name="T35" fmla="*/ 15 h 67"/>
                <a:gd name="T36" fmla="*/ 46 w 60"/>
                <a:gd name="T37" fmla="*/ 31 h 67"/>
                <a:gd name="T38" fmla="*/ 39 w 60"/>
                <a:gd name="T39" fmla="*/ 44 h 67"/>
                <a:gd name="T40" fmla="*/ 39 w 60"/>
                <a:gd name="T41" fmla="*/ 46 h 67"/>
                <a:gd name="T42" fmla="*/ 41 w 60"/>
                <a:gd name="T43" fmla="*/ 47 h 67"/>
                <a:gd name="T44" fmla="*/ 41 w 60"/>
                <a:gd name="T45" fmla="*/ 52 h 67"/>
                <a:gd name="T46" fmla="*/ 41 w 60"/>
                <a:gd name="T47" fmla="*/ 53 h 67"/>
                <a:gd name="T48" fmla="*/ 41 w 60"/>
                <a:gd name="T49" fmla="*/ 58 h 67"/>
                <a:gd name="T50" fmla="*/ 40 w 60"/>
                <a:gd name="T51" fmla="*/ 59 h 67"/>
                <a:gd name="T52" fmla="*/ 20 w 60"/>
                <a:gd name="T53" fmla="*/ 61 h 67"/>
                <a:gd name="T54" fmla="*/ 19 w 60"/>
                <a:gd name="T55" fmla="*/ 57 h 67"/>
                <a:gd name="T56" fmla="*/ 20 w 60"/>
                <a:gd name="T57" fmla="*/ 54 h 67"/>
                <a:gd name="T58" fmla="*/ 19 w 60"/>
                <a:gd name="T59" fmla="*/ 51 h 67"/>
                <a:gd name="T60" fmla="*/ 20 w 60"/>
                <a:gd name="T61" fmla="*/ 47 h 67"/>
                <a:gd name="T62" fmla="*/ 22 w 60"/>
                <a:gd name="T63" fmla="*/ 47 h 67"/>
                <a:gd name="T64" fmla="*/ 17 w 60"/>
                <a:gd name="T65" fmla="*/ 39 h 67"/>
                <a:gd name="T66" fmla="*/ 19 w 60"/>
                <a:gd name="T67" fmla="*/ 19 h 67"/>
                <a:gd name="T68" fmla="*/ 35 w 60"/>
                <a:gd name="T69" fmla="*/ 62 h 67"/>
                <a:gd name="T70" fmla="*/ 30 w 60"/>
                <a:gd name="T71" fmla="*/ 67 h 67"/>
                <a:gd name="T72" fmla="*/ 35 w 60"/>
                <a:gd name="T73" fmla="*/ 62 h 67"/>
                <a:gd name="T74" fmla="*/ 23 w 60"/>
                <a:gd name="T75" fmla="*/ 57 h 67"/>
                <a:gd name="T76" fmla="*/ 23 w 60"/>
                <a:gd name="T77" fmla="*/ 57 h 67"/>
                <a:gd name="T78" fmla="*/ 38 w 60"/>
                <a:gd name="T79" fmla="*/ 55 h 67"/>
                <a:gd name="T80" fmla="*/ 38 w 60"/>
                <a:gd name="T81" fmla="*/ 49 h 67"/>
                <a:gd name="T82" fmla="*/ 23 w 60"/>
                <a:gd name="T83" fmla="*/ 51 h 67"/>
                <a:gd name="T84" fmla="*/ 38 w 60"/>
                <a:gd name="T85" fmla="*/ 50 h 67"/>
                <a:gd name="T86" fmla="*/ 38 w 60"/>
                <a:gd name="T87" fmla="*/ 4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67">
                  <a:moveTo>
                    <a:pt x="28" y="0"/>
                  </a:moveTo>
                  <a:cubicBezTo>
                    <a:pt x="32" y="0"/>
                    <a:pt x="32" y="0"/>
                    <a:pt x="32" y="0"/>
                  </a:cubicBezTo>
                  <a:cubicBezTo>
                    <a:pt x="32" y="10"/>
                    <a:pt x="32" y="10"/>
                    <a:pt x="32" y="10"/>
                  </a:cubicBezTo>
                  <a:cubicBezTo>
                    <a:pt x="28" y="10"/>
                    <a:pt x="28" y="10"/>
                    <a:pt x="28" y="10"/>
                  </a:cubicBezTo>
                  <a:cubicBezTo>
                    <a:pt x="28" y="0"/>
                    <a:pt x="28" y="0"/>
                    <a:pt x="28" y="0"/>
                  </a:cubicBezTo>
                  <a:close/>
                  <a:moveTo>
                    <a:pt x="60" y="28"/>
                  </a:moveTo>
                  <a:cubicBezTo>
                    <a:pt x="60" y="32"/>
                    <a:pt x="60" y="32"/>
                    <a:pt x="60" y="32"/>
                  </a:cubicBezTo>
                  <a:cubicBezTo>
                    <a:pt x="50" y="32"/>
                    <a:pt x="50" y="32"/>
                    <a:pt x="50" y="32"/>
                  </a:cubicBezTo>
                  <a:cubicBezTo>
                    <a:pt x="50" y="28"/>
                    <a:pt x="50" y="28"/>
                    <a:pt x="50" y="28"/>
                  </a:cubicBezTo>
                  <a:cubicBezTo>
                    <a:pt x="60" y="28"/>
                    <a:pt x="60" y="28"/>
                    <a:pt x="60" y="28"/>
                  </a:cubicBezTo>
                  <a:close/>
                  <a:moveTo>
                    <a:pt x="55" y="14"/>
                  </a:moveTo>
                  <a:cubicBezTo>
                    <a:pt x="57" y="17"/>
                    <a:pt x="57" y="17"/>
                    <a:pt x="57" y="17"/>
                  </a:cubicBezTo>
                  <a:cubicBezTo>
                    <a:pt x="49" y="22"/>
                    <a:pt x="49" y="22"/>
                    <a:pt x="49" y="22"/>
                  </a:cubicBezTo>
                  <a:cubicBezTo>
                    <a:pt x="47" y="19"/>
                    <a:pt x="47" y="19"/>
                    <a:pt x="47" y="19"/>
                  </a:cubicBezTo>
                  <a:cubicBezTo>
                    <a:pt x="55" y="14"/>
                    <a:pt x="55" y="14"/>
                    <a:pt x="55" y="14"/>
                  </a:cubicBezTo>
                  <a:close/>
                  <a:moveTo>
                    <a:pt x="44" y="3"/>
                  </a:moveTo>
                  <a:cubicBezTo>
                    <a:pt x="39" y="12"/>
                    <a:pt x="39" y="12"/>
                    <a:pt x="39" y="12"/>
                  </a:cubicBezTo>
                  <a:cubicBezTo>
                    <a:pt x="42" y="14"/>
                    <a:pt x="42" y="14"/>
                    <a:pt x="42" y="14"/>
                  </a:cubicBezTo>
                  <a:cubicBezTo>
                    <a:pt x="47" y="5"/>
                    <a:pt x="47" y="5"/>
                    <a:pt x="47" y="5"/>
                  </a:cubicBezTo>
                  <a:cubicBezTo>
                    <a:pt x="44" y="3"/>
                    <a:pt x="44" y="3"/>
                    <a:pt x="44" y="3"/>
                  </a:cubicBezTo>
                  <a:close/>
                  <a:moveTo>
                    <a:pt x="0" y="32"/>
                  </a:moveTo>
                  <a:cubicBezTo>
                    <a:pt x="0" y="28"/>
                    <a:pt x="0" y="28"/>
                    <a:pt x="0" y="28"/>
                  </a:cubicBezTo>
                  <a:cubicBezTo>
                    <a:pt x="10" y="28"/>
                    <a:pt x="10" y="28"/>
                    <a:pt x="10" y="28"/>
                  </a:cubicBezTo>
                  <a:cubicBezTo>
                    <a:pt x="10" y="32"/>
                    <a:pt x="10" y="32"/>
                    <a:pt x="10" y="32"/>
                  </a:cubicBezTo>
                  <a:cubicBezTo>
                    <a:pt x="0" y="32"/>
                    <a:pt x="0" y="32"/>
                    <a:pt x="0" y="32"/>
                  </a:cubicBezTo>
                  <a:close/>
                  <a:moveTo>
                    <a:pt x="3" y="17"/>
                  </a:moveTo>
                  <a:cubicBezTo>
                    <a:pt x="5" y="14"/>
                    <a:pt x="5" y="14"/>
                    <a:pt x="5" y="14"/>
                  </a:cubicBezTo>
                  <a:cubicBezTo>
                    <a:pt x="14" y="18"/>
                    <a:pt x="14" y="18"/>
                    <a:pt x="14" y="18"/>
                  </a:cubicBezTo>
                  <a:cubicBezTo>
                    <a:pt x="12" y="22"/>
                    <a:pt x="12" y="22"/>
                    <a:pt x="12" y="22"/>
                  </a:cubicBezTo>
                  <a:cubicBezTo>
                    <a:pt x="3" y="17"/>
                    <a:pt x="3" y="17"/>
                    <a:pt x="3" y="17"/>
                  </a:cubicBezTo>
                  <a:close/>
                  <a:moveTo>
                    <a:pt x="14" y="5"/>
                  </a:moveTo>
                  <a:cubicBezTo>
                    <a:pt x="19" y="14"/>
                    <a:pt x="19" y="14"/>
                    <a:pt x="19" y="14"/>
                  </a:cubicBezTo>
                  <a:cubicBezTo>
                    <a:pt x="22" y="12"/>
                    <a:pt x="22" y="12"/>
                    <a:pt x="22" y="12"/>
                  </a:cubicBezTo>
                  <a:cubicBezTo>
                    <a:pt x="17" y="3"/>
                    <a:pt x="17" y="3"/>
                    <a:pt x="17" y="3"/>
                  </a:cubicBezTo>
                  <a:cubicBezTo>
                    <a:pt x="14" y="5"/>
                    <a:pt x="14" y="5"/>
                    <a:pt x="14" y="5"/>
                  </a:cubicBezTo>
                  <a:close/>
                  <a:moveTo>
                    <a:pt x="30" y="15"/>
                  </a:moveTo>
                  <a:cubicBezTo>
                    <a:pt x="34" y="15"/>
                    <a:pt x="39" y="17"/>
                    <a:pt x="42" y="19"/>
                  </a:cubicBezTo>
                  <a:cubicBezTo>
                    <a:pt x="44" y="22"/>
                    <a:pt x="46" y="26"/>
                    <a:pt x="46" y="31"/>
                  </a:cubicBezTo>
                  <a:cubicBezTo>
                    <a:pt x="46" y="34"/>
                    <a:pt x="45" y="36"/>
                    <a:pt x="44" y="39"/>
                  </a:cubicBezTo>
                  <a:cubicBezTo>
                    <a:pt x="43" y="41"/>
                    <a:pt x="41" y="43"/>
                    <a:pt x="39" y="44"/>
                  </a:cubicBezTo>
                  <a:cubicBezTo>
                    <a:pt x="39" y="46"/>
                    <a:pt x="39" y="46"/>
                    <a:pt x="39" y="46"/>
                  </a:cubicBezTo>
                  <a:cubicBezTo>
                    <a:pt x="39" y="46"/>
                    <a:pt x="39" y="46"/>
                    <a:pt x="39" y="46"/>
                  </a:cubicBezTo>
                  <a:cubicBezTo>
                    <a:pt x="41" y="46"/>
                    <a:pt x="41" y="46"/>
                    <a:pt x="41" y="46"/>
                  </a:cubicBezTo>
                  <a:cubicBezTo>
                    <a:pt x="41" y="47"/>
                    <a:pt x="41" y="47"/>
                    <a:pt x="41" y="47"/>
                  </a:cubicBezTo>
                  <a:cubicBezTo>
                    <a:pt x="41" y="48"/>
                    <a:pt x="42" y="49"/>
                    <a:pt x="42" y="50"/>
                  </a:cubicBezTo>
                  <a:cubicBezTo>
                    <a:pt x="42" y="50"/>
                    <a:pt x="41" y="51"/>
                    <a:pt x="41" y="52"/>
                  </a:cubicBezTo>
                  <a:cubicBezTo>
                    <a:pt x="41" y="52"/>
                    <a:pt x="41" y="52"/>
                    <a:pt x="41" y="52"/>
                  </a:cubicBezTo>
                  <a:cubicBezTo>
                    <a:pt x="41" y="53"/>
                    <a:pt x="41" y="53"/>
                    <a:pt x="41" y="53"/>
                  </a:cubicBezTo>
                  <a:cubicBezTo>
                    <a:pt x="41" y="54"/>
                    <a:pt x="42" y="55"/>
                    <a:pt x="42" y="55"/>
                  </a:cubicBezTo>
                  <a:cubicBezTo>
                    <a:pt x="42" y="56"/>
                    <a:pt x="41" y="57"/>
                    <a:pt x="41" y="58"/>
                  </a:cubicBezTo>
                  <a:cubicBezTo>
                    <a:pt x="41" y="59"/>
                    <a:pt x="41" y="59"/>
                    <a:pt x="41" y="59"/>
                  </a:cubicBezTo>
                  <a:cubicBezTo>
                    <a:pt x="40" y="59"/>
                    <a:pt x="40" y="59"/>
                    <a:pt x="40" y="59"/>
                  </a:cubicBezTo>
                  <a:cubicBezTo>
                    <a:pt x="22" y="61"/>
                    <a:pt x="22" y="61"/>
                    <a:pt x="22" y="61"/>
                  </a:cubicBezTo>
                  <a:cubicBezTo>
                    <a:pt x="20" y="61"/>
                    <a:pt x="20" y="61"/>
                    <a:pt x="20" y="61"/>
                  </a:cubicBezTo>
                  <a:cubicBezTo>
                    <a:pt x="20" y="60"/>
                    <a:pt x="20" y="60"/>
                    <a:pt x="20" y="60"/>
                  </a:cubicBezTo>
                  <a:cubicBezTo>
                    <a:pt x="20" y="59"/>
                    <a:pt x="19" y="58"/>
                    <a:pt x="19" y="57"/>
                  </a:cubicBezTo>
                  <a:cubicBezTo>
                    <a:pt x="19" y="56"/>
                    <a:pt x="19" y="55"/>
                    <a:pt x="20" y="54"/>
                  </a:cubicBezTo>
                  <a:cubicBezTo>
                    <a:pt x="20" y="54"/>
                    <a:pt x="20" y="54"/>
                    <a:pt x="20" y="54"/>
                  </a:cubicBezTo>
                  <a:cubicBezTo>
                    <a:pt x="20" y="54"/>
                    <a:pt x="20" y="54"/>
                    <a:pt x="20" y="54"/>
                  </a:cubicBezTo>
                  <a:cubicBezTo>
                    <a:pt x="20" y="53"/>
                    <a:pt x="19" y="52"/>
                    <a:pt x="19" y="51"/>
                  </a:cubicBezTo>
                  <a:cubicBezTo>
                    <a:pt x="19" y="50"/>
                    <a:pt x="19" y="49"/>
                    <a:pt x="20" y="48"/>
                  </a:cubicBezTo>
                  <a:cubicBezTo>
                    <a:pt x="20" y="47"/>
                    <a:pt x="20" y="47"/>
                    <a:pt x="20" y="47"/>
                  </a:cubicBezTo>
                  <a:cubicBezTo>
                    <a:pt x="21" y="47"/>
                    <a:pt x="21" y="47"/>
                    <a:pt x="21" y="47"/>
                  </a:cubicBezTo>
                  <a:cubicBezTo>
                    <a:pt x="22" y="47"/>
                    <a:pt x="22" y="47"/>
                    <a:pt x="22" y="47"/>
                  </a:cubicBezTo>
                  <a:cubicBezTo>
                    <a:pt x="22" y="44"/>
                    <a:pt x="22" y="44"/>
                    <a:pt x="22" y="44"/>
                  </a:cubicBezTo>
                  <a:cubicBezTo>
                    <a:pt x="20" y="43"/>
                    <a:pt x="18" y="41"/>
                    <a:pt x="17" y="39"/>
                  </a:cubicBezTo>
                  <a:cubicBezTo>
                    <a:pt x="15" y="37"/>
                    <a:pt x="14" y="34"/>
                    <a:pt x="14" y="31"/>
                  </a:cubicBezTo>
                  <a:cubicBezTo>
                    <a:pt x="14" y="26"/>
                    <a:pt x="16" y="22"/>
                    <a:pt x="19" y="19"/>
                  </a:cubicBezTo>
                  <a:cubicBezTo>
                    <a:pt x="22" y="17"/>
                    <a:pt x="26" y="15"/>
                    <a:pt x="30" y="15"/>
                  </a:cubicBezTo>
                  <a:close/>
                  <a:moveTo>
                    <a:pt x="35" y="62"/>
                  </a:moveTo>
                  <a:cubicBezTo>
                    <a:pt x="35" y="62"/>
                    <a:pt x="35" y="62"/>
                    <a:pt x="35" y="62"/>
                  </a:cubicBezTo>
                  <a:cubicBezTo>
                    <a:pt x="35" y="65"/>
                    <a:pt x="33" y="67"/>
                    <a:pt x="30" y="67"/>
                  </a:cubicBezTo>
                  <a:cubicBezTo>
                    <a:pt x="28" y="67"/>
                    <a:pt x="26" y="65"/>
                    <a:pt x="26" y="63"/>
                  </a:cubicBezTo>
                  <a:cubicBezTo>
                    <a:pt x="35" y="62"/>
                    <a:pt x="35" y="62"/>
                    <a:pt x="35" y="62"/>
                  </a:cubicBezTo>
                  <a:close/>
                  <a:moveTo>
                    <a:pt x="38" y="55"/>
                  </a:moveTo>
                  <a:cubicBezTo>
                    <a:pt x="23" y="57"/>
                    <a:pt x="23" y="57"/>
                    <a:pt x="23" y="57"/>
                  </a:cubicBezTo>
                  <a:cubicBezTo>
                    <a:pt x="23" y="57"/>
                    <a:pt x="23" y="57"/>
                    <a:pt x="23" y="57"/>
                  </a:cubicBezTo>
                  <a:cubicBezTo>
                    <a:pt x="23" y="57"/>
                    <a:pt x="23" y="57"/>
                    <a:pt x="23" y="57"/>
                  </a:cubicBezTo>
                  <a:cubicBezTo>
                    <a:pt x="38" y="56"/>
                    <a:pt x="38" y="56"/>
                    <a:pt x="38" y="56"/>
                  </a:cubicBezTo>
                  <a:cubicBezTo>
                    <a:pt x="38" y="56"/>
                    <a:pt x="38" y="56"/>
                    <a:pt x="38" y="55"/>
                  </a:cubicBezTo>
                  <a:cubicBezTo>
                    <a:pt x="38" y="55"/>
                    <a:pt x="38" y="55"/>
                    <a:pt x="38" y="55"/>
                  </a:cubicBezTo>
                  <a:close/>
                  <a:moveTo>
                    <a:pt x="38" y="49"/>
                  </a:moveTo>
                  <a:cubicBezTo>
                    <a:pt x="23" y="51"/>
                    <a:pt x="23" y="51"/>
                    <a:pt x="23" y="51"/>
                  </a:cubicBezTo>
                  <a:cubicBezTo>
                    <a:pt x="23" y="51"/>
                    <a:pt x="23" y="51"/>
                    <a:pt x="23" y="51"/>
                  </a:cubicBezTo>
                  <a:cubicBezTo>
                    <a:pt x="23" y="51"/>
                    <a:pt x="23" y="51"/>
                    <a:pt x="23" y="51"/>
                  </a:cubicBezTo>
                  <a:cubicBezTo>
                    <a:pt x="38" y="50"/>
                    <a:pt x="38" y="50"/>
                    <a:pt x="38" y="50"/>
                  </a:cubicBezTo>
                  <a:cubicBezTo>
                    <a:pt x="38" y="50"/>
                    <a:pt x="38" y="50"/>
                    <a:pt x="38" y="50"/>
                  </a:cubicBezTo>
                  <a:cubicBezTo>
                    <a:pt x="38" y="49"/>
                    <a:pt x="38" y="49"/>
                    <a:pt x="38" y="49"/>
                  </a:cubicBezTo>
                  <a:close/>
                </a:path>
              </a:pathLst>
            </a:custGeom>
            <a:solidFill>
              <a:schemeClr val="bg1"/>
            </a:solidFill>
            <a:ln>
              <a:noFill/>
            </a:ln>
          </p:spPr>
          <p:txBody>
            <a:bodyPr vert="horz" wrap="square" lIns="68576" tIns="34289" rIns="68576" bIns="34289" numCol="1" anchor="t" anchorCtr="0" compatLnSpc="1"/>
            <a:lstStyle/>
            <a:p>
              <a:pPr defTabSz="685800"/>
              <a:endParaRPr lang="zh-CN" altLang="en-US" sz="900" dirty="0">
                <a:solidFill>
                  <a:prstClr val="black"/>
                </a:solidFill>
                <a:latin typeface="Cambria" panose="02040503050406030204" pitchFamily="18" charset="0"/>
                <a:ea typeface="+mj-ea"/>
              </a:endParaRPr>
            </a:p>
          </p:txBody>
        </p:sp>
      </p:grpSp>
      <p:grpSp>
        <p:nvGrpSpPr>
          <p:cNvPr id="10" name="组合 9">
            <a:extLst>
              <a:ext uri="{FF2B5EF4-FFF2-40B4-BE49-F238E27FC236}">
                <a16:creationId xmlns:a16="http://schemas.microsoft.com/office/drawing/2014/main" id="{9A8EFE7C-3DC5-2164-0C77-A8A3EE7AADCC}"/>
              </a:ext>
            </a:extLst>
          </p:cNvPr>
          <p:cNvGrpSpPr/>
          <p:nvPr/>
        </p:nvGrpSpPr>
        <p:grpSpPr>
          <a:xfrm>
            <a:off x="3351804" y="3251969"/>
            <a:ext cx="445770" cy="442913"/>
            <a:chOff x="8200" y="4847"/>
            <a:chExt cx="3040" cy="3018"/>
          </a:xfrm>
        </p:grpSpPr>
        <p:grpSp>
          <p:nvGrpSpPr>
            <p:cNvPr id="11" name="组合 10">
              <a:extLst>
                <a:ext uri="{FF2B5EF4-FFF2-40B4-BE49-F238E27FC236}">
                  <a16:creationId xmlns:a16="http://schemas.microsoft.com/office/drawing/2014/main" id="{341C623D-AF3D-2702-0BF7-04B41F12EEE0}"/>
                </a:ext>
              </a:extLst>
            </p:cNvPr>
            <p:cNvGrpSpPr/>
            <p:nvPr/>
          </p:nvGrpSpPr>
          <p:grpSpPr>
            <a:xfrm>
              <a:off x="8200" y="4847"/>
              <a:ext cx="3041" cy="3019"/>
              <a:chOff x="1188790" y="1843450"/>
              <a:chExt cx="2932774" cy="2911576"/>
            </a:xfrm>
            <a:solidFill>
              <a:schemeClr val="accent2"/>
            </a:solidFill>
          </p:grpSpPr>
          <p:sp>
            <p:nvSpPr>
              <p:cNvPr id="13" name="任意多边形 7">
                <a:extLst>
                  <a:ext uri="{FF2B5EF4-FFF2-40B4-BE49-F238E27FC236}">
                    <a16:creationId xmlns:a16="http://schemas.microsoft.com/office/drawing/2014/main" id="{301929D6-10F6-044C-3D98-F75F03BF99FA}"/>
                  </a:ext>
                </a:extLst>
              </p:cNvPr>
              <p:cNvSpPr/>
              <p:nvPr/>
            </p:nvSpPr>
            <p:spPr>
              <a:xfrm rot="19200000">
                <a:off x="1188790" y="1843450"/>
                <a:ext cx="2932774" cy="2911576"/>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Cambria" panose="02040503050406030204" pitchFamily="18" charset="0"/>
                  <a:ea typeface="+mj-ea"/>
                </a:endParaRPr>
              </a:p>
            </p:txBody>
          </p:sp>
          <p:sp>
            <p:nvSpPr>
              <p:cNvPr id="14" name="椭圆 13">
                <a:extLst>
                  <a:ext uri="{FF2B5EF4-FFF2-40B4-BE49-F238E27FC236}">
                    <a16:creationId xmlns:a16="http://schemas.microsoft.com/office/drawing/2014/main" id="{CC13BC82-0FC6-9449-6847-E37162FDB322}"/>
                  </a:ext>
                </a:extLst>
              </p:cNvPr>
              <p:cNvSpPr/>
              <p:nvPr/>
            </p:nvSpPr>
            <p:spPr>
              <a:xfrm>
                <a:off x="1820232" y="2465600"/>
                <a:ext cx="1728192" cy="1728192"/>
              </a:xfrm>
              <a:prstGeom prst="ellipse">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Cambria" panose="02040503050406030204" pitchFamily="18" charset="0"/>
                  <a:ea typeface="+mj-ea"/>
                </a:endParaRPr>
              </a:p>
            </p:txBody>
          </p:sp>
        </p:grpSp>
        <p:sp>
          <p:nvSpPr>
            <p:cNvPr id="12" name="Freeform 26">
              <a:extLst>
                <a:ext uri="{FF2B5EF4-FFF2-40B4-BE49-F238E27FC236}">
                  <a16:creationId xmlns:a16="http://schemas.microsoft.com/office/drawing/2014/main" id="{C86AE6F6-8D3E-DA0B-9676-1805C866A3D0}"/>
                </a:ext>
              </a:extLst>
            </p:cNvPr>
            <p:cNvSpPr>
              <a:spLocks noEditPoints="1"/>
            </p:cNvSpPr>
            <p:nvPr/>
          </p:nvSpPr>
          <p:spPr bwMode="auto">
            <a:xfrm>
              <a:off x="9351" y="5949"/>
              <a:ext cx="815" cy="739"/>
            </a:xfrm>
            <a:custGeom>
              <a:avLst/>
              <a:gdLst>
                <a:gd name="T0" fmla="*/ 4 w 66"/>
                <a:gd name="T1" fmla="*/ 17 h 60"/>
                <a:gd name="T2" fmla="*/ 28 w 66"/>
                <a:gd name="T3" fmla="*/ 15 h 60"/>
                <a:gd name="T4" fmla="*/ 32 w 66"/>
                <a:gd name="T5" fmla="*/ 3 h 60"/>
                <a:gd name="T6" fmla="*/ 63 w 66"/>
                <a:gd name="T7" fmla="*/ 3 h 60"/>
                <a:gd name="T8" fmla="*/ 51 w 66"/>
                <a:gd name="T9" fmla="*/ 60 h 60"/>
                <a:gd name="T10" fmla="*/ 38 w 66"/>
                <a:gd name="T11" fmla="*/ 8 h 60"/>
                <a:gd name="T12" fmla="*/ 28 w 66"/>
                <a:gd name="T13" fmla="*/ 60 h 60"/>
                <a:gd name="T14" fmla="*/ 20 w 66"/>
                <a:gd name="T15" fmla="*/ 20 h 60"/>
                <a:gd name="T16" fmla="*/ 6 w 66"/>
                <a:gd name="T17" fmla="*/ 60 h 60"/>
                <a:gd name="T18" fmla="*/ 44 w 66"/>
                <a:gd name="T19" fmla="*/ 20 h 60"/>
                <a:gd name="T20" fmla="*/ 45 w 66"/>
                <a:gd name="T21" fmla="*/ 16 h 60"/>
                <a:gd name="T22" fmla="*/ 45 w 66"/>
                <a:gd name="T23" fmla="*/ 13 h 60"/>
                <a:gd name="T24" fmla="*/ 44 w 66"/>
                <a:gd name="T25" fmla="*/ 9 h 60"/>
                <a:gd name="T26" fmla="*/ 46 w 66"/>
                <a:gd name="T27" fmla="*/ 27 h 60"/>
                <a:gd name="T28" fmla="*/ 44 w 66"/>
                <a:gd name="T29" fmla="*/ 30 h 60"/>
                <a:gd name="T30" fmla="*/ 46 w 66"/>
                <a:gd name="T31" fmla="*/ 30 h 60"/>
                <a:gd name="T32" fmla="*/ 44 w 66"/>
                <a:gd name="T33" fmla="*/ 41 h 60"/>
                <a:gd name="T34" fmla="*/ 45 w 66"/>
                <a:gd name="T35" fmla="*/ 37 h 60"/>
                <a:gd name="T36" fmla="*/ 41 w 66"/>
                <a:gd name="T37" fmla="*/ 21 h 60"/>
                <a:gd name="T38" fmla="*/ 39 w 66"/>
                <a:gd name="T39" fmla="*/ 17 h 60"/>
                <a:gd name="T40" fmla="*/ 42 w 66"/>
                <a:gd name="T41" fmla="*/ 13 h 60"/>
                <a:gd name="T42" fmla="*/ 39 w 66"/>
                <a:gd name="T43" fmla="*/ 24 h 60"/>
                <a:gd name="T44" fmla="*/ 42 w 66"/>
                <a:gd name="T45" fmla="*/ 23 h 60"/>
                <a:gd name="T46" fmla="*/ 39 w 66"/>
                <a:gd name="T47" fmla="*/ 35 h 60"/>
                <a:gd name="T48" fmla="*/ 41 w 66"/>
                <a:gd name="T49" fmla="*/ 31 h 60"/>
                <a:gd name="T50" fmla="*/ 41 w 66"/>
                <a:gd name="T51" fmla="*/ 41 h 60"/>
                <a:gd name="T52" fmla="*/ 39 w 66"/>
                <a:gd name="T53" fmla="*/ 38 h 60"/>
                <a:gd name="T54" fmla="*/ 46 w 66"/>
                <a:gd name="T55" fmla="*/ 48 h 60"/>
                <a:gd name="T56" fmla="*/ 39 w 66"/>
                <a:gd name="T57" fmla="*/ 45 h 60"/>
                <a:gd name="T58" fmla="*/ 42 w 66"/>
                <a:gd name="T59" fmla="*/ 44 h 60"/>
                <a:gd name="T60" fmla="*/ 11 w 66"/>
                <a:gd name="T61" fmla="*/ 34 h 60"/>
                <a:gd name="T62" fmla="*/ 12 w 66"/>
                <a:gd name="T63" fmla="*/ 30 h 60"/>
                <a:gd name="T64" fmla="*/ 17 w 66"/>
                <a:gd name="T65" fmla="*/ 33 h 60"/>
                <a:gd name="T66" fmla="*/ 15 w 66"/>
                <a:gd name="T67" fmla="*/ 30 h 60"/>
                <a:gd name="T68" fmla="*/ 18 w 66"/>
                <a:gd name="T69" fmla="*/ 26 h 60"/>
                <a:gd name="T70" fmla="*/ 15 w 66"/>
                <a:gd name="T71" fmla="*/ 37 h 60"/>
                <a:gd name="T72" fmla="*/ 18 w 66"/>
                <a:gd name="T73" fmla="*/ 36 h 60"/>
                <a:gd name="T74" fmla="*/ 15 w 66"/>
                <a:gd name="T75" fmla="*/ 48 h 60"/>
                <a:gd name="T76" fmla="*/ 17 w 66"/>
                <a:gd name="T77" fmla="*/ 44 h 60"/>
                <a:gd name="T78" fmla="*/ 17 w 66"/>
                <a:gd name="T79" fmla="*/ 55 h 60"/>
                <a:gd name="T80" fmla="*/ 15 w 66"/>
                <a:gd name="T81" fmla="*/ 51 h 60"/>
                <a:gd name="T82" fmla="*/ 13 w 66"/>
                <a:gd name="T83" fmla="*/ 27 h 60"/>
                <a:gd name="T84" fmla="*/ 11 w 66"/>
                <a:gd name="T85" fmla="*/ 37 h 60"/>
                <a:gd name="T86" fmla="*/ 13 w 66"/>
                <a:gd name="T87" fmla="*/ 37 h 60"/>
                <a:gd name="T88" fmla="*/ 11 w 66"/>
                <a:gd name="T89" fmla="*/ 48 h 60"/>
                <a:gd name="T90" fmla="*/ 12 w 66"/>
                <a:gd name="T91" fmla="*/ 44 h 60"/>
                <a:gd name="T92" fmla="*/ 12 w 66"/>
                <a:gd name="T93" fmla="*/ 55 h 60"/>
                <a:gd name="T94" fmla="*/ 11 w 66"/>
                <a:gd name="T95"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60">
                  <a:moveTo>
                    <a:pt x="0" y="55"/>
                  </a:moveTo>
                  <a:cubicBezTo>
                    <a:pt x="4" y="55"/>
                    <a:pt x="4" y="55"/>
                    <a:pt x="4" y="55"/>
                  </a:cubicBezTo>
                  <a:cubicBezTo>
                    <a:pt x="4" y="19"/>
                    <a:pt x="4" y="19"/>
                    <a:pt x="4" y="19"/>
                  </a:cubicBezTo>
                  <a:cubicBezTo>
                    <a:pt x="4" y="17"/>
                    <a:pt x="4" y="17"/>
                    <a:pt x="4" y="17"/>
                  </a:cubicBezTo>
                  <a:cubicBezTo>
                    <a:pt x="6" y="16"/>
                    <a:pt x="6" y="16"/>
                    <a:pt x="6" y="16"/>
                  </a:cubicBezTo>
                  <a:cubicBezTo>
                    <a:pt x="22" y="14"/>
                    <a:pt x="22" y="14"/>
                    <a:pt x="22" y="14"/>
                  </a:cubicBezTo>
                  <a:cubicBezTo>
                    <a:pt x="25" y="14"/>
                    <a:pt x="25" y="14"/>
                    <a:pt x="25" y="14"/>
                  </a:cubicBezTo>
                  <a:cubicBezTo>
                    <a:pt x="28" y="15"/>
                    <a:pt x="28" y="15"/>
                    <a:pt x="28" y="15"/>
                  </a:cubicBezTo>
                  <a:cubicBezTo>
                    <a:pt x="31" y="37"/>
                    <a:pt x="31" y="37"/>
                    <a:pt x="31" y="37"/>
                  </a:cubicBezTo>
                  <a:cubicBezTo>
                    <a:pt x="32" y="38"/>
                    <a:pt x="32" y="38"/>
                    <a:pt x="32" y="38"/>
                  </a:cubicBezTo>
                  <a:cubicBezTo>
                    <a:pt x="32" y="5"/>
                    <a:pt x="32" y="5"/>
                    <a:pt x="32" y="5"/>
                  </a:cubicBezTo>
                  <a:cubicBezTo>
                    <a:pt x="32" y="3"/>
                    <a:pt x="32" y="3"/>
                    <a:pt x="32" y="3"/>
                  </a:cubicBezTo>
                  <a:cubicBezTo>
                    <a:pt x="35" y="3"/>
                    <a:pt x="35" y="3"/>
                    <a:pt x="35" y="3"/>
                  </a:cubicBezTo>
                  <a:cubicBezTo>
                    <a:pt x="51" y="0"/>
                    <a:pt x="51" y="0"/>
                    <a:pt x="51" y="0"/>
                  </a:cubicBezTo>
                  <a:cubicBezTo>
                    <a:pt x="54" y="0"/>
                    <a:pt x="54" y="0"/>
                    <a:pt x="54" y="0"/>
                  </a:cubicBezTo>
                  <a:cubicBezTo>
                    <a:pt x="63" y="3"/>
                    <a:pt x="63" y="3"/>
                    <a:pt x="63" y="3"/>
                  </a:cubicBezTo>
                  <a:cubicBezTo>
                    <a:pt x="63" y="55"/>
                    <a:pt x="63" y="55"/>
                    <a:pt x="63" y="55"/>
                  </a:cubicBezTo>
                  <a:cubicBezTo>
                    <a:pt x="66" y="55"/>
                    <a:pt x="66" y="55"/>
                    <a:pt x="66" y="55"/>
                  </a:cubicBezTo>
                  <a:cubicBezTo>
                    <a:pt x="66" y="60"/>
                    <a:pt x="66" y="60"/>
                    <a:pt x="66" y="60"/>
                  </a:cubicBezTo>
                  <a:cubicBezTo>
                    <a:pt x="51" y="60"/>
                    <a:pt x="51" y="60"/>
                    <a:pt x="51" y="60"/>
                  </a:cubicBezTo>
                  <a:cubicBezTo>
                    <a:pt x="49" y="60"/>
                    <a:pt x="49" y="60"/>
                    <a:pt x="49" y="60"/>
                  </a:cubicBezTo>
                  <a:cubicBezTo>
                    <a:pt x="49" y="57"/>
                    <a:pt x="49" y="57"/>
                    <a:pt x="49" y="57"/>
                  </a:cubicBezTo>
                  <a:cubicBezTo>
                    <a:pt x="49" y="6"/>
                    <a:pt x="49" y="6"/>
                    <a:pt x="49" y="6"/>
                  </a:cubicBezTo>
                  <a:cubicBezTo>
                    <a:pt x="38" y="8"/>
                    <a:pt x="38" y="8"/>
                    <a:pt x="38" y="8"/>
                  </a:cubicBezTo>
                  <a:cubicBezTo>
                    <a:pt x="38" y="57"/>
                    <a:pt x="38" y="57"/>
                    <a:pt x="38" y="57"/>
                  </a:cubicBezTo>
                  <a:cubicBezTo>
                    <a:pt x="38" y="60"/>
                    <a:pt x="38" y="60"/>
                    <a:pt x="38" y="60"/>
                  </a:cubicBezTo>
                  <a:cubicBezTo>
                    <a:pt x="37" y="60"/>
                    <a:pt x="37" y="60"/>
                    <a:pt x="37" y="60"/>
                  </a:cubicBezTo>
                  <a:cubicBezTo>
                    <a:pt x="28" y="60"/>
                    <a:pt x="28" y="60"/>
                    <a:pt x="28" y="60"/>
                  </a:cubicBezTo>
                  <a:cubicBezTo>
                    <a:pt x="23" y="60"/>
                    <a:pt x="23" y="60"/>
                    <a:pt x="23" y="60"/>
                  </a:cubicBezTo>
                  <a:cubicBezTo>
                    <a:pt x="20" y="60"/>
                    <a:pt x="20" y="60"/>
                    <a:pt x="20" y="60"/>
                  </a:cubicBezTo>
                  <a:cubicBezTo>
                    <a:pt x="20" y="57"/>
                    <a:pt x="20" y="57"/>
                    <a:pt x="20" y="57"/>
                  </a:cubicBezTo>
                  <a:cubicBezTo>
                    <a:pt x="20" y="20"/>
                    <a:pt x="20" y="20"/>
                    <a:pt x="20" y="20"/>
                  </a:cubicBezTo>
                  <a:cubicBezTo>
                    <a:pt x="9" y="21"/>
                    <a:pt x="9" y="21"/>
                    <a:pt x="9" y="21"/>
                  </a:cubicBezTo>
                  <a:cubicBezTo>
                    <a:pt x="9" y="57"/>
                    <a:pt x="9" y="57"/>
                    <a:pt x="9" y="57"/>
                  </a:cubicBezTo>
                  <a:cubicBezTo>
                    <a:pt x="9" y="60"/>
                    <a:pt x="9" y="60"/>
                    <a:pt x="9" y="60"/>
                  </a:cubicBezTo>
                  <a:cubicBezTo>
                    <a:pt x="6" y="60"/>
                    <a:pt x="6" y="60"/>
                    <a:pt x="6" y="60"/>
                  </a:cubicBezTo>
                  <a:cubicBezTo>
                    <a:pt x="0" y="60"/>
                    <a:pt x="0" y="60"/>
                    <a:pt x="0" y="60"/>
                  </a:cubicBezTo>
                  <a:cubicBezTo>
                    <a:pt x="0" y="55"/>
                    <a:pt x="0" y="55"/>
                    <a:pt x="0" y="55"/>
                  </a:cubicBezTo>
                  <a:close/>
                  <a:moveTo>
                    <a:pt x="44" y="16"/>
                  </a:moveTo>
                  <a:cubicBezTo>
                    <a:pt x="44" y="18"/>
                    <a:pt x="44" y="19"/>
                    <a:pt x="44" y="20"/>
                  </a:cubicBezTo>
                  <a:cubicBezTo>
                    <a:pt x="44" y="20"/>
                    <a:pt x="45" y="20"/>
                    <a:pt x="45" y="20"/>
                  </a:cubicBezTo>
                  <a:cubicBezTo>
                    <a:pt x="46" y="20"/>
                    <a:pt x="46" y="20"/>
                    <a:pt x="46" y="20"/>
                  </a:cubicBezTo>
                  <a:cubicBezTo>
                    <a:pt x="46" y="19"/>
                    <a:pt x="46" y="17"/>
                    <a:pt x="46" y="16"/>
                  </a:cubicBezTo>
                  <a:cubicBezTo>
                    <a:pt x="46" y="16"/>
                    <a:pt x="46" y="16"/>
                    <a:pt x="45" y="16"/>
                  </a:cubicBezTo>
                  <a:cubicBezTo>
                    <a:pt x="45" y="16"/>
                    <a:pt x="44" y="16"/>
                    <a:pt x="44" y="16"/>
                  </a:cubicBezTo>
                  <a:close/>
                  <a:moveTo>
                    <a:pt x="44" y="9"/>
                  </a:moveTo>
                  <a:cubicBezTo>
                    <a:pt x="44" y="11"/>
                    <a:pt x="44" y="12"/>
                    <a:pt x="44" y="13"/>
                  </a:cubicBezTo>
                  <a:cubicBezTo>
                    <a:pt x="44" y="13"/>
                    <a:pt x="45" y="13"/>
                    <a:pt x="45" y="13"/>
                  </a:cubicBezTo>
                  <a:cubicBezTo>
                    <a:pt x="46" y="13"/>
                    <a:pt x="46" y="13"/>
                    <a:pt x="46" y="13"/>
                  </a:cubicBezTo>
                  <a:cubicBezTo>
                    <a:pt x="46" y="12"/>
                    <a:pt x="46" y="10"/>
                    <a:pt x="46" y="9"/>
                  </a:cubicBezTo>
                  <a:cubicBezTo>
                    <a:pt x="46" y="9"/>
                    <a:pt x="46" y="9"/>
                    <a:pt x="45" y="9"/>
                  </a:cubicBezTo>
                  <a:cubicBezTo>
                    <a:pt x="45" y="9"/>
                    <a:pt x="44" y="9"/>
                    <a:pt x="44" y="9"/>
                  </a:cubicBezTo>
                  <a:close/>
                  <a:moveTo>
                    <a:pt x="44" y="23"/>
                  </a:moveTo>
                  <a:cubicBezTo>
                    <a:pt x="44" y="25"/>
                    <a:pt x="44" y="26"/>
                    <a:pt x="44" y="27"/>
                  </a:cubicBezTo>
                  <a:cubicBezTo>
                    <a:pt x="44" y="27"/>
                    <a:pt x="45" y="27"/>
                    <a:pt x="45" y="27"/>
                  </a:cubicBezTo>
                  <a:cubicBezTo>
                    <a:pt x="46" y="27"/>
                    <a:pt x="46" y="27"/>
                    <a:pt x="46" y="27"/>
                  </a:cubicBezTo>
                  <a:cubicBezTo>
                    <a:pt x="46" y="26"/>
                    <a:pt x="46" y="24"/>
                    <a:pt x="46" y="23"/>
                  </a:cubicBezTo>
                  <a:cubicBezTo>
                    <a:pt x="46" y="23"/>
                    <a:pt x="46" y="23"/>
                    <a:pt x="45" y="23"/>
                  </a:cubicBezTo>
                  <a:cubicBezTo>
                    <a:pt x="45" y="23"/>
                    <a:pt x="44" y="23"/>
                    <a:pt x="44" y="23"/>
                  </a:cubicBezTo>
                  <a:close/>
                  <a:moveTo>
                    <a:pt x="44" y="30"/>
                  </a:moveTo>
                  <a:cubicBezTo>
                    <a:pt x="44" y="32"/>
                    <a:pt x="44" y="33"/>
                    <a:pt x="44" y="34"/>
                  </a:cubicBezTo>
                  <a:cubicBezTo>
                    <a:pt x="44" y="34"/>
                    <a:pt x="45" y="34"/>
                    <a:pt x="45" y="34"/>
                  </a:cubicBezTo>
                  <a:cubicBezTo>
                    <a:pt x="46" y="34"/>
                    <a:pt x="46" y="34"/>
                    <a:pt x="46" y="34"/>
                  </a:cubicBezTo>
                  <a:cubicBezTo>
                    <a:pt x="46" y="33"/>
                    <a:pt x="46" y="32"/>
                    <a:pt x="46" y="30"/>
                  </a:cubicBezTo>
                  <a:cubicBezTo>
                    <a:pt x="46" y="30"/>
                    <a:pt x="46" y="30"/>
                    <a:pt x="45" y="30"/>
                  </a:cubicBezTo>
                  <a:cubicBezTo>
                    <a:pt x="45" y="30"/>
                    <a:pt x="44" y="30"/>
                    <a:pt x="44" y="30"/>
                  </a:cubicBezTo>
                  <a:close/>
                  <a:moveTo>
                    <a:pt x="44" y="37"/>
                  </a:moveTo>
                  <a:cubicBezTo>
                    <a:pt x="44" y="39"/>
                    <a:pt x="44" y="40"/>
                    <a:pt x="44" y="41"/>
                  </a:cubicBezTo>
                  <a:cubicBezTo>
                    <a:pt x="44" y="41"/>
                    <a:pt x="45" y="41"/>
                    <a:pt x="45" y="41"/>
                  </a:cubicBezTo>
                  <a:cubicBezTo>
                    <a:pt x="46" y="41"/>
                    <a:pt x="46" y="41"/>
                    <a:pt x="46" y="41"/>
                  </a:cubicBezTo>
                  <a:cubicBezTo>
                    <a:pt x="46" y="40"/>
                    <a:pt x="46" y="39"/>
                    <a:pt x="46" y="37"/>
                  </a:cubicBezTo>
                  <a:cubicBezTo>
                    <a:pt x="46" y="37"/>
                    <a:pt x="46" y="37"/>
                    <a:pt x="45" y="37"/>
                  </a:cubicBezTo>
                  <a:cubicBezTo>
                    <a:pt x="45" y="37"/>
                    <a:pt x="44" y="37"/>
                    <a:pt x="44" y="37"/>
                  </a:cubicBezTo>
                  <a:close/>
                  <a:moveTo>
                    <a:pt x="39" y="17"/>
                  </a:moveTo>
                  <a:cubicBezTo>
                    <a:pt x="39" y="18"/>
                    <a:pt x="39" y="19"/>
                    <a:pt x="39" y="21"/>
                  </a:cubicBezTo>
                  <a:cubicBezTo>
                    <a:pt x="40" y="21"/>
                    <a:pt x="40" y="21"/>
                    <a:pt x="41" y="21"/>
                  </a:cubicBezTo>
                  <a:cubicBezTo>
                    <a:pt x="41" y="21"/>
                    <a:pt x="41" y="21"/>
                    <a:pt x="42" y="20"/>
                  </a:cubicBezTo>
                  <a:cubicBezTo>
                    <a:pt x="42" y="19"/>
                    <a:pt x="42" y="18"/>
                    <a:pt x="42" y="17"/>
                  </a:cubicBezTo>
                  <a:cubicBezTo>
                    <a:pt x="41" y="17"/>
                    <a:pt x="41" y="17"/>
                    <a:pt x="41" y="17"/>
                  </a:cubicBezTo>
                  <a:cubicBezTo>
                    <a:pt x="40" y="17"/>
                    <a:pt x="40" y="17"/>
                    <a:pt x="39" y="17"/>
                  </a:cubicBezTo>
                  <a:close/>
                  <a:moveTo>
                    <a:pt x="39" y="10"/>
                  </a:moveTo>
                  <a:cubicBezTo>
                    <a:pt x="39" y="11"/>
                    <a:pt x="39" y="12"/>
                    <a:pt x="39" y="14"/>
                  </a:cubicBezTo>
                  <a:cubicBezTo>
                    <a:pt x="40" y="14"/>
                    <a:pt x="40" y="14"/>
                    <a:pt x="41" y="14"/>
                  </a:cubicBezTo>
                  <a:cubicBezTo>
                    <a:pt x="41" y="14"/>
                    <a:pt x="41" y="14"/>
                    <a:pt x="42" y="13"/>
                  </a:cubicBezTo>
                  <a:cubicBezTo>
                    <a:pt x="42" y="12"/>
                    <a:pt x="42" y="11"/>
                    <a:pt x="42" y="10"/>
                  </a:cubicBezTo>
                  <a:cubicBezTo>
                    <a:pt x="41" y="10"/>
                    <a:pt x="41" y="10"/>
                    <a:pt x="41" y="10"/>
                  </a:cubicBezTo>
                  <a:cubicBezTo>
                    <a:pt x="40" y="10"/>
                    <a:pt x="40" y="10"/>
                    <a:pt x="39" y="10"/>
                  </a:cubicBezTo>
                  <a:close/>
                  <a:moveTo>
                    <a:pt x="39" y="24"/>
                  </a:moveTo>
                  <a:cubicBezTo>
                    <a:pt x="39" y="25"/>
                    <a:pt x="39" y="26"/>
                    <a:pt x="39" y="28"/>
                  </a:cubicBezTo>
                  <a:cubicBezTo>
                    <a:pt x="40" y="28"/>
                    <a:pt x="40" y="28"/>
                    <a:pt x="41" y="28"/>
                  </a:cubicBezTo>
                  <a:cubicBezTo>
                    <a:pt x="41" y="27"/>
                    <a:pt x="41" y="27"/>
                    <a:pt x="42" y="27"/>
                  </a:cubicBezTo>
                  <a:cubicBezTo>
                    <a:pt x="42" y="26"/>
                    <a:pt x="42" y="25"/>
                    <a:pt x="42" y="23"/>
                  </a:cubicBezTo>
                  <a:cubicBezTo>
                    <a:pt x="41" y="24"/>
                    <a:pt x="41" y="24"/>
                    <a:pt x="41" y="24"/>
                  </a:cubicBezTo>
                  <a:cubicBezTo>
                    <a:pt x="40" y="24"/>
                    <a:pt x="40" y="24"/>
                    <a:pt x="39" y="24"/>
                  </a:cubicBezTo>
                  <a:close/>
                  <a:moveTo>
                    <a:pt x="39" y="31"/>
                  </a:moveTo>
                  <a:cubicBezTo>
                    <a:pt x="39" y="32"/>
                    <a:pt x="39" y="33"/>
                    <a:pt x="39" y="35"/>
                  </a:cubicBezTo>
                  <a:cubicBezTo>
                    <a:pt x="40" y="35"/>
                    <a:pt x="40" y="34"/>
                    <a:pt x="41" y="34"/>
                  </a:cubicBezTo>
                  <a:cubicBezTo>
                    <a:pt x="41" y="34"/>
                    <a:pt x="41" y="34"/>
                    <a:pt x="42" y="34"/>
                  </a:cubicBezTo>
                  <a:cubicBezTo>
                    <a:pt x="42" y="33"/>
                    <a:pt x="42" y="32"/>
                    <a:pt x="42" y="30"/>
                  </a:cubicBezTo>
                  <a:cubicBezTo>
                    <a:pt x="41" y="30"/>
                    <a:pt x="41" y="30"/>
                    <a:pt x="41" y="31"/>
                  </a:cubicBezTo>
                  <a:cubicBezTo>
                    <a:pt x="40" y="31"/>
                    <a:pt x="40" y="31"/>
                    <a:pt x="39" y="31"/>
                  </a:cubicBezTo>
                  <a:close/>
                  <a:moveTo>
                    <a:pt x="39" y="38"/>
                  </a:moveTo>
                  <a:cubicBezTo>
                    <a:pt x="39" y="39"/>
                    <a:pt x="39" y="40"/>
                    <a:pt x="39" y="41"/>
                  </a:cubicBezTo>
                  <a:cubicBezTo>
                    <a:pt x="40" y="41"/>
                    <a:pt x="40" y="41"/>
                    <a:pt x="41" y="41"/>
                  </a:cubicBezTo>
                  <a:cubicBezTo>
                    <a:pt x="41" y="41"/>
                    <a:pt x="41" y="41"/>
                    <a:pt x="42" y="41"/>
                  </a:cubicBezTo>
                  <a:cubicBezTo>
                    <a:pt x="42" y="40"/>
                    <a:pt x="42" y="39"/>
                    <a:pt x="42" y="37"/>
                  </a:cubicBezTo>
                  <a:cubicBezTo>
                    <a:pt x="41" y="37"/>
                    <a:pt x="41" y="37"/>
                    <a:pt x="41" y="37"/>
                  </a:cubicBezTo>
                  <a:cubicBezTo>
                    <a:pt x="40" y="37"/>
                    <a:pt x="40" y="37"/>
                    <a:pt x="39" y="38"/>
                  </a:cubicBezTo>
                  <a:close/>
                  <a:moveTo>
                    <a:pt x="44" y="44"/>
                  </a:moveTo>
                  <a:cubicBezTo>
                    <a:pt x="44" y="46"/>
                    <a:pt x="44" y="47"/>
                    <a:pt x="44" y="48"/>
                  </a:cubicBezTo>
                  <a:cubicBezTo>
                    <a:pt x="44" y="48"/>
                    <a:pt x="45" y="48"/>
                    <a:pt x="45" y="48"/>
                  </a:cubicBezTo>
                  <a:cubicBezTo>
                    <a:pt x="46" y="48"/>
                    <a:pt x="46" y="48"/>
                    <a:pt x="46" y="48"/>
                  </a:cubicBezTo>
                  <a:cubicBezTo>
                    <a:pt x="46" y="47"/>
                    <a:pt x="46" y="46"/>
                    <a:pt x="46" y="44"/>
                  </a:cubicBezTo>
                  <a:cubicBezTo>
                    <a:pt x="46" y="44"/>
                    <a:pt x="46" y="44"/>
                    <a:pt x="45" y="44"/>
                  </a:cubicBezTo>
                  <a:cubicBezTo>
                    <a:pt x="45" y="44"/>
                    <a:pt x="44" y="44"/>
                    <a:pt x="44" y="44"/>
                  </a:cubicBezTo>
                  <a:close/>
                  <a:moveTo>
                    <a:pt x="39" y="45"/>
                  </a:moveTo>
                  <a:cubicBezTo>
                    <a:pt x="39" y="46"/>
                    <a:pt x="39" y="47"/>
                    <a:pt x="39" y="48"/>
                  </a:cubicBezTo>
                  <a:cubicBezTo>
                    <a:pt x="40" y="48"/>
                    <a:pt x="40" y="48"/>
                    <a:pt x="41" y="48"/>
                  </a:cubicBezTo>
                  <a:cubicBezTo>
                    <a:pt x="41" y="48"/>
                    <a:pt x="41" y="48"/>
                    <a:pt x="42" y="48"/>
                  </a:cubicBezTo>
                  <a:cubicBezTo>
                    <a:pt x="42" y="47"/>
                    <a:pt x="42" y="46"/>
                    <a:pt x="42" y="44"/>
                  </a:cubicBezTo>
                  <a:cubicBezTo>
                    <a:pt x="41" y="44"/>
                    <a:pt x="41" y="44"/>
                    <a:pt x="41" y="44"/>
                  </a:cubicBezTo>
                  <a:cubicBezTo>
                    <a:pt x="40" y="44"/>
                    <a:pt x="40" y="44"/>
                    <a:pt x="39" y="45"/>
                  </a:cubicBezTo>
                  <a:close/>
                  <a:moveTo>
                    <a:pt x="11" y="30"/>
                  </a:moveTo>
                  <a:cubicBezTo>
                    <a:pt x="11" y="31"/>
                    <a:pt x="11" y="33"/>
                    <a:pt x="11" y="34"/>
                  </a:cubicBezTo>
                  <a:cubicBezTo>
                    <a:pt x="11" y="34"/>
                    <a:pt x="12" y="34"/>
                    <a:pt x="12" y="34"/>
                  </a:cubicBezTo>
                  <a:cubicBezTo>
                    <a:pt x="12" y="34"/>
                    <a:pt x="13" y="34"/>
                    <a:pt x="13" y="34"/>
                  </a:cubicBezTo>
                  <a:cubicBezTo>
                    <a:pt x="13" y="32"/>
                    <a:pt x="13" y="31"/>
                    <a:pt x="13" y="30"/>
                  </a:cubicBezTo>
                  <a:cubicBezTo>
                    <a:pt x="13" y="30"/>
                    <a:pt x="12" y="30"/>
                    <a:pt x="12" y="30"/>
                  </a:cubicBezTo>
                  <a:cubicBezTo>
                    <a:pt x="12" y="30"/>
                    <a:pt x="11" y="30"/>
                    <a:pt x="11" y="30"/>
                  </a:cubicBezTo>
                  <a:close/>
                  <a:moveTo>
                    <a:pt x="15" y="30"/>
                  </a:moveTo>
                  <a:cubicBezTo>
                    <a:pt x="15" y="31"/>
                    <a:pt x="15" y="32"/>
                    <a:pt x="15" y="34"/>
                  </a:cubicBezTo>
                  <a:cubicBezTo>
                    <a:pt x="16" y="34"/>
                    <a:pt x="16" y="34"/>
                    <a:pt x="17" y="33"/>
                  </a:cubicBezTo>
                  <a:cubicBezTo>
                    <a:pt x="17" y="33"/>
                    <a:pt x="17" y="33"/>
                    <a:pt x="18" y="33"/>
                  </a:cubicBezTo>
                  <a:cubicBezTo>
                    <a:pt x="18" y="32"/>
                    <a:pt x="18" y="31"/>
                    <a:pt x="18" y="29"/>
                  </a:cubicBezTo>
                  <a:cubicBezTo>
                    <a:pt x="17" y="29"/>
                    <a:pt x="17" y="29"/>
                    <a:pt x="17" y="29"/>
                  </a:cubicBezTo>
                  <a:cubicBezTo>
                    <a:pt x="16" y="30"/>
                    <a:pt x="16" y="30"/>
                    <a:pt x="15" y="30"/>
                  </a:cubicBezTo>
                  <a:close/>
                  <a:moveTo>
                    <a:pt x="15" y="23"/>
                  </a:moveTo>
                  <a:cubicBezTo>
                    <a:pt x="15" y="24"/>
                    <a:pt x="15" y="25"/>
                    <a:pt x="15" y="27"/>
                  </a:cubicBezTo>
                  <a:cubicBezTo>
                    <a:pt x="16" y="27"/>
                    <a:pt x="16" y="26"/>
                    <a:pt x="17" y="26"/>
                  </a:cubicBezTo>
                  <a:cubicBezTo>
                    <a:pt x="17" y="26"/>
                    <a:pt x="17" y="26"/>
                    <a:pt x="18" y="26"/>
                  </a:cubicBezTo>
                  <a:cubicBezTo>
                    <a:pt x="18" y="25"/>
                    <a:pt x="18" y="24"/>
                    <a:pt x="18" y="22"/>
                  </a:cubicBezTo>
                  <a:cubicBezTo>
                    <a:pt x="17" y="22"/>
                    <a:pt x="17" y="22"/>
                    <a:pt x="17" y="22"/>
                  </a:cubicBezTo>
                  <a:cubicBezTo>
                    <a:pt x="16" y="22"/>
                    <a:pt x="16" y="22"/>
                    <a:pt x="15" y="23"/>
                  </a:cubicBezTo>
                  <a:close/>
                  <a:moveTo>
                    <a:pt x="15" y="37"/>
                  </a:moveTo>
                  <a:cubicBezTo>
                    <a:pt x="15" y="38"/>
                    <a:pt x="15" y="39"/>
                    <a:pt x="15" y="41"/>
                  </a:cubicBezTo>
                  <a:cubicBezTo>
                    <a:pt x="16" y="41"/>
                    <a:pt x="16" y="41"/>
                    <a:pt x="17" y="41"/>
                  </a:cubicBezTo>
                  <a:cubicBezTo>
                    <a:pt x="17" y="41"/>
                    <a:pt x="17" y="41"/>
                    <a:pt x="18" y="40"/>
                  </a:cubicBezTo>
                  <a:cubicBezTo>
                    <a:pt x="18" y="39"/>
                    <a:pt x="18" y="38"/>
                    <a:pt x="18" y="36"/>
                  </a:cubicBezTo>
                  <a:cubicBezTo>
                    <a:pt x="17" y="36"/>
                    <a:pt x="17" y="37"/>
                    <a:pt x="17" y="37"/>
                  </a:cubicBezTo>
                  <a:cubicBezTo>
                    <a:pt x="16" y="37"/>
                    <a:pt x="16" y="37"/>
                    <a:pt x="15" y="37"/>
                  </a:cubicBezTo>
                  <a:close/>
                  <a:moveTo>
                    <a:pt x="15" y="44"/>
                  </a:moveTo>
                  <a:cubicBezTo>
                    <a:pt x="15" y="45"/>
                    <a:pt x="15" y="46"/>
                    <a:pt x="15" y="48"/>
                  </a:cubicBezTo>
                  <a:cubicBezTo>
                    <a:pt x="16" y="48"/>
                    <a:pt x="16" y="48"/>
                    <a:pt x="17" y="48"/>
                  </a:cubicBezTo>
                  <a:cubicBezTo>
                    <a:pt x="17" y="48"/>
                    <a:pt x="17" y="48"/>
                    <a:pt x="18" y="48"/>
                  </a:cubicBezTo>
                  <a:cubicBezTo>
                    <a:pt x="18" y="46"/>
                    <a:pt x="18" y="45"/>
                    <a:pt x="18" y="44"/>
                  </a:cubicBezTo>
                  <a:cubicBezTo>
                    <a:pt x="17" y="44"/>
                    <a:pt x="17" y="44"/>
                    <a:pt x="17" y="44"/>
                  </a:cubicBezTo>
                  <a:cubicBezTo>
                    <a:pt x="16" y="44"/>
                    <a:pt x="16" y="44"/>
                    <a:pt x="15" y="44"/>
                  </a:cubicBezTo>
                  <a:close/>
                  <a:moveTo>
                    <a:pt x="15" y="51"/>
                  </a:moveTo>
                  <a:cubicBezTo>
                    <a:pt x="15" y="52"/>
                    <a:pt x="15" y="53"/>
                    <a:pt x="15" y="55"/>
                  </a:cubicBezTo>
                  <a:cubicBezTo>
                    <a:pt x="16" y="55"/>
                    <a:pt x="16" y="55"/>
                    <a:pt x="17" y="55"/>
                  </a:cubicBezTo>
                  <a:cubicBezTo>
                    <a:pt x="17" y="55"/>
                    <a:pt x="17" y="55"/>
                    <a:pt x="18" y="55"/>
                  </a:cubicBezTo>
                  <a:cubicBezTo>
                    <a:pt x="18" y="53"/>
                    <a:pt x="18" y="52"/>
                    <a:pt x="18" y="51"/>
                  </a:cubicBezTo>
                  <a:cubicBezTo>
                    <a:pt x="17" y="51"/>
                    <a:pt x="17" y="51"/>
                    <a:pt x="17" y="51"/>
                  </a:cubicBezTo>
                  <a:cubicBezTo>
                    <a:pt x="16" y="51"/>
                    <a:pt x="16" y="51"/>
                    <a:pt x="15" y="51"/>
                  </a:cubicBezTo>
                  <a:close/>
                  <a:moveTo>
                    <a:pt x="11" y="23"/>
                  </a:moveTo>
                  <a:cubicBezTo>
                    <a:pt x="11" y="24"/>
                    <a:pt x="11" y="26"/>
                    <a:pt x="11" y="27"/>
                  </a:cubicBezTo>
                  <a:cubicBezTo>
                    <a:pt x="11" y="27"/>
                    <a:pt x="12" y="27"/>
                    <a:pt x="12" y="27"/>
                  </a:cubicBezTo>
                  <a:cubicBezTo>
                    <a:pt x="12" y="27"/>
                    <a:pt x="13" y="27"/>
                    <a:pt x="13" y="27"/>
                  </a:cubicBezTo>
                  <a:cubicBezTo>
                    <a:pt x="13" y="25"/>
                    <a:pt x="13" y="24"/>
                    <a:pt x="13" y="23"/>
                  </a:cubicBezTo>
                  <a:cubicBezTo>
                    <a:pt x="13" y="23"/>
                    <a:pt x="12" y="23"/>
                    <a:pt x="12" y="23"/>
                  </a:cubicBezTo>
                  <a:cubicBezTo>
                    <a:pt x="12" y="23"/>
                    <a:pt x="11" y="23"/>
                    <a:pt x="11" y="23"/>
                  </a:cubicBezTo>
                  <a:close/>
                  <a:moveTo>
                    <a:pt x="11" y="37"/>
                  </a:moveTo>
                  <a:cubicBezTo>
                    <a:pt x="11" y="38"/>
                    <a:pt x="11" y="40"/>
                    <a:pt x="11" y="41"/>
                  </a:cubicBezTo>
                  <a:cubicBezTo>
                    <a:pt x="11" y="41"/>
                    <a:pt x="12" y="41"/>
                    <a:pt x="12" y="41"/>
                  </a:cubicBezTo>
                  <a:cubicBezTo>
                    <a:pt x="12" y="41"/>
                    <a:pt x="13" y="41"/>
                    <a:pt x="13" y="41"/>
                  </a:cubicBezTo>
                  <a:cubicBezTo>
                    <a:pt x="13" y="39"/>
                    <a:pt x="13" y="38"/>
                    <a:pt x="13" y="37"/>
                  </a:cubicBezTo>
                  <a:cubicBezTo>
                    <a:pt x="13" y="37"/>
                    <a:pt x="12" y="37"/>
                    <a:pt x="12" y="37"/>
                  </a:cubicBezTo>
                  <a:cubicBezTo>
                    <a:pt x="12" y="37"/>
                    <a:pt x="11" y="37"/>
                    <a:pt x="11" y="37"/>
                  </a:cubicBezTo>
                  <a:close/>
                  <a:moveTo>
                    <a:pt x="11" y="44"/>
                  </a:moveTo>
                  <a:cubicBezTo>
                    <a:pt x="11" y="45"/>
                    <a:pt x="11" y="46"/>
                    <a:pt x="11" y="48"/>
                  </a:cubicBezTo>
                  <a:cubicBezTo>
                    <a:pt x="11" y="48"/>
                    <a:pt x="12" y="48"/>
                    <a:pt x="12" y="48"/>
                  </a:cubicBezTo>
                  <a:cubicBezTo>
                    <a:pt x="12" y="48"/>
                    <a:pt x="13" y="48"/>
                    <a:pt x="13" y="48"/>
                  </a:cubicBezTo>
                  <a:cubicBezTo>
                    <a:pt x="13" y="46"/>
                    <a:pt x="13" y="45"/>
                    <a:pt x="13" y="44"/>
                  </a:cubicBezTo>
                  <a:cubicBezTo>
                    <a:pt x="13" y="44"/>
                    <a:pt x="12" y="44"/>
                    <a:pt x="12" y="44"/>
                  </a:cubicBezTo>
                  <a:cubicBezTo>
                    <a:pt x="12" y="44"/>
                    <a:pt x="11" y="44"/>
                    <a:pt x="11" y="44"/>
                  </a:cubicBezTo>
                  <a:close/>
                  <a:moveTo>
                    <a:pt x="11" y="51"/>
                  </a:moveTo>
                  <a:cubicBezTo>
                    <a:pt x="11" y="52"/>
                    <a:pt x="11" y="53"/>
                    <a:pt x="11" y="55"/>
                  </a:cubicBezTo>
                  <a:cubicBezTo>
                    <a:pt x="11" y="55"/>
                    <a:pt x="12" y="55"/>
                    <a:pt x="12" y="55"/>
                  </a:cubicBezTo>
                  <a:cubicBezTo>
                    <a:pt x="12" y="55"/>
                    <a:pt x="13" y="55"/>
                    <a:pt x="13" y="55"/>
                  </a:cubicBezTo>
                  <a:cubicBezTo>
                    <a:pt x="13" y="53"/>
                    <a:pt x="13" y="52"/>
                    <a:pt x="13" y="51"/>
                  </a:cubicBezTo>
                  <a:cubicBezTo>
                    <a:pt x="13" y="51"/>
                    <a:pt x="12" y="51"/>
                    <a:pt x="12" y="51"/>
                  </a:cubicBezTo>
                  <a:cubicBezTo>
                    <a:pt x="12" y="51"/>
                    <a:pt x="11" y="51"/>
                    <a:pt x="11" y="51"/>
                  </a:cubicBezTo>
                  <a:close/>
                </a:path>
              </a:pathLst>
            </a:custGeom>
            <a:solidFill>
              <a:schemeClr val="bg1"/>
            </a:solidFill>
            <a:ln>
              <a:noFill/>
            </a:ln>
          </p:spPr>
          <p:txBody>
            <a:bodyPr vert="horz" wrap="square" lIns="68576" tIns="34289" rIns="68576" bIns="34289" numCol="1" anchor="t" anchorCtr="0" compatLnSpc="1"/>
            <a:lstStyle/>
            <a:p>
              <a:pPr defTabSz="685800"/>
              <a:endParaRPr lang="zh-CN" altLang="en-US" sz="900" dirty="0">
                <a:solidFill>
                  <a:prstClr val="black"/>
                </a:solidFill>
                <a:latin typeface="Cambria" panose="02040503050406030204" pitchFamily="18" charset="0"/>
                <a:ea typeface="+mj-ea"/>
              </a:endParaRPr>
            </a:p>
          </p:txBody>
        </p:sp>
      </p:grpSp>
      <p:grpSp>
        <p:nvGrpSpPr>
          <p:cNvPr id="15" name="组合 14">
            <a:extLst>
              <a:ext uri="{FF2B5EF4-FFF2-40B4-BE49-F238E27FC236}">
                <a16:creationId xmlns:a16="http://schemas.microsoft.com/office/drawing/2014/main" id="{50AE0583-98C7-DC77-4052-55BC69A20413}"/>
              </a:ext>
            </a:extLst>
          </p:cNvPr>
          <p:cNvGrpSpPr/>
          <p:nvPr/>
        </p:nvGrpSpPr>
        <p:grpSpPr>
          <a:xfrm>
            <a:off x="7389797" y="3252734"/>
            <a:ext cx="456248" cy="453390"/>
            <a:chOff x="13639" y="4839"/>
            <a:chExt cx="3114" cy="3092"/>
          </a:xfrm>
        </p:grpSpPr>
        <p:grpSp>
          <p:nvGrpSpPr>
            <p:cNvPr id="16" name="组合 15">
              <a:extLst>
                <a:ext uri="{FF2B5EF4-FFF2-40B4-BE49-F238E27FC236}">
                  <a16:creationId xmlns:a16="http://schemas.microsoft.com/office/drawing/2014/main" id="{6E83C551-EE92-6F37-5B2C-58CFDB6D796C}"/>
                </a:ext>
              </a:extLst>
            </p:cNvPr>
            <p:cNvGrpSpPr/>
            <p:nvPr/>
          </p:nvGrpSpPr>
          <p:grpSpPr>
            <a:xfrm>
              <a:off x="13639" y="4839"/>
              <a:ext cx="3115" cy="3092"/>
              <a:chOff x="1188790" y="1843450"/>
              <a:chExt cx="2932774" cy="2911576"/>
            </a:xfrm>
            <a:solidFill>
              <a:schemeClr val="accent1"/>
            </a:solidFill>
          </p:grpSpPr>
          <p:sp>
            <p:nvSpPr>
              <p:cNvPr id="18" name="任意多边形 10">
                <a:extLst>
                  <a:ext uri="{FF2B5EF4-FFF2-40B4-BE49-F238E27FC236}">
                    <a16:creationId xmlns:a16="http://schemas.microsoft.com/office/drawing/2014/main" id="{B2770DD7-2D58-694B-F562-D9ACF02F1ADE}"/>
                  </a:ext>
                </a:extLst>
              </p:cNvPr>
              <p:cNvSpPr/>
              <p:nvPr/>
            </p:nvSpPr>
            <p:spPr>
              <a:xfrm rot="19200000">
                <a:off x="1188790" y="1843450"/>
                <a:ext cx="2932774" cy="2911576"/>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Cambria" panose="02040503050406030204" pitchFamily="18" charset="0"/>
                  <a:ea typeface="+mj-ea"/>
                </a:endParaRPr>
              </a:p>
            </p:txBody>
          </p:sp>
          <p:sp>
            <p:nvSpPr>
              <p:cNvPr id="19" name="椭圆 18">
                <a:extLst>
                  <a:ext uri="{FF2B5EF4-FFF2-40B4-BE49-F238E27FC236}">
                    <a16:creationId xmlns:a16="http://schemas.microsoft.com/office/drawing/2014/main" id="{CBFF8C21-699C-A503-E69F-AC09B4561FF9}"/>
                  </a:ext>
                </a:extLst>
              </p:cNvPr>
              <p:cNvSpPr/>
              <p:nvPr/>
            </p:nvSpPr>
            <p:spPr>
              <a:xfrm>
                <a:off x="1820232" y="2465600"/>
                <a:ext cx="1728192" cy="1728192"/>
              </a:xfrm>
              <a:prstGeom prst="ellipse">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Cambria" panose="02040503050406030204" pitchFamily="18" charset="0"/>
                  <a:ea typeface="+mj-ea"/>
                </a:endParaRPr>
              </a:p>
            </p:txBody>
          </p:sp>
        </p:grpSp>
        <p:sp>
          <p:nvSpPr>
            <p:cNvPr id="17" name="Freeform 101">
              <a:extLst>
                <a:ext uri="{FF2B5EF4-FFF2-40B4-BE49-F238E27FC236}">
                  <a16:creationId xmlns:a16="http://schemas.microsoft.com/office/drawing/2014/main" id="{3DB65693-68B3-B664-0DFD-B826A3B91580}"/>
                </a:ext>
              </a:extLst>
            </p:cNvPr>
            <p:cNvSpPr/>
            <p:nvPr/>
          </p:nvSpPr>
          <p:spPr bwMode="auto">
            <a:xfrm>
              <a:off x="14900" y="5920"/>
              <a:ext cx="773" cy="957"/>
            </a:xfrm>
            <a:custGeom>
              <a:avLst/>
              <a:gdLst>
                <a:gd name="T0" fmla="*/ 0 w 59"/>
                <a:gd name="T1" fmla="*/ 21 h 73"/>
                <a:gd name="T2" fmla="*/ 48 w 59"/>
                <a:gd name="T3" fmla="*/ 0 h 73"/>
                <a:gd name="T4" fmla="*/ 59 w 59"/>
                <a:gd name="T5" fmla="*/ 25 h 73"/>
                <a:gd name="T6" fmla="*/ 18 w 59"/>
                <a:gd name="T7" fmla="*/ 42 h 73"/>
                <a:gd name="T8" fmla="*/ 30 w 59"/>
                <a:gd name="T9" fmla="*/ 70 h 73"/>
                <a:gd name="T10" fmla="*/ 23 w 59"/>
                <a:gd name="T11" fmla="*/ 73 h 73"/>
                <a:gd name="T12" fmla="*/ 0 w 59"/>
                <a:gd name="T13" fmla="*/ 21 h 73"/>
              </a:gdLst>
              <a:ahLst/>
              <a:cxnLst>
                <a:cxn ang="0">
                  <a:pos x="T0" y="T1"/>
                </a:cxn>
                <a:cxn ang="0">
                  <a:pos x="T2" y="T3"/>
                </a:cxn>
                <a:cxn ang="0">
                  <a:pos x="T4" y="T5"/>
                </a:cxn>
                <a:cxn ang="0">
                  <a:pos x="T6" y="T7"/>
                </a:cxn>
                <a:cxn ang="0">
                  <a:pos x="T8" y="T9"/>
                </a:cxn>
                <a:cxn ang="0">
                  <a:pos x="T10" y="T11"/>
                </a:cxn>
                <a:cxn ang="0">
                  <a:pos x="T12" y="T13"/>
                </a:cxn>
              </a:cxnLst>
              <a:rect l="0" t="0" r="r" b="b"/>
              <a:pathLst>
                <a:path w="59" h="73">
                  <a:moveTo>
                    <a:pt x="0" y="21"/>
                  </a:moveTo>
                  <a:cubicBezTo>
                    <a:pt x="2" y="10"/>
                    <a:pt x="42" y="13"/>
                    <a:pt x="48" y="0"/>
                  </a:cubicBezTo>
                  <a:cubicBezTo>
                    <a:pt x="52" y="8"/>
                    <a:pt x="55" y="16"/>
                    <a:pt x="59" y="25"/>
                  </a:cubicBezTo>
                  <a:cubicBezTo>
                    <a:pt x="47" y="40"/>
                    <a:pt x="29" y="33"/>
                    <a:pt x="18" y="42"/>
                  </a:cubicBezTo>
                  <a:cubicBezTo>
                    <a:pt x="30" y="70"/>
                    <a:pt x="30" y="70"/>
                    <a:pt x="30" y="70"/>
                  </a:cubicBezTo>
                  <a:cubicBezTo>
                    <a:pt x="23" y="73"/>
                    <a:pt x="23" y="73"/>
                    <a:pt x="23" y="73"/>
                  </a:cubicBezTo>
                  <a:lnTo>
                    <a:pt x="0" y="21"/>
                  </a:lnTo>
                  <a:close/>
                </a:path>
              </a:pathLst>
            </a:custGeom>
            <a:solidFill>
              <a:schemeClr val="bg1"/>
            </a:solidFill>
            <a:ln>
              <a:noFill/>
            </a:ln>
          </p:spPr>
          <p:txBody>
            <a:bodyPr vert="horz" wrap="square" lIns="68576" tIns="34289" rIns="68576" bIns="34289" numCol="1" anchor="t" anchorCtr="0" compatLnSpc="1"/>
            <a:lstStyle/>
            <a:p>
              <a:pPr defTabSz="685800"/>
              <a:endParaRPr lang="zh-CN" altLang="en-US" sz="900" dirty="0">
                <a:solidFill>
                  <a:prstClr val="black"/>
                </a:solidFill>
                <a:latin typeface="Cambria" panose="02040503050406030204" pitchFamily="18" charset="0"/>
                <a:ea typeface="+mj-ea"/>
              </a:endParaRPr>
            </a:p>
          </p:txBody>
        </p:sp>
      </p:grpSp>
      <p:grpSp>
        <p:nvGrpSpPr>
          <p:cNvPr id="20" name="组合 19">
            <a:extLst>
              <a:ext uri="{FF2B5EF4-FFF2-40B4-BE49-F238E27FC236}">
                <a16:creationId xmlns:a16="http://schemas.microsoft.com/office/drawing/2014/main" id="{401C7B91-1709-C18A-72FB-DE8BCA3E709C}"/>
              </a:ext>
            </a:extLst>
          </p:cNvPr>
          <p:cNvGrpSpPr/>
          <p:nvPr/>
        </p:nvGrpSpPr>
        <p:grpSpPr>
          <a:xfrm>
            <a:off x="5264375" y="3253264"/>
            <a:ext cx="445770" cy="442913"/>
            <a:chOff x="10860" y="6877"/>
            <a:chExt cx="3040" cy="3018"/>
          </a:xfrm>
        </p:grpSpPr>
        <p:grpSp>
          <p:nvGrpSpPr>
            <p:cNvPr id="21" name="组合 20">
              <a:extLst>
                <a:ext uri="{FF2B5EF4-FFF2-40B4-BE49-F238E27FC236}">
                  <a16:creationId xmlns:a16="http://schemas.microsoft.com/office/drawing/2014/main" id="{A685AA67-86EE-7574-EC4B-65D411D8C003}"/>
                </a:ext>
              </a:extLst>
            </p:cNvPr>
            <p:cNvGrpSpPr/>
            <p:nvPr/>
          </p:nvGrpSpPr>
          <p:grpSpPr>
            <a:xfrm>
              <a:off x="10860" y="6877"/>
              <a:ext cx="3041" cy="3019"/>
              <a:chOff x="1188790" y="1843450"/>
              <a:chExt cx="2932774" cy="2911576"/>
            </a:xfrm>
            <a:solidFill>
              <a:schemeClr val="accent2"/>
            </a:solidFill>
          </p:grpSpPr>
          <p:sp>
            <p:nvSpPr>
              <p:cNvPr id="23" name="任意多边形 7">
                <a:extLst>
                  <a:ext uri="{FF2B5EF4-FFF2-40B4-BE49-F238E27FC236}">
                    <a16:creationId xmlns:a16="http://schemas.microsoft.com/office/drawing/2014/main" id="{1C73C058-1EC0-5C77-080C-99F19B19D24B}"/>
                  </a:ext>
                </a:extLst>
              </p:cNvPr>
              <p:cNvSpPr/>
              <p:nvPr/>
            </p:nvSpPr>
            <p:spPr>
              <a:xfrm rot="19200000">
                <a:off x="1188790" y="1843450"/>
                <a:ext cx="2932774" cy="2911576"/>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Cambria" panose="02040503050406030204" pitchFamily="18" charset="0"/>
                  <a:ea typeface="+mj-ea"/>
                </a:endParaRPr>
              </a:p>
            </p:txBody>
          </p:sp>
          <p:sp>
            <p:nvSpPr>
              <p:cNvPr id="24" name="椭圆 23">
                <a:extLst>
                  <a:ext uri="{FF2B5EF4-FFF2-40B4-BE49-F238E27FC236}">
                    <a16:creationId xmlns:a16="http://schemas.microsoft.com/office/drawing/2014/main" id="{59DD0FD5-CF13-3836-94AC-398B8D6F96AF}"/>
                  </a:ext>
                </a:extLst>
              </p:cNvPr>
              <p:cNvSpPr/>
              <p:nvPr/>
            </p:nvSpPr>
            <p:spPr>
              <a:xfrm>
                <a:off x="1820232" y="2465600"/>
                <a:ext cx="1728192" cy="1728192"/>
              </a:xfrm>
              <a:prstGeom prst="ellipse">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Cambria" panose="02040503050406030204" pitchFamily="18" charset="0"/>
                  <a:ea typeface="+mj-ea"/>
                </a:endParaRPr>
              </a:p>
            </p:txBody>
          </p:sp>
        </p:grpSp>
        <p:sp>
          <p:nvSpPr>
            <p:cNvPr id="22" name="立方体 21">
              <a:extLst>
                <a:ext uri="{FF2B5EF4-FFF2-40B4-BE49-F238E27FC236}">
                  <a16:creationId xmlns:a16="http://schemas.microsoft.com/office/drawing/2014/main" id="{9E01D632-95A8-8A24-A4A4-95B050E0A3DF}"/>
                </a:ext>
              </a:extLst>
            </p:cNvPr>
            <p:cNvSpPr/>
            <p:nvPr/>
          </p:nvSpPr>
          <p:spPr bwMode="auto">
            <a:xfrm>
              <a:off x="12079" y="8026"/>
              <a:ext cx="698" cy="720"/>
            </a:xfrm>
            <a:prstGeom prst="cube">
              <a:avLst/>
            </a:prstGeom>
            <a:solidFill>
              <a:schemeClr val="bg1"/>
            </a:solidFill>
            <a:ln>
              <a:noFill/>
            </a:ln>
          </p:spPr>
          <p:txBody>
            <a:bodyPr vert="horz" wrap="square" lIns="68576" tIns="34289" rIns="68576" bIns="34289" numCol="1" rtlCol="0" anchor="t" anchorCtr="0" compatLnSpc="1">
              <a:noAutofit/>
            </a:bodyPr>
            <a:lstStyle/>
            <a:p>
              <a:pPr defTabSz="685800"/>
              <a:endParaRPr lang="zh-CN" altLang="en-US" sz="900" dirty="0">
                <a:solidFill>
                  <a:prstClr val="black"/>
                </a:solidFill>
                <a:latin typeface="Cambria" panose="02040503050406030204" pitchFamily="18" charset="0"/>
                <a:ea typeface="+mj-ea"/>
                <a:sym typeface="+mn-ea"/>
              </a:endParaRPr>
            </a:p>
          </p:txBody>
        </p:sp>
      </p:grpSp>
      <p:sp>
        <p:nvSpPr>
          <p:cNvPr id="25" name="文本框 24">
            <a:extLst>
              <a:ext uri="{FF2B5EF4-FFF2-40B4-BE49-F238E27FC236}">
                <a16:creationId xmlns:a16="http://schemas.microsoft.com/office/drawing/2014/main" id="{09EA536F-0ED9-ED24-6B17-3A2DF1465A31}"/>
              </a:ext>
            </a:extLst>
          </p:cNvPr>
          <p:cNvSpPr txBox="1"/>
          <p:nvPr/>
        </p:nvSpPr>
        <p:spPr>
          <a:xfrm>
            <a:off x="2792346" y="3552388"/>
            <a:ext cx="1553630" cy="577850"/>
          </a:xfrm>
          <a:prstGeom prst="rect">
            <a:avLst/>
          </a:prstGeom>
          <a:noFill/>
        </p:spPr>
        <p:txBody>
          <a:bodyPr wrap="none" rtlCol="0" anchor="t">
            <a:spAutoFit/>
          </a:bodyPr>
          <a:lstStyle/>
          <a:p>
            <a:pPr algn="dist" defTabSz="685800">
              <a:lnSpc>
                <a:spcPct val="150000"/>
              </a:lnSpc>
            </a:pPr>
            <a:r>
              <a:rPr lang="en-US" altLang="zh-CN" sz="2400" b="1" dirty="0">
                <a:solidFill>
                  <a:srgbClr val="0777D4"/>
                </a:solidFill>
                <a:latin typeface="Cambria" panose="02040503050406030204" pitchFamily="18" charset="0"/>
                <a:ea typeface="Cambria" panose="02040503050406030204" pitchFamily="18" charset="0"/>
                <a:cs typeface="+mn-ea"/>
                <a:sym typeface="+mn-ea"/>
              </a:rPr>
              <a:t>Promoter</a:t>
            </a:r>
          </a:p>
        </p:txBody>
      </p:sp>
      <p:sp>
        <p:nvSpPr>
          <p:cNvPr id="26" name="文本框 25">
            <a:extLst>
              <a:ext uri="{FF2B5EF4-FFF2-40B4-BE49-F238E27FC236}">
                <a16:creationId xmlns:a16="http://schemas.microsoft.com/office/drawing/2014/main" id="{13628935-62A8-D7EE-6033-2C8EF0D0A902}"/>
              </a:ext>
            </a:extLst>
          </p:cNvPr>
          <p:cNvSpPr txBox="1"/>
          <p:nvPr/>
        </p:nvSpPr>
        <p:spPr>
          <a:xfrm>
            <a:off x="4933342" y="3526528"/>
            <a:ext cx="1194558" cy="580415"/>
          </a:xfrm>
          <a:prstGeom prst="rect">
            <a:avLst/>
          </a:prstGeom>
          <a:noFill/>
        </p:spPr>
        <p:txBody>
          <a:bodyPr wrap="none" rtlCol="0" anchor="t">
            <a:spAutoFit/>
          </a:bodyPr>
          <a:lstStyle/>
          <a:p>
            <a:pPr algn="dist" defTabSz="685800">
              <a:lnSpc>
                <a:spcPct val="150000"/>
              </a:lnSpc>
            </a:pPr>
            <a:r>
              <a:rPr lang="en-US" altLang="zh-CN" sz="2400" b="1" dirty="0">
                <a:solidFill>
                  <a:srgbClr val="0777D4"/>
                </a:solidFill>
                <a:latin typeface="Cambria" panose="02040503050406030204" pitchFamily="18" charset="0"/>
                <a:ea typeface="Cambria" panose="02040503050406030204" pitchFamily="18" charset="0"/>
                <a:cs typeface="+mn-ea"/>
                <a:sym typeface="+mn-ea"/>
              </a:rPr>
              <a:t>Leader</a:t>
            </a:r>
            <a:endParaRPr lang="en-US" altLang="zh-CN" sz="2400" b="1" spc="213" dirty="0">
              <a:solidFill>
                <a:srgbClr val="0777D4"/>
              </a:solidFill>
              <a:latin typeface="Cambria" panose="02040503050406030204" pitchFamily="18" charset="0"/>
              <a:ea typeface="Cambria" panose="02040503050406030204" pitchFamily="18" charset="0"/>
              <a:cs typeface="+mn-ea"/>
              <a:sym typeface="+mn-ea"/>
            </a:endParaRPr>
          </a:p>
        </p:txBody>
      </p:sp>
      <p:sp>
        <p:nvSpPr>
          <p:cNvPr id="27" name="文本框 26">
            <a:extLst>
              <a:ext uri="{FF2B5EF4-FFF2-40B4-BE49-F238E27FC236}">
                <a16:creationId xmlns:a16="http://schemas.microsoft.com/office/drawing/2014/main" id="{43DDA81E-59B2-EAC3-019F-96D17D3AC18D}"/>
              </a:ext>
            </a:extLst>
          </p:cNvPr>
          <p:cNvSpPr txBox="1"/>
          <p:nvPr/>
        </p:nvSpPr>
        <p:spPr>
          <a:xfrm>
            <a:off x="6665811" y="3527001"/>
            <a:ext cx="1895071" cy="577850"/>
          </a:xfrm>
          <a:prstGeom prst="rect">
            <a:avLst/>
          </a:prstGeom>
          <a:noFill/>
        </p:spPr>
        <p:txBody>
          <a:bodyPr wrap="none" rtlCol="0" anchor="t">
            <a:spAutoFit/>
          </a:bodyPr>
          <a:lstStyle/>
          <a:p>
            <a:pPr algn="ctr" defTabSz="685800">
              <a:lnSpc>
                <a:spcPct val="150000"/>
              </a:lnSpc>
            </a:pPr>
            <a:r>
              <a:rPr lang="en-US" altLang="zh-CN" sz="2400" b="1" dirty="0">
                <a:solidFill>
                  <a:srgbClr val="0777D4"/>
                </a:solidFill>
                <a:latin typeface="Cambria" panose="02040503050406030204" pitchFamily="18" charset="0"/>
                <a:ea typeface="Cambria" panose="02040503050406030204" pitchFamily="18" charset="0"/>
                <a:cs typeface="+mn-ea"/>
                <a:sym typeface="+mn-ea"/>
              </a:rPr>
              <a:t>Practitioner</a:t>
            </a:r>
          </a:p>
        </p:txBody>
      </p:sp>
      <p:sp>
        <p:nvSpPr>
          <p:cNvPr id="28" name="文本框 27">
            <a:extLst>
              <a:ext uri="{FF2B5EF4-FFF2-40B4-BE49-F238E27FC236}">
                <a16:creationId xmlns:a16="http://schemas.microsoft.com/office/drawing/2014/main" id="{A921C13A-B3D2-99E1-91FE-9374B115CF66}"/>
              </a:ext>
            </a:extLst>
          </p:cNvPr>
          <p:cNvSpPr txBox="1"/>
          <p:nvPr/>
        </p:nvSpPr>
        <p:spPr>
          <a:xfrm>
            <a:off x="557212" y="4026218"/>
            <a:ext cx="2071688" cy="507831"/>
          </a:xfrm>
          <a:prstGeom prst="rect">
            <a:avLst/>
          </a:prstGeom>
          <a:noFill/>
        </p:spPr>
        <p:txBody>
          <a:bodyPr wrap="square" rtlCol="0" anchor="t">
            <a:spAutoFit/>
          </a:bodyPr>
          <a:lstStyle/>
          <a:p>
            <a:pPr algn="ctr" defTabSz="685800"/>
            <a:r>
              <a:rPr lang="en-US" altLang="zh-CN" sz="1350" b="1" dirty="0">
                <a:solidFill>
                  <a:prstClr val="black">
                    <a:lumMod val="65000"/>
                    <a:lumOff val="35000"/>
                  </a:prstClr>
                </a:solidFill>
                <a:latin typeface="Cambria" panose="02040503050406030204" pitchFamily="18" charset="0"/>
                <a:ea typeface="Cambria" panose="02040503050406030204" pitchFamily="18" charset="0"/>
                <a:cs typeface="+mn-ea"/>
                <a:sym typeface="+mn-lt"/>
              </a:rPr>
              <a:t>One-stop Academic Service Platform</a:t>
            </a:r>
            <a:endParaRPr lang="zh-CN" altLang="en-US" sz="1350" b="1" dirty="0">
              <a:solidFill>
                <a:srgbClr val="424040"/>
              </a:solidFill>
              <a:latin typeface="Cambria" panose="02040503050406030204" pitchFamily="18" charset="0"/>
              <a:cs typeface="+mn-ea"/>
              <a:sym typeface="+mn-lt"/>
            </a:endParaRPr>
          </a:p>
        </p:txBody>
      </p:sp>
      <p:sp>
        <p:nvSpPr>
          <p:cNvPr id="29" name="文本框 28">
            <a:extLst>
              <a:ext uri="{FF2B5EF4-FFF2-40B4-BE49-F238E27FC236}">
                <a16:creationId xmlns:a16="http://schemas.microsoft.com/office/drawing/2014/main" id="{E1659A09-34B0-D514-5B0B-1161C085E3E5}"/>
              </a:ext>
            </a:extLst>
          </p:cNvPr>
          <p:cNvSpPr txBox="1"/>
          <p:nvPr/>
        </p:nvSpPr>
        <p:spPr>
          <a:xfrm>
            <a:off x="2772427" y="4017950"/>
            <a:ext cx="1542098" cy="507831"/>
          </a:xfrm>
          <a:prstGeom prst="rect">
            <a:avLst/>
          </a:prstGeom>
          <a:noFill/>
        </p:spPr>
        <p:txBody>
          <a:bodyPr wrap="square" rtlCol="0" anchor="t">
            <a:spAutoFit/>
          </a:bodyPr>
          <a:lstStyle/>
          <a:p>
            <a:pPr algn="ctr" defTabSz="685800"/>
            <a:r>
              <a:rPr lang="en-US" altLang="zh-CN" sz="1350" b="1" dirty="0">
                <a:solidFill>
                  <a:prstClr val="black">
                    <a:lumMod val="65000"/>
                    <a:lumOff val="35000"/>
                  </a:prstClr>
                </a:solidFill>
                <a:latin typeface="Cambria" panose="02040503050406030204" pitchFamily="18" charset="0"/>
                <a:ea typeface="Cambria" panose="02040503050406030204" pitchFamily="18" charset="0"/>
                <a:cs typeface="+mn-ea"/>
                <a:sym typeface="+mn-lt"/>
              </a:rPr>
              <a:t>Innovative Solutions</a:t>
            </a:r>
          </a:p>
        </p:txBody>
      </p:sp>
      <p:sp>
        <p:nvSpPr>
          <p:cNvPr id="30" name="文本框 29">
            <a:extLst>
              <a:ext uri="{FF2B5EF4-FFF2-40B4-BE49-F238E27FC236}">
                <a16:creationId xmlns:a16="http://schemas.microsoft.com/office/drawing/2014/main" id="{98738EF8-6E1C-BC62-C24F-9C2764AC2C8B}"/>
              </a:ext>
            </a:extLst>
          </p:cNvPr>
          <p:cNvSpPr txBox="1"/>
          <p:nvPr/>
        </p:nvSpPr>
        <p:spPr>
          <a:xfrm>
            <a:off x="4678004" y="4026218"/>
            <a:ext cx="1816418" cy="507831"/>
          </a:xfrm>
          <a:prstGeom prst="rect">
            <a:avLst/>
          </a:prstGeom>
          <a:noFill/>
        </p:spPr>
        <p:txBody>
          <a:bodyPr wrap="square" rtlCol="0" anchor="t">
            <a:spAutoFit/>
          </a:bodyPr>
          <a:lstStyle/>
          <a:p>
            <a:pPr algn="ctr" defTabSz="685800"/>
            <a:r>
              <a:rPr lang="en-US" altLang="zh-CN" sz="1350" b="1" dirty="0">
                <a:solidFill>
                  <a:prstClr val="black">
                    <a:lumMod val="65000"/>
                    <a:lumOff val="35000"/>
                  </a:prstClr>
                </a:solidFill>
                <a:latin typeface="Cambria" panose="02040503050406030204" pitchFamily="18" charset="0"/>
                <a:ea typeface="Cambria" panose="02040503050406030204" pitchFamily="18" charset="0"/>
                <a:cs typeface="+mn-ea"/>
                <a:sym typeface="+mn-lt"/>
              </a:rPr>
              <a:t>Reform of Academic Service Industry</a:t>
            </a:r>
          </a:p>
        </p:txBody>
      </p:sp>
      <p:sp>
        <p:nvSpPr>
          <p:cNvPr id="31" name="文本框 30">
            <a:extLst>
              <a:ext uri="{FF2B5EF4-FFF2-40B4-BE49-F238E27FC236}">
                <a16:creationId xmlns:a16="http://schemas.microsoft.com/office/drawing/2014/main" id="{7A8034D7-B4DC-32C7-31D5-8A3B3718941F}"/>
              </a:ext>
            </a:extLst>
          </p:cNvPr>
          <p:cNvSpPr txBox="1"/>
          <p:nvPr/>
        </p:nvSpPr>
        <p:spPr>
          <a:xfrm>
            <a:off x="6500112" y="4026218"/>
            <a:ext cx="2226469" cy="507831"/>
          </a:xfrm>
          <a:prstGeom prst="rect">
            <a:avLst/>
          </a:prstGeom>
          <a:noFill/>
        </p:spPr>
        <p:txBody>
          <a:bodyPr wrap="square" rtlCol="0" anchor="t">
            <a:spAutoFit/>
          </a:bodyPr>
          <a:lstStyle/>
          <a:p>
            <a:pPr algn="ctr" defTabSz="685800"/>
            <a:r>
              <a:rPr lang="en-US" altLang="zh-CN" sz="1350" b="1" dirty="0">
                <a:solidFill>
                  <a:prstClr val="black">
                    <a:lumMod val="65000"/>
                    <a:lumOff val="35000"/>
                  </a:prstClr>
                </a:solidFill>
                <a:latin typeface="Cambria" panose="02040503050406030204" pitchFamily="18" charset="0"/>
                <a:ea typeface="Cambria" panose="02040503050406030204" pitchFamily="18" charset="0"/>
                <a:cs typeface="+mn-ea"/>
                <a:sym typeface="+mn-lt"/>
              </a:rPr>
              <a:t>Academic Service Innovation Infrastructure</a:t>
            </a:r>
          </a:p>
        </p:txBody>
      </p:sp>
      <p:grpSp>
        <p:nvGrpSpPr>
          <p:cNvPr id="32" name="组合 31">
            <a:extLst>
              <a:ext uri="{FF2B5EF4-FFF2-40B4-BE49-F238E27FC236}">
                <a16:creationId xmlns:a16="http://schemas.microsoft.com/office/drawing/2014/main" id="{7796CF6F-618F-A8C8-DA2D-59D8EF576B97}"/>
              </a:ext>
            </a:extLst>
          </p:cNvPr>
          <p:cNvGrpSpPr/>
          <p:nvPr/>
        </p:nvGrpSpPr>
        <p:grpSpPr>
          <a:xfrm>
            <a:off x="1478280" y="4491037"/>
            <a:ext cx="133350" cy="1090613"/>
            <a:chOff x="3034" y="7940"/>
            <a:chExt cx="280" cy="2290"/>
          </a:xfrm>
        </p:grpSpPr>
        <p:cxnSp>
          <p:nvCxnSpPr>
            <p:cNvPr id="33" name="直接连接符 32">
              <a:extLst>
                <a:ext uri="{FF2B5EF4-FFF2-40B4-BE49-F238E27FC236}">
                  <a16:creationId xmlns:a16="http://schemas.microsoft.com/office/drawing/2014/main" id="{531B55C1-BB70-4670-F1E2-C6355EA396CF}"/>
                </a:ext>
              </a:extLst>
            </p:cNvPr>
            <p:cNvCxnSpPr/>
            <p:nvPr/>
          </p:nvCxnSpPr>
          <p:spPr>
            <a:xfrm flipH="1">
              <a:off x="3164" y="8310"/>
              <a:ext cx="10" cy="192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十字星 74">
              <a:extLst>
                <a:ext uri="{FF2B5EF4-FFF2-40B4-BE49-F238E27FC236}">
                  <a16:creationId xmlns:a16="http://schemas.microsoft.com/office/drawing/2014/main" id="{847F8948-D3B1-DDF8-6B0D-022152CC2D0A}"/>
                </a:ext>
              </a:extLst>
            </p:cNvPr>
            <p:cNvSpPr/>
            <p:nvPr/>
          </p:nvSpPr>
          <p:spPr>
            <a:xfrm>
              <a:off x="3034" y="7940"/>
              <a:ext cx="280" cy="39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mbria" panose="02040503050406030204" pitchFamily="18" charset="0"/>
              </a:endParaRPr>
            </a:p>
          </p:txBody>
        </p:sp>
      </p:grpSp>
      <p:grpSp>
        <p:nvGrpSpPr>
          <p:cNvPr id="35" name="组合 34">
            <a:extLst>
              <a:ext uri="{FF2B5EF4-FFF2-40B4-BE49-F238E27FC236}">
                <a16:creationId xmlns:a16="http://schemas.microsoft.com/office/drawing/2014/main" id="{4905DC48-2A41-7E69-0CF1-3D689B8A2CD7}"/>
              </a:ext>
            </a:extLst>
          </p:cNvPr>
          <p:cNvGrpSpPr/>
          <p:nvPr/>
        </p:nvGrpSpPr>
        <p:grpSpPr>
          <a:xfrm>
            <a:off x="3502343" y="4510087"/>
            <a:ext cx="133350" cy="1090613"/>
            <a:chOff x="3034" y="7940"/>
            <a:chExt cx="280" cy="2290"/>
          </a:xfrm>
        </p:grpSpPr>
        <p:cxnSp>
          <p:nvCxnSpPr>
            <p:cNvPr id="36" name="直接连接符 35">
              <a:extLst>
                <a:ext uri="{FF2B5EF4-FFF2-40B4-BE49-F238E27FC236}">
                  <a16:creationId xmlns:a16="http://schemas.microsoft.com/office/drawing/2014/main" id="{66C828A2-ABA9-B694-9F21-5A2DDB939745}"/>
                </a:ext>
              </a:extLst>
            </p:cNvPr>
            <p:cNvCxnSpPr/>
            <p:nvPr/>
          </p:nvCxnSpPr>
          <p:spPr>
            <a:xfrm flipH="1">
              <a:off x="3164" y="8310"/>
              <a:ext cx="10" cy="192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十字星 82">
              <a:extLst>
                <a:ext uri="{FF2B5EF4-FFF2-40B4-BE49-F238E27FC236}">
                  <a16:creationId xmlns:a16="http://schemas.microsoft.com/office/drawing/2014/main" id="{F6D76FF3-87AF-1DFE-B70D-6AAD731D6F8D}"/>
                </a:ext>
              </a:extLst>
            </p:cNvPr>
            <p:cNvSpPr/>
            <p:nvPr/>
          </p:nvSpPr>
          <p:spPr>
            <a:xfrm>
              <a:off x="3034" y="7940"/>
              <a:ext cx="280" cy="39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mbria" panose="02040503050406030204" pitchFamily="18" charset="0"/>
              </a:endParaRPr>
            </a:p>
          </p:txBody>
        </p:sp>
      </p:grpSp>
      <p:grpSp>
        <p:nvGrpSpPr>
          <p:cNvPr id="38" name="组合 37">
            <a:extLst>
              <a:ext uri="{FF2B5EF4-FFF2-40B4-BE49-F238E27FC236}">
                <a16:creationId xmlns:a16="http://schemas.microsoft.com/office/drawing/2014/main" id="{47A9D45E-1586-6EF3-9ABB-824485D4441B}"/>
              </a:ext>
            </a:extLst>
          </p:cNvPr>
          <p:cNvGrpSpPr/>
          <p:nvPr/>
        </p:nvGrpSpPr>
        <p:grpSpPr>
          <a:xfrm>
            <a:off x="5478780" y="4505325"/>
            <a:ext cx="133350" cy="1090613"/>
            <a:chOff x="3034" y="7940"/>
            <a:chExt cx="280" cy="2290"/>
          </a:xfrm>
        </p:grpSpPr>
        <p:cxnSp>
          <p:nvCxnSpPr>
            <p:cNvPr id="39" name="直接连接符 38">
              <a:extLst>
                <a:ext uri="{FF2B5EF4-FFF2-40B4-BE49-F238E27FC236}">
                  <a16:creationId xmlns:a16="http://schemas.microsoft.com/office/drawing/2014/main" id="{75D09F5A-8A27-E6CE-F2F3-C410B8428C93}"/>
                </a:ext>
              </a:extLst>
            </p:cNvPr>
            <p:cNvCxnSpPr/>
            <p:nvPr/>
          </p:nvCxnSpPr>
          <p:spPr>
            <a:xfrm flipH="1">
              <a:off x="3164" y="8310"/>
              <a:ext cx="10" cy="192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十字星 85">
              <a:extLst>
                <a:ext uri="{FF2B5EF4-FFF2-40B4-BE49-F238E27FC236}">
                  <a16:creationId xmlns:a16="http://schemas.microsoft.com/office/drawing/2014/main" id="{550F19F7-C56A-278D-980B-ECB64857D08F}"/>
                </a:ext>
              </a:extLst>
            </p:cNvPr>
            <p:cNvSpPr/>
            <p:nvPr/>
          </p:nvSpPr>
          <p:spPr>
            <a:xfrm>
              <a:off x="3034" y="7940"/>
              <a:ext cx="280" cy="39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mbria" panose="02040503050406030204" pitchFamily="18" charset="0"/>
              </a:endParaRPr>
            </a:p>
          </p:txBody>
        </p:sp>
      </p:grpSp>
      <p:grpSp>
        <p:nvGrpSpPr>
          <p:cNvPr id="41" name="组合 40">
            <a:extLst>
              <a:ext uri="{FF2B5EF4-FFF2-40B4-BE49-F238E27FC236}">
                <a16:creationId xmlns:a16="http://schemas.microsoft.com/office/drawing/2014/main" id="{CDC0A056-25A4-D051-3BD5-8B514880F89C}"/>
              </a:ext>
            </a:extLst>
          </p:cNvPr>
          <p:cNvGrpSpPr/>
          <p:nvPr/>
        </p:nvGrpSpPr>
        <p:grpSpPr>
          <a:xfrm>
            <a:off x="7474268" y="4486275"/>
            <a:ext cx="133350" cy="1090613"/>
            <a:chOff x="3034" y="7940"/>
            <a:chExt cx="280" cy="2290"/>
          </a:xfrm>
        </p:grpSpPr>
        <p:cxnSp>
          <p:nvCxnSpPr>
            <p:cNvPr id="42" name="直接连接符 41">
              <a:extLst>
                <a:ext uri="{FF2B5EF4-FFF2-40B4-BE49-F238E27FC236}">
                  <a16:creationId xmlns:a16="http://schemas.microsoft.com/office/drawing/2014/main" id="{BE5A48CD-DB70-D114-AC30-B8778C1850E9}"/>
                </a:ext>
              </a:extLst>
            </p:cNvPr>
            <p:cNvCxnSpPr/>
            <p:nvPr/>
          </p:nvCxnSpPr>
          <p:spPr>
            <a:xfrm flipH="1">
              <a:off x="3164" y="8310"/>
              <a:ext cx="10" cy="192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十字星 88">
              <a:extLst>
                <a:ext uri="{FF2B5EF4-FFF2-40B4-BE49-F238E27FC236}">
                  <a16:creationId xmlns:a16="http://schemas.microsoft.com/office/drawing/2014/main" id="{A0DFC60A-EA31-15BD-8F6A-325A5699FA3F}"/>
                </a:ext>
              </a:extLst>
            </p:cNvPr>
            <p:cNvSpPr/>
            <p:nvPr/>
          </p:nvSpPr>
          <p:spPr>
            <a:xfrm>
              <a:off x="3034" y="7940"/>
              <a:ext cx="280" cy="39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mbria" panose="02040503050406030204" pitchFamily="18" charset="0"/>
              </a:endParaRPr>
            </a:p>
          </p:txBody>
        </p:sp>
      </p:grpSp>
      <p:sp>
        <p:nvSpPr>
          <p:cNvPr id="44" name="矩形 43">
            <a:extLst>
              <a:ext uri="{FF2B5EF4-FFF2-40B4-BE49-F238E27FC236}">
                <a16:creationId xmlns:a16="http://schemas.microsoft.com/office/drawing/2014/main" id="{60D9D1C8-6B5C-641C-7748-CD42726B9BBE}"/>
              </a:ext>
            </a:extLst>
          </p:cNvPr>
          <p:cNvSpPr/>
          <p:nvPr/>
        </p:nvSpPr>
        <p:spPr>
          <a:xfrm>
            <a:off x="-3810" y="4824889"/>
            <a:ext cx="9145905" cy="219075"/>
          </a:xfrm>
          <a:prstGeom prst="rect">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lnSpc>
                <a:spcPct val="150000"/>
              </a:lnSpc>
            </a:pPr>
            <a:endParaRPr lang="zh-CN" altLang="en-US" sz="855">
              <a:solidFill>
                <a:prstClr val="white"/>
              </a:solidFill>
              <a:latin typeface="Cambria" panose="02040503050406030204" pitchFamily="18" charset="0"/>
              <a:cs typeface="+mn-ea"/>
              <a:sym typeface="+mn-lt"/>
            </a:endParaRPr>
          </a:p>
        </p:txBody>
      </p:sp>
    </p:spTree>
    <p:extLst>
      <p:ext uri="{BB962C8B-B14F-4D97-AF65-F5344CB8AC3E}">
        <p14:creationId xmlns:p14="http://schemas.microsoft.com/office/powerpoint/2010/main" val="3950810775"/>
      </p:ext>
    </p:extLst>
  </p:cSld>
  <p:clrMapOvr>
    <a:masterClrMapping/>
  </p:clrMapOvr>
  <p:transition spd="slow">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81F2A-BD8B-1DAA-189B-54F532B5304B}"/>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5B716589-4D5A-2BF7-864F-B900A7B0614C}"/>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Thank you for your attention!</a:t>
            </a:r>
            <a:endParaRPr lang="en-US" sz="2500" b="1" dirty="0">
              <a:latin typeface="Cambria" pitchFamily="18" charset="0"/>
            </a:endParaRPr>
          </a:p>
        </p:txBody>
      </p:sp>
      <p:sp>
        <p:nvSpPr>
          <p:cNvPr id="6" name="Subtitle 2">
            <a:extLst>
              <a:ext uri="{FF2B5EF4-FFF2-40B4-BE49-F238E27FC236}">
                <a16:creationId xmlns:a16="http://schemas.microsoft.com/office/drawing/2014/main" id="{2D14710C-939F-84D2-33E6-5343ADDF84C0}"/>
              </a:ext>
            </a:extLst>
          </p:cNvPr>
          <p:cNvSpPr txBox="1">
            <a:spLocks/>
          </p:cNvSpPr>
          <p:nvPr/>
        </p:nvSpPr>
        <p:spPr>
          <a:xfrm>
            <a:off x="266700" y="1314450"/>
            <a:ext cx="8610600" cy="3028950"/>
          </a:xfrm>
          <a:prstGeom prst="rect">
            <a:avLst/>
          </a:prstGeom>
        </p:spPr>
        <p:txBody>
          <a:bodyPr vert="horz" lIns="91440" tIns="45720" rIns="91440" bIns="45720" rtlCol="0">
            <a:normAutofit/>
          </a:bodyPr>
          <a:lstStyle/>
          <a:p>
            <a:pPr marL="342900" lvl="0" indent="-342900"/>
            <a:r>
              <a:rPr lang="en-US" sz="2000" dirty="0">
                <a:latin typeface="Cambria" pitchFamily="18" charset="0"/>
              </a:rPr>
              <a:t>And once again, thanks to my colleagues </a:t>
            </a:r>
            <a:r>
              <a:rPr lang="en-US" sz="2000" b="1" dirty="0">
                <a:latin typeface="Cambria" pitchFamily="18" charset="0"/>
              </a:rPr>
              <a:t>@AiScholar</a:t>
            </a:r>
            <a:r>
              <a:rPr lang="en-US" sz="2000" dirty="0">
                <a:latin typeface="Cambria" pitchFamily="18" charset="0"/>
              </a:rPr>
              <a:t>:</a:t>
            </a:r>
          </a:p>
          <a:p>
            <a:pPr marL="342900" lvl="0" indent="-342900"/>
            <a:endParaRPr lang="en-US" sz="2000" dirty="0">
              <a:latin typeface="Cambria" pitchFamily="18" charset="0"/>
            </a:endParaRPr>
          </a:p>
          <a:p>
            <a:pPr marL="342900" lvl="0" indent="-342900"/>
            <a:endParaRPr lang="en-US" sz="2000" dirty="0">
              <a:latin typeface="Cambria" pitchFamily="18" charset="0"/>
            </a:endParaRPr>
          </a:p>
          <a:p>
            <a:pPr algn="ctr">
              <a:spcBef>
                <a:spcPts val="0"/>
              </a:spcBef>
            </a:pPr>
            <a:r>
              <a:rPr lang="en-US" altLang="zh-CN" sz="2000" b="1" dirty="0">
                <a:solidFill>
                  <a:schemeClr val="bg1">
                    <a:lumMod val="75000"/>
                  </a:schemeClr>
                </a:solidFill>
                <a:effectLst>
                  <a:outerShdw blurRad="38100" dist="38100" dir="2700000" algn="tl">
                    <a:srgbClr val="000000">
                      <a:alpha val="43137"/>
                    </a:srgbClr>
                  </a:outerShdw>
                </a:effectLst>
                <a:latin typeface="Cambria" pitchFamily="18" charset="0"/>
              </a:rPr>
              <a:t>Mingfang Lu, </a:t>
            </a:r>
            <a:r>
              <a:rPr lang="en-US" altLang="zh-CN" sz="2000" b="1" dirty="0" err="1">
                <a:effectLst>
                  <a:outerShdw blurRad="38100" dist="38100" dir="2700000" algn="tl">
                    <a:srgbClr val="000000">
                      <a:alpha val="43137"/>
                    </a:srgbClr>
                  </a:outerShdw>
                </a:effectLst>
                <a:latin typeface="Cambria" pitchFamily="18" charset="0"/>
              </a:rPr>
              <a:t>Guoxing</a:t>
            </a:r>
            <a:r>
              <a:rPr lang="en-US" altLang="zh-CN" sz="2000" b="1" dirty="0">
                <a:effectLst>
                  <a:outerShdw blurRad="38100" dist="38100" dir="2700000" algn="tl">
                    <a:srgbClr val="000000">
                      <a:alpha val="43137"/>
                    </a:srgbClr>
                  </a:outerShdw>
                </a:effectLst>
                <a:latin typeface="Cambria" pitchFamily="18" charset="0"/>
              </a:rPr>
              <a:t> Liu, </a:t>
            </a:r>
            <a:r>
              <a:rPr lang="en-US" altLang="zh-CN" sz="2000" b="1" dirty="0" err="1">
                <a:effectLst>
                  <a:outerShdw blurRad="38100" dist="38100" dir="2700000" algn="tl">
                    <a:srgbClr val="000000">
                      <a:alpha val="43137"/>
                    </a:srgbClr>
                  </a:outerShdw>
                </a:effectLst>
                <a:latin typeface="Cambria" pitchFamily="18" charset="0"/>
              </a:rPr>
              <a:t>Fengjie</a:t>
            </a:r>
            <a:r>
              <a:rPr lang="en-US" altLang="zh-CN" sz="2000" b="1" dirty="0">
                <a:effectLst>
                  <a:outerShdw blurRad="38100" dist="38100" dir="2700000" algn="tl">
                    <a:srgbClr val="000000">
                      <a:alpha val="43137"/>
                    </a:srgbClr>
                  </a:outerShdw>
                </a:effectLst>
                <a:latin typeface="Cambria" pitchFamily="18" charset="0"/>
              </a:rPr>
              <a:t> Cen,</a:t>
            </a:r>
          </a:p>
          <a:p>
            <a:pPr algn="ctr">
              <a:spcBef>
                <a:spcPts val="0"/>
              </a:spcBef>
            </a:pPr>
            <a:r>
              <a:rPr lang="en-US" altLang="zh-CN" sz="2000" b="1" dirty="0">
                <a:effectLst>
                  <a:outerShdw blurRad="38100" dist="38100" dir="2700000" algn="tl">
                    <a:srgbClr val="000000">
                      <a:alpha val="43137"/>
                    </a:srgbClr>
                  </a:outerShdw>
                </a:effectLst>
                <a:latin typeface="Cambria" pitchFamily="18" charset="0"/>
              </a:rPr>
              <a:t>and Liping Xu</a:t>
            </a:r>
          </a:p>
          <a:p>
            <a:pPr marL="342900" lvl="0" indent="-342900"/>
            <a:r>
              <a:rPr lang="en-US" sz="2000" dirty="0">
                <a:latin typeface="Cambria" pitchFamily="18" charset="0"/>
              </a:rPr>
              <a:t> </a:t>
            </a:r>
            <a:endParaRPr lang="en-US" sz="2500" b="1" dirty="0">
              <a:latin typeface="Cambria" pitchFamily="18" charset="0"/>
            </a:endParaRPr>
          </a:p>
        </p:txBody>
      </p:sp>
    </p:spTree>
    <p:extLst>
      <p:ext uri="{BB962C8B-B14F-4D97-AF65-F5344CB8AC3E}">
        <p14:creationId xmlns:p14="http://schemas.microsoft.com/office/powerpoint/2010/main" val="2510914170"/>
      </p:ext>
    </p:extLst>
  </p:cSld>
  <p:clrMapOvr>
    <a:masterClrMapping/>
  </p:clrMapOvr>
  <p:transition spd="slow">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FF92D-19DE-DB2B-F839-91566A9988A2}"/>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40CC6520-9B27-1E4D-1F04-CAED42E96B7B}"/>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altLang="zh-CN" sz="2000" b="1" dirty="0">
                <a:solidFill>
                  <a:srgbClr val="009900"/>
                </a:solidFill>
                <a:latin typeface="Cambria" pitchFamily="18" charset="0"/>
              </a:rPr>
              <a:t>The </a:t>
            </a:r>
            <a:r>
              <a:rPr lang="en-US" sz="2000" b="1" dirty="0">
                <a:solidFill>
                  <a:srgbClr val="009900"/>
                </a:solidFill>
                <a:latin typeface="Cambria" pitchFamily="18" charset="0"/>
              </a:rPr>
              <a:t>Launch of Major Academic Journals</a:t>
            </a:r>
            <a:endParaRPr lang="en-US" sz="2500" b="1" dirty="0">
              <a:latin typeface="Cambria" pitchFamily="18" charset="0"/>
            </a:endParaRPr>
          </a:p>
        </p:txBody>
      </p:sp>
      <p:sp>
        <p:nvSpPr>
          <p:cNvPr id="6" name="Subtitle 2">
            <a:extLst>
              <a:ext uri="{FF2B5EF4-FFF2-40B4-BE49-F238E27FC236}">
                <a16:creationId xmlns:a16="http://schemas.microsoft.com/office/drawing/2014/main" id="{8EE91BD0-A26B-B91F-CF94-6047F3BB097E}"/>
              </a:ext>
            </a:extLst>
          </p:cNvPr>
          <p:cNvSpPr txBox="1">
            <a:spLocks/>
          </p:cNvSpPr>
          <p:nvPr/>
        </p:nvSpPr>
        <p:spPr>
          <a:xfrm>
            <a:off x="266700" y="1314450"/>
            <a:ext cx="8610600" cy="3028950"/>
          </a:xfrm>
          <a:prstGeom prst="rect">
            <a:avLst/>
          </a:prstGeom>
        </p:spPr>
        <p:txBody>
          <a:bodyPr vert="horz" lIns="91440" tIns="45720" rIns="91440" bIns="45720" rtlCol="0">
            <a:normAutofit fontScale="77500" lnSpcReduction="20000"/>
          </a:bodyPr>
          <a:lstStyle/>
          <a:p>
            <a:pPr marL="342900" lvl="0" indent="-342900">
              <a:spcBef>
                <a:spcPts val="600"/>
              </a:spcBef>
              <a:spcAft>
                <a:spcPts val="600"/>
              </a:spcAft>
              <a:buFont typeface="Arial" panose="020B0604020202020204" pitchFamily="34" charset="0"/>
              <a:buChar char="•"/>
            </a:pPr>
            <a:r>
              <a:rPr lang="en-US" sz="1600" dirty="0">
                <a:latin typeface="Cambria" pitchFamily="18" charset="0"/>
              </a:rPr>
              <a:t>Journal of the Chemical Society (1778, UK)</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Annalen der. </a:t>
            </a:r>
            <a:r>
              <a:rPr lang="en-US" sz="1600" dirty="0" err="1">
                <a:latin typeface="Cambria" pitchFamily="18" charset="0"/>
              </a:rPr>
              <a:t>Physik</a:t>
            </a:r>
            <a:r>
              <a:rPr lang="en-US" sz="1600" dirty="0">
                <a:latin typeface="Cambria" pitchFamily="18" charset="0"/>
              </a:rPr>
              <a:t> (1799, Germany)</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Mineralogical Magazine (1807, Germany)</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The Lancet (1823, UK)</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Journal of Zoology (1830, UK)</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British Medical Journal (1840, UK)</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The Engineer (1856, UK)</a:t>
            </a:r>
          </a:p>
          <a:p>
            <a:pPr marL="342900" lvl="0" indent="-342900">
              <a:spcBef>
                <a:spcPts val="600"/>
              </a:spcBef>
              <a:spcAft>
                <a:spcPts val="600"/>
              </a:spcAft>
              <a:buFont typeface="Arial" panose="020B0604020202020204" pitchFamily="34" charset="0"/>
              <a:buChar char="•"/>
            </a:pPr>
            <a:r>
              <a:rPr lang="en-US" sz="1600" b="1" dirty="0">
                <a:latin typeface="Cambria" pitchFamily="18" charset="0"/>
              </a:rPr>
              <a:t>Nature (Springer Nature, 1869)</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Proceedings of the Physical Society of London (IOP, 1874)</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Science (AAAS, 1880)</a:t>
            </a:r>
            <a:endParaRPr lang="en-US" sz="1200" dirty="0">
              <a:latin typeface="Cambria" pitchFamily="18" charset="0"/>
            </a:endParaRPr>
          </a:p>
          <a:p>
            <a:pPr marL="342900" lvl="0" indent="-342900"/>
            <a:endParaRPr lang="en-US" sz="2500" b="1" dirty="0">
              <a:latin typeface="Cambria" pitchFamily="18" charset="0"/>
            </a:endParaRPr>
          </a:p>
        </p:txBody>
      </p:sp>
      <p:pic>
        <p:nvPicPr>
          <p:cNvPr id="3" name="图片 2">
            <a:extLst>
              <a:ext uri="{FF2B5EF4-FFF2-40B4-BE49-F238E27FC236}">
                <a16:creationId xmlns:a16="http://schemas.microsoft.com/office/drawing/2014/main" id="{78AFD3C0-D765-9562-C5E1-BD27CC8DE66D}"/>
              </a:ext>
            </a:extLst>
          </p:cNvPr>
          <p:cNvPicPr>
            <a:picLocks noChangeAspect="1"/>
          </p:cNvPicPr>
          <p:nvPr/>
        </p:nvPicPr>
        <p:blipFill>
          <a:blip r:embed="rId2"/>
          <a:stretch>
            <a:fillRect/>
          </a:stretch>
        </p:blipFill>
        <p:spPr>
          <a:xfrm>
            <a:off x="4499992" y="866775"/>
            <a:ext cx="4787087" cy="3762375"/>
          </a:xfrm>
          <a:prstGeom prst="rect">
            <a:avLst/>
          </a:prstGeom>
        </p:spPr>
      </p:pic>
    </p:spTree>
    <p:extLst>
      <p:ext uri="{BB962C8B-B14F-4D97-AF65-F5344CB8AC3E}">
        <p14:creationId xmlns:p14="http://schemas.microsoft.com/office/powerpoint/2010/main" val="1217025721"/>
      </p:ext>
    </p:extLst>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0D00-759F-E45A-07F0-F8A0F052ED88}"/>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6F9750C6-DDFE-856C-F5A1-CB59D16479EC}"/>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altLang="zh-CN" sz="2000" b="1" dirty="0">
                <a:solidFill>
                  <a:srgbClr val="009900"/>
                </a:solidFill>
                <a:latin typeface="Cambria" pitchFamily="18" charset="0"/>
              </a:rPr>
              <a:t>The </a:t>
            </a:r>
            <a:r>
              <a:rPr lang="en-US" sz="2000" b="1" dirty="0">
                <a:solidFill>
                  <a:srgbClr val="009900"/>
                </a:solidFill>
                <a:latin typeface="Cambria" pitchFamily="18" charset="0"/>
              </a:rPr>
              <a:t>Launch of Major Academic Journals</a:t>
            </a:r>
            <a:endParaRPr lang="en-US" sz="2500" b="1" dirty="0">
              <a:latin typeface="Cambria" pitchFamily="18" charset="0"/>
            </a:endParaRPr>
          </a:p>
        </p:txBody>
      </p:sp>
      <p:sp>
        <p:nvSpPr>
          <p:cNvPr id="6" name="Subtitle 2">
            <a:extLst>
              <a:ext uri="{FF2B5EF4-FFF2-40B4-BE49-F238E27FC236}">
                <a16:creationId xmlns:a16="http://schemas.microsoft.com/office/drawing/2014/main" id="{30464CC7-428B-491A-40D5-1ADD3C446C87}"/>
              </a:ext>
            </a:extLst>
          </p:cNvPr>
          <p:cNvSpPr txBox="1">
            <a:spLocks/>
          </p:cNvSpPr>
          <p:nvPr/>
        </p:nvSpPr>
        <p:spPr>
          <a:xfrm>
            <a:off x="266700" y="1314450"/>
            <a:ext cx="8610600" cy="3028950"/>
          </a:xfrm>
          <a:prstGeom prst="rect">
            <a:avLst/>
          </a:prstGeom>
        </p:spPr>
        <p:txBody>
          <a:bodyPr vert="horz" lIns="91440" tIns="45720" rIns="91440" bIns="45720" rtlCol="0">
            <a:normAutofit fontScale="77500" lnSpcReduction="20000"/>
          </a:bodyPr>
          <a:lstStyle/>
          <a:p>
            <a:pPr marL="342900" lvl="0" indent="-342900">
              <a:spcBef>
                <a:spcPts val="600"/>
              </a:spcBef>
              <a:spcAft>
                <a:spcPts val="600"/>
              </a:spcAft>
              <a:buFont typeface="Arial" panose="020B0604020202020204" pitchFamily="34" charset="0"/>
              <a:buChar char="•"/>
            </a:pPr>
            <a:r>
              <a:rPr lang="en-US" sz="1600" dirty="0">
                <a:latin typeface="Cambria" pitchFamily="18" charset="0"/>
              </a:rPr>
              <a:t>Journal of the Chemical Society (1778, UK)</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Annalen der. </a:t>
            </a:r>
            <a:r>
              <a:rPr lang="en-US" sz="1600" dirty="0" err="1">
                <a:latin typeface="Cambria" pitchFamily="18" charset="0"/>
              </a:rPr>
              <a:t>Physik</a:t>
            </a:r>
            <a:r>
              <a:rPr lang="en-US" sz="1600" dirty="0">
                <a:latin typeface="Cambria" pitchFamily="18" charset="0"/>
              </a:rPr>
              <a:t> (1799, Germany)</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Mineralogical Magazine (1807, Germany)</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The Lancet (1823, UK)</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Journal of Zoology (1830, UK)</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British Medical Journal (1840, UK)</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The Engineer (1856, UK)</a:t>
            </a:r>
          </a:p>
          <a:p>
            <a:pPr marL="342900" lvl="0" indent="-342900">
              <a:spcBef>
                <a:spcPts val="600"/>
              </a:spcBef>
              <a:spcAft>
                <a:spcPts val="600"/>
              </a:spcAft>
              <a:buFont typeface="Arial" panose="020B0604020202020204" pitchFamily="34" charset="0"/>
              <a:buChar char="•"/>
            </a:pPr>
            <a:r>
              <a:rPr lang="en-US" sz="1600" b="1" dirty="0">
                <a:latin typeface="Cambria" pitchFamily="18" charset="0"/>
              </a:rPr>
              <a:t>Nature (Springer Nature, 1869)</a:t>
            </a:r>
          </a:p>
          <a:p>
            <a:pPr marL="342900" lvl="0" indent="-342900">
              <a:spcBef>
                <a:spcPts val="600"/>
              </a:spcBef>
              <a:spcAft>
                <a:spcPts val="600"/>
              </a:spcAft>
              <a:buFont typeface="Arial" panose="020B0604020202020204" pitchFamily="34" charset="0"/>
              <a:buChar char="•"/>
            </a:pPr>
            <a:r>
              <a:rPr lang="en-US" sz="1600" dirty="0">
                <a:latin typeface="Cambria" pitchFamily="18" charset="0"/>
              </a:rPr>
              <a:t>Proceedings of the Physical Society of London (IOP, 1874)</a:t>
            </a:r>
          </a:p>
          <a:p>
            <a:pPr marL="342900" lvl="0" indent="-342900">
              <a:spcBef>
                <a:spcPts val="600"/>
              </a:spcBef>
              <a:spcAft>
                <a:spcPts val="600"/>
              </a:spcAft>
              <a:buFont typeface="Arial" panose="020B0604020202020204" pitchFamily="34" charset="0"/>
              <a:buChar char="•"/>
            </a:pPr>
            <a:r>
              <a:rPr lang="en-US" sz="1600" b="1" dirty="0">
                <a:latin typeface="Cambria" pitchFamily="18" charset="0"/>
              </a:rPr>
              <a:t>Science (AAAS, 1880)</a:t>
            </a:r>
            <a:endParaRPr lang="en-US" sz="1200" b="1" dirty="0">
              <a:latin typeface="Cambria" pitchFamily="18" charset="0"/>
            </a:endParaRPr>
          </a:p>
          <a:p>
            <a:pPr marL="342900" lvl="0" indent="-342900"/>
            <a:endParaRPr lang="en-US" sz="2500" b="1" dirty="0">
              <a:latin typeface="Cambria" pitchFamily="18" charset="0"/>
            </a:endParaRPr>
          </a:p>
        </p:txBody>
      </p:sp>
      <p:pic>
        <p:nvPicPr>
          <p:cNvPr id="2" name="图片 1">
            <a:extLst>
              <a:ext uri="{FF2B5EF4-FFF2-40B4-BE49-F238E27FC236}">
                <a16:creationId xmlns:a16="http://schemas.microsoft.com/office/drawing/2014/main" id="{3F158D2D-591F-FD86-EE47-41AAEB8F34E9}"/>
              </a:ext>
            </a:extLst>
          </p:cNvPr>
          <p:cNvPicPr>
            <a:picLocks noChangeAspect="1"/>
          </p:cNvPicPr>
          <p:nvPr/>
        </p:nvPicPr>
        <p:blipFill>
          <a:blip r:embed="rId2"/>
          <a:stretch>
            <a:fillRect/>
          </a:stretch>
        </p:blipFill>
        <p:spPr>
          <a:xfrm>
            <a:off x="4644008" y="850481"/>
            <a:ext cx="6080999" cy="3956888"/>
          </a:xfrm>
          <a:prstGeom prst="rect">
            <a:avLst/>
          </a:prstGeom>
        </p:spPr>
      </p:pic>
    </p:spTree>
    <p:extLst>
      <p:ext uri="{BB962C8B-B14F-4D97-AF65-F5344CB8AC3E}">
        <p14:creationId xmlns:p14="http://schemas.microsoft.com/office/powerpoint/2010/main" val="3076033827"/>
      </p:ext>
    </p:extLst>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E639E-F20D-FC4E-3C88-D94E1D8297F7}"/>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A9DBD6EE-B35C-B378-F47D-E436EE8081D9}"/>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The Evolution of Academic Publishing</a:t>
            </a:r>
          </a:p>
        </p:txBody>
      </p:sp>
      <p:sp>
        <p:nvSpPr>
          <p:cNvPr id="6" name="Subtitle 2">
            <a:extLst>
              <a:ext uri="{FF2B5EF4-FFF2-40B4-BE49-F238E27FC236}">
                <a16:creationId xmlns:a16="http://schemas.microsoft.com/office/drawing/2014/main" id="{0A990A9D-B136-F2B1-704D-642A0EBC266B}"/>
              </a:ext>
            </a:extLst>
          </p:cNvPr>
          <p:cNvSpPr txBox="1">
            <a:spLocks/>
          </p:cNvSpPr>
          <p:nvPr/>
        </p:nvSpPr>
        <p:spPr>
          <a:xfrm>
            <a:off x="266700" y="1314450"/>
            <a:ext cx="8610600" cy="3028950"/>
          </a:xfrm>
          <a:prstGeom prst="rect">
            <a:avLst/>
          </a:prstGeom>
        </p:spPr>
        <p:txBody>
          <a:bodyPr vert="horz" lIns="91440" tIns="45720" rIns="91440" bIns="45720" rtlCol="0">
            <a:normAutofit fontScale="62500" lnSpcReduction="20000"/>
          </a:bodyPr>
          <a:lstStyle/>
          <a:p>
            <a:pPr lvl="0">
              <a:lnSpc>
                <a:spcPct val="120000"/>
              </a:lnSpc>
            </a:pPr>
            <a:r>
              <a:rPr lang="en-US" sz="1600" b="1" dirty="0">
                <a:latin typeface="Cambria" pitchFamily="18" charset="0"/>
              </a:rPr>
              <a:t>Number of </a:t>
            </a:r>
            <a:r>
              <a:rPr lang="en-US" altLang="zh-CN" sz="1600" b="1" dirty="0">
                <a:latin typeface="Cambria" pitchFamily="18" charset="0"/>
              </a:rPr>
              <a:t>Academic </a:t>
            </a:r>
            <a:r>
              <a:rPr lang="en-US" sz="1600" b="1" dirty="0">
                <a:latin typeface="Cambria" pitchFamily="18" charset="0"/>
              </a:rPr>
              <a:t>Journals growth with Increased Research Activities and Output</a:t>
            </a:r>
          </a:p>
          <a:p>
            <a:pPr marL="800100" lvl="1" indent="-342900">
              <a:lnSpc>
                <a:spcPct val="120000"/>
              </a:lnSpc>
              <a:buFont typeface="Arial" panose="020B0604020202020204" pitchFamily="34" charset="0"/>
              <a:buChar char="•"/>
            </a:pPr>
            <a:r>
              <a:rPr lang="en-US" sz="1600" dirty="0">
                <a:latin typeface="Cambria" pitchFamily="18" charset="0"/>
              </a:rPr>
              <a:t>The research output has been growing exponentially since the early times</a:t>
            </a:r>
          </a:p>
          <a:p>
            <a:pPr marL="800100" lvl="1" indent="-342900">
              <a:lnSpc>
                <a:spcPct val="120000"/>
              </a:lnSpc>
              <a:buFont typeface="Arial" panose="020B0604020202020204" pitchFamily="34" charset="0"/>
              <a:buChar char="•"/>
            </a:pPr>
            <a:r>
              <a:rPr lang="en-US" sz="1600" dirty="0">
                <a:latin typeface="Cambria" pitchFamily="18" charset="0"/>
              </a:rPr>
              <a:t>So is the growing in the number of peer-reviewed academic journals – reached ca 14,000 journals by 2000</a:t>
            </a:r>
          </a:p>
          <a:p>
            <a:pPr marL="800100" lvl="1" indent="-342900">
              <a:lnSpc>
                <a:spcPct val="120000"/>
              </a:lnSpc>
              <a:buFont typeface="Arial" panose="020B0604020202020204" pitchFamily="34" charset="0"/>
              <a:buChar char="•"/>
            </a:pPr>
            <a:r>
              <a:rPr lang="en-US" sz="1600" dirty="0">
                <a:latin typeface="Cambria" pitchFamily="18" charset="0"/>
              </a:rPr>
              <a:t>In the 21st century, it grows to ca 46,000 by 2020 in just 20 years. The overall number of journals of all times even reaches 80,000</a:t>
            </a:r>
          </a:p>
          <a:p>
            <a:pPr marL="800100" lvl="1" indent="-342900">
              <a:lnSpc>
                <a:spcPct val="120000"/>
              </a:lnSpc>
              <a:buFont typeface="Arial" panose="020B0604020202020204" pitchFamily="34" charset="0"/>
              <a:buChar char="•"/>
            </a:pPr>
            <a:r>
              <a:rPr lang="en-US" sz="1600" dirty="0">
                <a:latin typeface="Cambria" pitchFamily="18" charset="0"/>
              </a:rPr>
              <a:t>Currently, there are over 30,000 active peer-reviewed academic journals indexed by major Abstract Indexing Services</a:t>
            </a:r>
          </a:p>
          <a:p>
            <a:pPr lvl="0">
              <a:lnSpc>
                <a:spcPct val="120000"/>
              </a:lnSpc>
            </a:pPr>
            <a:r>
              <a:rPr lang="en-US" sz="1600" b="1" dirty="0">
                <a:solidFill>
                  <a:schemeClr val="bg1">
                    <a:lumMod val="85000"/>
                  </a:schemeClr>
                </a:solidFill>
                <a:latin typeface="Cambria" pitchFamily="18" charset="0"/>
              </a:rPr>
              <a:t>Evolution of Editorial and Peer Review Forms</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From informal peer discussions to formalized peer review, and formally started since 1959 when the Xerox Photocopier was available</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Including single/double-blind and various types of open peer review models</a:t>
            </a:r>
          </a:p>
          <a:p>
            <a:pPr lvl="0">
              <a:lnSpc>
                <a:spcPct val="120000"/>
              </a:lnSpc>
            </a:pPr>
            <a:r>
              <a:rPr lang="en-US" sz="1600" b="1" dirty="0">
                <a:solidFill>
                  <a:schemeClr val="bg1">
                    <a:lumMod val="85000"/>
                  </a:schemeClr>
                </a:solidFill>
                <a:latin typeface="Cambria" pitchFamily="18" charset="0"/>
              </a:rPr>
              <a:t>Progress in Publishing Technology</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Introduction of the computerized laser typesetting – in the late 1960s – early 1970s</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Transition from print to digital formats with the introduction of internet –since 1991</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Followed by the introduction of online submission and editorial systems around 1996</a:t>
            </a:r>
          </a:p>
          <a:p>
            <a:pPr lvl="0">
              <a:lnSpc>
                <a:spcPct val="120000"/>
              </a:lnSpc>
            </a:pPr>
            <a:r>
              <a:rPr lang="en-US" sz="1600" b="1" dirty="0">
                <a:solidFill>
                  <a:schemeClr val="bg1">
                    <a:lumMod val="85000"/>
                  </a:schemeClr>
                </a:solidFill>
                <a:latin typeface="Cambria" pitchFamily="18" charset="0"/>
              </a:rPr>
              <a:t>Growth in Publishing Languages and Abstract Indexing</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English is the dominant language</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Development of indexing services like </a:t>
            </a:r>
            <a:r>
              <a:rPr lang="en-US" sz="1600" dirty="0" err="1">
                <a:solidFill>
                  <a:schemeClr val="bg1">
                    <a:lumMod val="85000"/>
                  </a:schemeClr>
                </a:solidFill>
                <a:latin typeface="Cambria" pitchFamily="18" charset="0"/>
              </a:rPr>
              <a:t>WoS</a:t>
            </a:r>
            <a:r>
              <a:rPr lang="en-US" sz="1600" dirty="0">
                <a:solidFill>
                  <a:schemeClr val="bg1">
                    <a:lumMod val="85000"/>
                  </a:schemeClr>
                </a:solidFill>
                <a:latin typeface="Cambria" pitchFamily="18" charset="0"/>
              </a:rPr>
              <a:t>/JCR, PubMed, and Scopus</a:t>
            </a:r>
          </a:p>
          <a:p>
            <a:pPr lvl="0">
              <a:lnSpc>
                <a:spcPct val="120000"/>
              </a:lnSpc>
            </a:pPr>
            <a:r>
              <a:rPr lang="en-US" sz="1600" b="1" dirty="0">
                <a:solidFill>
                  <a:schemeClr val="bg1">
                    <a:lumMod val="85000"/>
                  </a:schemeClr>
                </a:solidFill>
                <a:latin typeface="Cambria" pitchFamily="18" charset="0"/>
              </a:rPr>
              <a:t>Leading Research and Publication Countries</a:t>
            </a:r>
          </a:p>
          <a:p>
            <a:pPr marL="800100" lvl="1" indent="-342900">
              <a:lnSpc>
                <a:spcPct val="120000"/>
              </a:lnSpc>
              <a:buFont typeface="Arial" panose="020B0604020202020204" pitchFamily="34" charset="0"/>
              <a:buChar char="•"/>
            </a:pPr>
            <a:r>
              <a:rPr lang="en-US" sz="1600" dirty="0">
                <a:solidFill>
                  <a:schemeClr val="bg1">
                    <a:lumMod val="85000"/>
                  </a:schemeClr>
                </a:solidFill>
                <a:latin typeface="Cambria" pitchFamily="18" charset="0"/>
              </a:rPr>
              <a:t>U.S., U.K., Germany, China as major contributors</a:t>
            </a:r>
          </a:p>
          <a:p>
            <a:pPr marL="342900" lvl="0" indent="-342900">
              <a:lnSpc>
                <a:spcPct val="120000"/>
              </a:lnSpc>
              <a:buFont typeface="Arial" panose="020B0604020202020204" pitchFamily="34" charset="0"/>
              <a:buChar char="•"/>
            </a:pPr>
            <a:endParaRPr lang="en-US" sz="1200" dirty="0">
              <a:latin typeface="Cambria" pitchFamily="18" charset="0"/>
            </a:endParaRP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3352760813"/>
      </p:ext>
    </p:extLst>
  </p:cSld>
  <p:clrMapOvr>
    <a:masterClrMapping/>
  </p:clrMapOvr>
  <p:transition spd="slow">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5B6AB-A57A-3A03-621A-1BB9D0998E1C}"/>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9E5430AF-22B4-80D9-6790-D8C71215389A}"/>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The Evolution of Academic Publishing</a:t>
            </a:r>
          </a:p>
        </p:txBody>
      </p:sp>
      <p:sp>
        <p:nvSpPr>
          <p:cNvPr id="6" name="Subtitle 2">
            <a:extLst>
              <a:ext uri="{FF2B5EF4-FFF2-40B4-BE49-F238E27FC236}">
                <a16:creationId xmlns:a16="http://schemas.microsoft.com/office/drawing/2014/main" id="{53732B90-7B85-F872-EB6D-863F91181368}"/>
              </a:ext>
            </a:extLst>
          </p:cNvPr>
          <p:cNvSpPr txBox="1">
            <a:spLocks/>
          </p:cNvSpPr>
          <p:nvPr/>
        </p:nvSpPr>
        <p:spPr>
          <a:xfrm>
            <a:off x="266700" y="1314450"/>
            <a:ext cx="8610600" cy="3028950"/>
          </a:xfrm>
          <a:prstGeom prst="rect">
            <a:avLst/>
          </a:prstGeom>
        </p:spPr>
        <p:txBody>
          <a:bodyPr vert="horz" lIns="91440" tIns="45720" rIns="91440" bIns="45720" rtlCol="0">
            <a:normAutofit/>
          </a:bodyPr>
          <a:lstStyle/>
          <a:p>
            <a:pPr marL="342900" lvl="0" indent="-342900"/>
            <a:endParaRPr lang="en-US" sz="2500" b="1" dirty="0">
              <a:latin typeface="Cambria" pitchFamily="18" charset="0"/>
            </a:endParaRPr>
          </a:p>
        </p:txBody>
      </p:sp>
      <p:sp>
        <p:nvSpPr>
          <p:cNvPr id="2" name="矩形: 圆角 1">
            <a:extLst>
              <a:ext uri="{FF2B5EF4-FFF2-40B4-BE49-F238E27FC236}">
                <a16:creationId xmlns:a16="http://schemas.microsoft.com/office/drawing/2014/main" id="{FEF5A0D3-E3BD-2DAF-0492-B873DF39C165}"/>
              </a:ext>
            </a:extLst>
          </p:cNvPr>
          <p:cNvSpPr/>
          <p:nvPr/>
        </p:nvSpPr>
        <p:spPr>
          <a:xfrm>
            <a:off x="665798" y="3999570"/>
            <a:ext cx="7250018" cy="438150"/>
          </a:xfrm>
          <a:prstGeom prst="roundRect">
            <a:avLst>
              <a:gd name="adj" fmla="val 2537"/>
            </a:avLst>
          </a:prstGeom>
          <a:solidFill>
            <a:schemeClr val="bg1">
              <a:alpha val="8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800" b="1" dirty="0">
                <a:solidFill>
                  <a:schemeClr val="tx1"/>
                </a:solidFill>
                <a:latin typeface="Cambria" panose="02040503050406030204" pitchFamily="18" charset="0"/>
                <a:ea typeface="Cambria" panose="02040503050406030204" pitchFamily="18" charset="0"/>
              </a:rPr>
              <a:t>Courtesy: Ghasemi A., et al. (2022). Scientific Publishing in Biomedicine: A Brief History of Scientific Journals. </a:t>
            </a:r>
            <a:r>
              <a:rPr lang="en-US" altLang="zh-CN" sz="800" b="1" i="1" dirty="0">
                <a:solidFill>
                  <a:schemeClr val="tx1"/>
                </a:solidFill>
                <a:latin typeface="Cambria" panose="02040503050406030204" pitchFamily="18" charset="0"/>
                <a:ea typeface="Cambria" panose="02040503050406030204" pitchFamily="18" charset="0"/>
              </a:rPr>
              <a:t>Int J Endocrinol </a:t>
            </a:r>
            <a:r>
              <a:rPr lang="en-US" altLang="zh-CN" sz="800" b="1" i="1" dirty="0" err="1">
                <a:solidFill>
                  <a:schemeClr val="tx1"/>
                </a:solidFill>
                <a:latin typeface="Cambria" panose="02040503050406030204" pitchFamily="18" charset="0"/>
                <a:ea typeface="Cambria" panose="02040503050406030204" pitchFamily="18" charset="0"/>
              </a:rPr>
              <a:t>Metab</a:t>
            </a:r>
            <a:r>
              <a:rPr lang="en-US" altLang="zh-CN" sz="800" b="1" i="1" dirty="0">
                <a:solidFill>
                  <a:schemeClr val="tx1"/>
                </a:solidFill>
                <a:latin typeface="Cambria" panose="02040503050406030204" pitchFamily="18" charset="0"/>
                <a:ea typeface="Cambria" panose="02040503050406030204" pitchFamily="18" charset="0"/>
              </a:rPr>
              <a:t>.,</a:t>
            </a:r>
          </a:p>
          <a:p>
            <a:r>
              <a:rPr lang="en-US" altLang="zh-CN" sz="800" b="1" dirty="0">
                <a:solidFill>
                  <a:schemeClr val="tx1"/>
                </a:solidFill>
                <a:latin typeface="Cambria" panose="02040503050406030204" pitchFamily="18" charset="0"/>
                <a:ea typeface="Cambria" panose="02040503050406030204" pitchFamily="18" charset="0"/>
              </a:rPr>
              <a:t>                 </a:t>
            </a:r>
            <a:r>
              <a:rPr lang="en-US" altLang="zh-CN" sz="800" b="1" i="1" dirty="0">
                <a:solidFill>
                  <a:schemeClr val="tx1"/>
                </a:solidFill>
                <a:latin typeface="Cambria" panose="02040503050406030204" pitchFamily="18" charset="0"/>
                <a:ea typeface="Cambria" panose="02040503050406030204" pitchFamily="18" charset="0"/>
              </a:rPr>
              <a:t>21</a:t>
            </a:r>
            <a:r>
              <a:rPr lang="en-US" altLang="zh-CN" sz="800" b="1" dirty="0">
                <a:solidFill>
                  <a:schemeClr val="tx1"/>
                </a:solidFill>
                <a:latin typeface="Cambria" panose="02040503050406030204" pitchFamily="18" charset="0"/>
                <a:ea typeface="Cambria" panose="02040503050406030204" pitchFamily="18" charset="0"/>
              </a:rPr>
              <a:t>(1):e131812. </a:t>
            </a:r>
            <a:r>
              <a:rPr lang="en-US" altLang="zh-CN" sz="800" b="1" dirty="0">
                <a:solidFill>
                  <a:schemeClr val="tx1"/>
                </a:solidFill>
                <a:latin typeface="Cambria" panose="02040503050406030204" pitchFamily="18" charset="0"/>
                <a:ea typeface="Cambria" panose="02040503050406030204" pitchFamily="18" charset="0"/>
                <a:hlinkClick r:id="rId2"/>
              </a:rPr>
              <a:t>https://doi.org/10.5812/ijem-131812</a:t>
            </a:r>
            <a:endParaRPr lang="zh-CN" altLang="en-US" sz="800" b="1" dirty="0">
              <a:solidFill>
                <a:schemeClr val="tx1"/>
              </a:solidFill>
              <a:latin typeface="Cambria" panose="02040503050406030204" pitchFamily="18" charset="0"/>
            </a:endParaRPr>
          </a:p>
        </p:txBody>
      </p:sp>
      <p:pic>
        <p:nvPicPr>
          <p:cNvPr id="3" name="图片 2">
            <a:extLst>
              <a:ext uri="{FF2B5EF4-FFF2-40B4-BE49-F238E27FC236}">
                <a16:creationId xmlns:a16="http://schemas.microsoft.com/office/drawing/2014/main" id="{C11C3CD6-A3D3-3473-4F00-EE55F34D0CA3}"/>
              </a:ext>
            </a:extLst>
          </p:cNvPr>
          <p:cNvPicPr>
            <a:picLocks noChangeAspect="1"/>
          </p:cNvPicPr>
          <p:nvPr/>
        </p:nvPicPr>
        <p:blipFill>
          <a:blip r:embed="rId3"/>
          <a:stretch>
            <a:fillRect/>
          </a:stretch>
        </p:blipFill>
        <p:spPr>
          <a:xfrm>
            <a:off x="4458242" y="879619"/>
            <a:ext cx="3457574" cy="2162774"/>
          </a:xfrm>
          <a:prstGeom prst="rect">
            <a:avLst/>
          </a:prstGeom>
        </p:spPr>
      </p:pic>
      <p:sp>
        <p:nvSpPr>
          <p:cNvPr id="4" name="文本框 3">
            <a:extLst>
              <a:ext uri="{FF2B5EF4-FFF2-40B4-BE49-F238E27FC236}">
                <a16:creationId xmlns:a16="http://schemas.microsoft.com/office/drawing/2014/main" id="{90C97D20-4D23-A7A4-1365-F6EC9E93B948}"/>
              </a:ext>
            </a:extLst>
          </p:cNvPr>
          <p:cNvSpPr txBox="1"/>
          <p:nvPr/>
        </p:nvSpPr>
        <p:spPr>
          <a:xfrm>
            <a:off x="855345" y="3211700"/>
            <a:ext cx="6991350" cy="430887"/>
          </a:xfrm>
          <a:prstGeom prst="rect">
            <a:avLst/>
          </a:prstGeom>
          <a:noFill/>
        </p:spPr>
        <p:txBody>
          <a:bodyPr wrap="square">
            <a:spAutoFit/>
          </a:bodyPr>
          <a:lstStyle/>
          <a:p>
            <a:r>
              <a:rPr lang="en-US" altLang="zh-CN" sz="1100" b="1" dirty="0">
                <a:latin typeface="Cambria" panose="02040503050406030204" pitchFamily="18" charset="0"/>
                <a:ea typeface="Cambria" panose="02040503050406030204" pitchFamily="18" charset="0"/>
              </a:rPr>
              <a:t>Figure 1. </a:t>
            </a:r>
            <a:r>
              <a:rPr lang="en-US" altLang="zh-CN" sz="1100" dirty="0">
                <a:latin typeface="Cambria" panose="02040503050406030204" pitchFamily="18" charset="0"/>
                <a:ea typeface="Cambria" panose="02040503050406030204" pitchFamily="18" charset="0"/>
              </a:rPr>
              <a:t>A, Increased number of scholarly journals from their birth (1665), and B, Increased</a:t>
            </a:r>
          </a:p>
          <a:p>
            <a:r>
              <a:rPr lang="en-US" altLang="zh-CN" sz="1100" dirty="0">
                <a:latin typeface="Cambria" panose="02040503050406030204" pitchFamily="18" charset="0"/>
                <a:ea typeface="Cambria" panose="02040503050406030204" pitchFamily="18" charset="0"/>
              </a:rPr>
              <a:t>               number of active scholarly journals in the last two decades.</a:t>
            </a:r>
          </a:p>
        </p:txBody>
      </p:sp>
      <p:pic>
        <p:nvPicPr>
          <p:cNvPr id="7" name="图片 6">
            <a:extLst>
              <a:ext uri="{FF2B5EF4-FFF2-40B4-BE49-F238E27FC236}">
                <a16:creationId xmlns:a16="http://schemas.microsoft.com/office/drawing/2014/main" id="{CEE65AC9-13C8-1C60-41F6-C7BD1F8F859A}"/>
              </a:ext>
            </a:extLst>
          </p:cNvPr>
          <p:cNvPicPr>
            <a:picLocks noChangeAspect="1"/>
          </p:cNvPicPr>
          <p:nvPr/>
        </p:nvPicPr>
        <p:blipFill>
          <a:blip r:embed="rId4"/>
          <a:stretch>
            <a:fillRect/>
          </a:stretch>
        </p:blipFill>
        <p:spPr>
          <a:xfrm>
            <a:off x="738664" y="943220"/>
            <a:ext cx="3649880" cy="1924695"/>
          </a:xfrm>
          <a:prstGeom prst="rect">
            <a:avLst/>
          </a:prstGeom>
        </p:spPr>
      </p:pic>
    </p:spTree>
    <p:extLst>
      <p:ext uri="{BB962C8B-B14F-4D97-AF65-F5344CB8AC3E}">
        <p14:creationId xmlns:p14="http://schemas.microsoft.com/office/powerpoint/2010/main" val="1570638734"/>
      </p:ext>
    </p:extLst>
  </p:cSld>
  <p:clrMapOvr>
    <a:masterClrMapping/>
  </p:clrMapOvr>
  <p:transition spd="slow">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8151F-857D-9CB0-B558-CDAA96658540}"/>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9F3F50E6-E984-2ABF-85C0-DECBBA5908E9}"/>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endParaRPr lang="en-US" sz="2000" b="1" dirty="0">
              <a:solidFill>
                <a:srgbClr val="009900"/>
              </a:solidFill>
              <a:latin typeface="Cambria" pitchFamily="18" charset="0"/>
            </a:endParaRPr>
          </a:p>
        </p:txBody>
      </p:sp>
      <p:sp>
        <p:nvSpPr>
          <p:cNvPr id="6" name="Subtitle 2">
            <a:extLst>
              <a:ext uri="{FF2B5EF4-FFF2-40B4-BE49-F238E27FC236}">
                <a16:creationId xmlns:a16="http://schemas.microsoft.com/office/drawing/2014/main" id="{2B43D3CF-8235-3AC3-7C6E-38D3B5271435}"/>
              </a:ext>
            </a:extLst>
          </p:cNvPr>
          <p:cNvSpPr txBox="1">
            <a:spLocks/>
          </p:cNvSpPr>
          <p:nvPr/>
        </p:nvSpPr>
        <p:spPr>
          <a:xfrm>
            <a:off x="266700" y="1314450"/>
            <a:ext cx="8610600" cy="3028950"/>
          </a:xfrm>
          <a:prstGeom prst="rect">
            <a:avLst/>
          </a:prstGeom>
        </p:spPr>
        <p:txBody>
          <a:bodyPr vert="horz" lIns="91440" tIns="45720" rIns="91440" bIns="45720" rtlCol="0">
            <a:normAutofit/>
          </a:bodyPr>
          <a:lstStyle/>
          <a:p>
            <a:pPr marL="342900" lvl="0" indent="-342900"/>
            <a:endParaRPr lang="en-US" sz="2500" b="1" dirty="0">
              <a:latin typeface="Cambria" pitchFamily="18" charset="0"/>
            </a:endParaRPr>
          </a:p>
        </p:txBody>
      </p:sp>
      <p:sp>
        <p:nvSpPr>
          <p:cNvPr id="8" name="矩形: 圆角 7">
            <a:extLst>
              <a:ext uri="{FF2B5EF4-FFF2-40B4-BE49-F238E27FC236}">
                <a16:creationId xmlns:a16="http://schemas.microsoft.com/office/drawing/2014/main" id="{D76B16E9-3DF3-2CDC-A195-A9A269C412BB}"/>
              </a:ext>
            </a:extLst>
          </p:cNvPr>
          <p:cNvSpPr/>
          <p:nvPr/>
        </p:nvSpPr>
        <p:spPr>
          <a:xfrm>
            <a:off x="709904" y="4402389"/>
            <a:ext cx="7250018" cy="438150"/>
          </a:xfrm>
          <a:prstGeom prst="roundRect">
            <a:avLst>
              <a:gd name="adj" fmla="val 2537"/>
            </a:avLst>
          </a:prstGeom>
          <a:solidFill>
            <a:schemeClr val="bg1">
              <a:alpha val="8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800" b="1" dirty="0">
                <a:solidFill>
                  <a:schemeClr val="tx1"/>
                </a:solidFill>
                <a:latin typeface="Cambria" panose="02040503050406030204" pitchFamily="18" charset="0"/>
                <a:ea typeface="Cambria" panose="02040503050406030204" pitchFamily="18" charset="0"/>
              </a:rPr>
              <a:t>Courtesy: 1. </a:t>
            </a:r>
            <a:r>
              <a:rPr lang="fr-FR" altLang="zh-CN" sz="800" b="1" dirty="0">
                <a:solidFill>
                  <a:schemeClr val="tx1"/>
                </a:solidFill>
                <a:latin typeface="Cambria" panose="02040503050406030204" pitchFamily="18" charset="0"/>
                <a:ea typeface="Cambria" panose="02040503050406030204" pitchFamily="18" charset="0"/>
              </a:rPr>
              <a:t>Journal Citation Reports 2024. </a:t>
            </a:r>
            <a:r>
              <a:rPr lang="fr-FR" altLang="zh-CN" sz="800" b="1" dirty="0">
                <a:solidFill>
                  <a:schemeClr val="tx1"/>
                </a:solidFill>
                <a:latin typeface="Cambria" panose="02040503050406030204" pitchFamily="18" charset="0"/>
                <a:ea typeface="Cambria" panose="02040503050406030204" pitchFamily="18" charset="0"/>
                <a:hlinkClick r:id="rId2"/>
              </a:rPr>
              <a:t>https://clarivate.com/academia-government/ja/scientific-and-academic-research/research-funding-analytics/journal-citation-reports/infographic/</a:t>
            </a:r>
            <a:r>
              <a:rPr lang="fr-FR" altLang="zh-CN" sz="800" b="1" dirty="0">
                <a:solidFill>
                  <a:schemeClr val="tx1"/>
                </a:solidFill>
                <a:latin typeface="Cambria" panose="02040503050406030204" pitchFamily="18" charset="0"/>
                <a:ea typeface="Cambria" panose="02040503050406030204" pitchFamily="18" charset="0"/>
              </a:rPr>
              <a:t>; 2. Scopus. </a:t>
            </a:r>
            <a:r>
              <a:rPr lang="fr-FR" altLang="zh-CN" sz="800" b="1" dirty="0">
                <a:solidFill>
                  <a:schemeClr val="tx1"/>
                </a:solidFill>
                <a:latin typeface="Cambria" panose="02040503050406030204" pitchFamily="18" charset="0"/>
                <a:ea typeface="Cambria" panose="02040503050406030204" pitchFamily="18" charset="0"/>
                <a:hlinkClick r:id="rId3"/>
              </a:rPr>
              <a:t>https://www.scopus.com/sources</a:t>
            </a:r>
            <a:endParaRPr lang="zh-CN" altLang="en-US" sz="800" dirty="0">
              <a:solidFill>
                <a:schemeClr val="tx1"/>
              </a:solidFill>
              <a:latin typeface="Cambria" panose="02040503050406030204" pitchFamily="18" charset="0"/>
            </a:endParaRPr>
          </a:p>
        </p:txBody>
      </p:sp>
      <p:pic>
        <p:nvPicPr>
          <p:cNvPr id="9" name="图片 8">
            <a:extLst>
              <a:ext uri="{FF2B5EF4-FFF2-40B4-BE49-F238E27FC236}">
                <a16:creationId xmlns:a16="http://schemas.microsoft.com/office/drawing/2014/main" id="{F9484698-C5DB-AA25-6C9A-C64AAD59BF8D}"/>
              </a:ext>
            </a:extLst>
          </p:cNvPr>
          <p:cNvPicPr>
            <a:picLocks noChangeAspect="1"/>
          </p:cNvPicPr>
          <p:nvPr/>
        </p:nvPicPr>
        <p:blipFill>
          <a:blip r:embed="rId4"/>
          <a:stretch>
            <a:fillRect/>
          </a:stretch>
        </p:blipFill>
        <p:spPr>
          <a:xfrm>
            <a:off x="665798" y="-791646"/>
            <a:ext cx="3613234" cy="5143500"/>
          </a:xfrm>
          <a:prstGeom prst="rect">
            <a:avLst/>
          </a:prstGeom>
        </p:spPr>
      </p:pic>
      <p:pic>
        <p:nvPicPr>
          <p:cNvPr id="10" name="图片 9">
            <a:extLst>
              <a:ext uri="{FF2B5EF4-FFF2-40B4-BE49-F238E27FC236}">
                <a16:creationId xmlns:a16="http://schemas.microsoft.com/office/drawing/2014/main" id="{C84F82B2-0D31-5DEE-A81E-B15051D0C282}"/>
              </a:ext>
            </a:extLst>
          </p:cNvPr>
          <p:cNvPicPr>
            <a:picLocks noChangeAspect="1"/>
          </p:cNvPicPr>
          <p:nvPr/>
        </p:nvPicPr>
        <p:blipFill>
          <a:blip r:embed="rId5"/>
          <a:stretch>
            <a:fillRect/>
          </a:stretch>
        </p:blipFill>
        <p:spPr>
          <a:xfrm>
            <a:off x="4612581" y="915714"/>
            <a:ext cx="6326882" cy="2695731"/>
          </a:xfrm>
          <a:prstGeom prst="rect">
            <a:avLst/>
          </a:prstGeom>
        </p:spPr>
      </p:pic>
      <p:sp>
        <p:nvSpPr>
          <p:cNvPr id="11" name="文本框 10">
            <a:extLst>
              <a:ext uri="{FF2B5EF4-FFF2-40B4-BE49-F238E27FC236}">
                <a16:creationId xmlns:a16="http://schemas.microsoft.com/office/drawing/2014/main" id="{2E3F9EC4-18C4-3E9D-2DC6-41278CCAD30D}"/>
              </a:ext>
            </a:extLst>
          </p:cNvPr>
          <p:cNvSpPr txBox="1"/>
          <p:nvPr/>
        </p:nvSpPr>
        <p:spPr>
          <a:xfrm>
            <a:off x="795338" y="1172220"/>
            <a:ext cx="3267075" cy="261610"/>
          </a:xfrm>
          <a:prstGeom prst="rect">
            <a:avLst/>
          </a:prstGeom>
          <a:noFill/>
          <a:ln w="25400">
            <a:solidFill>
              <a:srgbClr val="C00000"/>
            </a:solidFill>
          </a:ln>
        </p:spPr>
        <p:txBody>
          <a:bodyPr wrap="square">
            <a:spAutoFit/>
          </a:bodyPr>
          <a:lstStyle/>
          <a:p>
            <a:r>
              <a:rPr lang="en-US" altLang="zh-CN" sz="1100" b="1" dirty="0">
                <a:latin typeface="Cambria" panose="02040503050406030204" pitchFamily="18" charset="0"/>
                <a:ea typeface="Cambria" panose="02040503050406030204" pitchFamily="18" charset="0"/>
              </a:rPr>
              <a:t>JCR included journals: 24,715</a:t>
            </a:r>
            <a:endParaRPr lang="zh-CN" altLang="en-US" sz="1100" b="1" dirty="0">
              <a:latin typeface="Cambria" panose="02040503050406030204" pitchFamily="18" charset="0"/>
            </a:endParaRPr>
          </a:p>
        </p:txBody>
      </p:sp>
      <p:sp>
        <p:nvSpPr>
          <p:cNvPr id="12" name="文本框 11">
            <a:extLst>
              <a:ext uri="{FF2B5EF4-FFF2-40B4-BE49-F238E27FC236}">
                <a16:creationId xmlns:a16="http://schemas.microsoft.com/office/drawing/2014/main" id="{475C7E56-8F5B-2C21-10D1-6E16BDCD0C93}"/>
              </a:ext>
            </a:extLst>
          </p:cNvPr>
          <p:cNvSpPr txBox="1"/>
          <p:nvPr/>
        </p:nvSpPr>
        <p:spPr>
          <a:xfrm>
            <a:off x="4771296" y="3756946"/>
            <a:ext cx="3267075" cy="261610"/>
          </a:xfrm>
          <a:prstGeom prst="rect">
            <a:avLst/>
          </a:prstGeom>
          <a:noFill/>
          <a:ln w="25400">
            <a:solidFill>
              <a:srgbClr val="C00000"/>
            </a:solidFill>
          </a:ln>
        </p:spPr>
        <p:txBody>
          <a:bodyPr wrap="square">
            <a:spAutoFit/>
          </a:bodyPr>
          <a:lstStyle/>
          <a:p>
            <a:r>
              <a:rPr lang="en-US" altLang="zh-CN" sz="1100" b="1" dirty="0">
                <a:latin typeface="Cambria" panose="02040503050406030204" pitchFamily="18" charset="0"/>
                <a:ea typeface="Cambria" panose="02040503050406030204" pitchFamily="18" charset="0"/>
              </a:rPr>
              <a:t>SCOPUS active journals: 30,294</a:t>
            </a:r>
            <a:endParaRPr lang="zh-CN" altLang="en-US" sz="1100" b="1" dirty="0">
              <a:latin typeface="Cambria" panose="02040503050406030204" pitchFamily="18" charset="0"/>
            </a:endParaRPr>
          </a:p>
        </p:txBody>
      </p:sp>
    </p:spTree>
    <p:extLst>
      <p:ext uri="{BB962C8B-B14F-4D97-AF65-F5344CB8AC3E}">
        <p14:creationId xmlns:p14="http://schemas.microsoft.com/office/powerpoint/2010/main" val="3119030261"/>
      </p:ext>
    </p:extLst>
  </p:cSld>
  <p:clrMapOvr>
    <a:masterClrMapping/>
  </p:clrMapOvr>
  <p:transition spd="slow">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35EDE-3A53-764D-407F-4C4AAFA7D9C5}"/>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E09EBAD4-A3D1-4568-E0B9-65B5ECE40003}"/>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The Evolution of Academic Publishing</a:t>
            </a:r>
          </a:p>
        </p:txBody>
      </p:sp>
      <p:sp>
        <p:nvSpPr>
          <p:cNvPr id="6" name="Subtitle 2">
            <a:extLst>
              <a:ext uri="{FF2B5EF4-FFF2-40B4-BE49-F238E27FC236}">
                <a16:creationId xmlns:a16="http://schemas.microsoft.com/office/drawing/2014/main" id="{1E4C8468-0525-8D68-0E2B-3675420B6936}"/>
              </a:ext>
            </a:extLst>
          </p:cNvPr>
          <p:cNvSpPr txBox="1">
            <a:spLocks/>
          </p:cNvSpPr>
          <p:nvPr/>
        </p:nvSpPr>
        <p:spPr>
          <a:xfrm>
            <a:off x="266700" y="1314450"/>
            <a:ext cx="8610600" cy="3028950"/>
          </a:xfrm>
          <a:prstGeom prst="rect">
            <a:avLst/>
          </a:prstGeom>
        </p:spPr>
        <p:txBody>
          <a:bodyPr vert="horz" lIns="91440" tIns="45720" rIns="91440" bIns="45720" rtlCol="0">
            <a:normAutofit fontScale="55000" lnSpcReduction="20000"/>
          </a:bodyPr>
          <a:lstStyle/>
          <a:p>
            <a:pPr lvl="0">
              <a:lnSpc>
                <a:spcPct val="120000"/>
              </a:lnSpc>
            </a:pPr>
            <a:r>
              <a:rPr lang="en-US" b="1" dirty="0">
                <a:solidFill>
                  <a:schemeClr val="bg1">
                    <a:lumMod val="85000"/>
                  </a:schemeClr>
                </a:solidFill>
                <a:latin typeface="Cambria" pitchFamily="18" charset="0"/>
              </a:rPr>
              <a:t>Number of </a:t>
            </a:r>
            <a:r>
              <a:rPr lang="en-US" altLang="zh-CN" b="1" dirty="0">
                <a:solidFill>
                  <a:schemeClr val="bg1">
                    <a:lumMod val="85000"/>
                  </a:schemeClr>
                </a:solidFill>
                <a:latin typeface="Cambria" pitchFamily="18" charset="0"/>
              </a:rPr>
              <a:t>Academic </a:t>
            </a:r>
            <a:r>
              <a:rPr lang="en-US" b="1" dirty="0">
                <a:solidFill>
                  <a:schemeClr val="bg1">
                    <a:lumMod val="85000"/>
                  </a:schemeClr>
                </a:solidFill>
                <a:latin typeface="Cambria" pitchFamily="18" charset="0"/>
              </a:rPr>
              <a:t>Journals growth with Increased Research Activities and Output</a:t>
            </a:r>
          </a:p>
          <a:p>
            <a:pPr marL="800100" lvl="1" indent="-342900">
              <a:lnSpc>
                <a:spcPct val="120000"/>
              </a:lnSpc>
              <a:buFont typeface="Arial" panose="020B0604020202020204" pitchFamily="34" charset="0"/>
              <a:buChar char="•"/>
            </a:pPr>
            <a:r>
              <a:rPr lang="en-US" dirty="0">
                <a:solidFill>
                  <a:schemeClr val="bg1">
                    <a:lumMod val="85000"/>
                  </a:schemeClr>
                </a:solidFill>
                <a:latin typeface="Cambria" pitchFamily="18" charset="0"/>
              </a:rPr>
              <a:t>The research output has been growing exponentially since the early times</a:t>
            </a:r>
          </a:p>
          <a:p>
            <a:pPr marL="800100" lvl="1" indent="-342900">
              <a:lnSpc>
                <a:spcPct val="120000"/>
              </a:lnSpc>
              <a:buFont typeface="Arial" panose="020B0604020202020204" pitchFamily="34" charset="0"/>
              <a:buChar char="•"/>
            </a:pPr>
            <a:r>
              <a:rPr lang="en-US" dirty="0">
                <a:solidFill>
                  <a:schemeClr val="bg1">
                    <a:lumMod val="85000"/>
                  </a:schemeClr>
                </a:solidFill>
                <a:latin typeface="Cambria" pitchFamily="18" charset="0"/>
              </a:rPr>
              <a:t>So as to the growing in the number of peer-reviewed academic journals – reached ca 14,000 journals by 2000</a:t>
            </a:r>
          </a:p>
          <a:p>
            <a:pPr marL="800100" lvl="1" indent="-342900">
              <a:lnSpc>
                <a:spcPct val="120000"/>
              </a:lnSpc>
              <a:buFont typeface="Arial" panose="020B0604020202020204" pitchFamily="34" charset="0"/>
              <a:buChar char="•"/>
            </a:pPr>
            <a:r>
              <a:rPr lang="en-US" dirty="0">
                <a:solidFill>
                  <a:schemeClr val="bg1">
                    <a:lumMod val="85000"/>
                  </a:schemeClr>
                </a:solidFill>
                <a:latin typeface="Cambria" pitchFamily="18" charset="0"/>
              </a:rPr>
              <a:t>In the 21st century, it grows to ca 46,000 by 2020 in just 20 years. The overall number of journals of all times even reaches 80,000</a:t>
            </a:r>
          </a:p>
          <a:p>
            <a:pPr marL="800100" lvl="1" indent="-342900">
              <a:lnSpc>
                <a:spcPct val="120000"/>
              </a:lnSpc>
              <a:buFont typeface="Arial" panose="020B0604020202020204" pitchFamily="34" charset="0"/>
              <a:buChar char="•"/>
            </a:pPr>
            <a:r>
              <a:rPr lang="en-US" dirty="0">
                <a:solidFill>
                  <a:schemeClr val="bg1">
                    <a:lumMod val="85000"/>
                  </a:schemeClr>
                </a:solidFill>
                <a:latin typeface="Cambria" pitchFamily="18" charset="0"/>
              </a:rPr>
              <a:t>Currently, there are over 30,000 active peer-reviewed academic journals indexed by major Abstract Indexing Services</a:t>
            </a:r>
          </a:p>
          <a:p>
            <a:pPr lvl="0">
              <a:lnSpc>
                <a:spcPct val="120000"/>
              </a:lnSpc>
            </a:pPr>
            <a:r>
              <a:rPr lang="en-US" b="1" dirty="0">
                <a:latin typeface="Cambria" pitchFamily="18" charset="0"/>
              </a:rPr>
              <a:t>Evolution of Editorial and Peer Review Forms</a:t>
            </a:r>
          </a:p>
          <a:p>
            <a:pPr marL="800100" lvl="1" indent="-342900">
              <a:lnSpc>
                <a:spcPct val="120000"/>
              </a:lnSpc>
              <a:buFont typeface="Arial" panose="020B0604020202020204" pitchFamily="34" charset="0"/>
              <a:buChar char="•"/>
            </a:pPr>
            <a:r>
              <a:rPr lang="en-US" dirty="0">
                <a:latin typeface="Cambria" pitchFamily="18" charset="0"/>
              </a:rPr>
              <a:t>From informal peer discussions to formalized peer review, and formally started since 1959 when the Xerox Photocopier was available</a:t>
            </a:r>
          </a:p>
          <a:p>
            <a:pPr marL="800100" lvl="1" indent="-342900">
              <a:lnSpc>
                <a:spcPct val="120000"/>
              </a:lnSpc>
              <a:buFont typeface="Arial" panose="020B0604020202020204" pitchFamily="34" charset="0"/>
              <a:buChar char="•"/>
            </a:pPr>
            <a:r>
              <a:rPr lang="en-US" dirty="0">
                <a:latin typeface="Cambria" pitchFamily="18" charset="0"/>
              </a:rPr>
              <a:t>Including single/double-blind and various types of open peer review models</a:t>
            </a:r>
          </a:p>
          <a:p>
            <a:pPr lvl="0">
              <a:lnSpc>
                <a:spcPct val="120000"/>
              </a:lnSpc>
            </a:pPr>
            <a:r>
              <a:rPr lang="en-US" b="1" dirty="0">
                <a:solidFill>
                  <a:schemeClr val="bg1">
                    <a:lumMod val="85000"/>
                  </a:schemeClr>
                </a:solidFill>
                <a:latin typeface="Cambria" pitchFamily="18" charset="0"/>
              </a:rPr>
              <a:t>Progress in Publishing Technology</a:t>
            </a:r>
          </a:p>
          <a:p>
            <a:pPr marL="800100" lvl="1" indent="-342900">
              <a:lnSpc>
                <a:spcPct val="120000"/>
              </a:lnSpc>
              <a:buFont typeface="Arial" panose="020B0604020202020204" pitchFamily="34" charset="0"/>
              <a:buChar char="•"/>
            </a:pPr>
            <a:r>
              <a:rPr lang="en-US" dirty="0">
                <a:solidFill>
                  <a:schemeClr val="bg1">
                    <a:lumMod val="85000"/>
                  </a:schemeClr>
                </a:solidFill>
                <a:latin typeface="Cambria" pitchFamily="18" charset="0"/>
              </a:rPr>
              <a:t>Introduction of the computerized laser typesetting – in the late 1960s – early 1970s</a:t>
            </a:r>
          </a:p>
          <a:p>
            <a:pPr marL="800100" lvl="1" indent="-342900">
              <a:lnSpc>
                <a:spcPct val="120000"/>
              </a:lnSpc>
              <a:buFont typeface="Arial" panose="020B0604020202020204" pitchFamily="34" charset="0"/>
              <a:buChar char="•"/>
            </a:pPr>
            <a:r>
              <a:rPr lang="en-US" dirty="0">
                <a:solidFill>
                  <a:schemeClr val="bg1">
                    <a:lumMod val="85000"/>
                  </a:schemeClr>
                </a:solidFill>
                <a:latin typeface="Cambria" pitchFamily="18" charset="0"/>
              </a:rPr>
              <a:t>Transition from print to digital formats with the introduction of internet –since 1991</a:t>
            </a:r>
          </a:p>
          <a:p>
            <a:pPr marL="800100" lvl="1" indent="-342900">
              <a:lnSpc>
                <a:spcPct val="120000"/>
              </a:lnSpc>
              <a:buFont typeface="Arial" panose="020B0604020202020204" pitchFamily="34" charset="0"/>
              <a:buChar char="•"/>
            </a:pPr>
            <a:r>
              <a:rPr lang="en-US" dirty="0">
                <a:solidFill>
                  <a:schemeClr val="bg1">
                    <a:lumMod val="85000"/>
                  </a:schemeClr>
                </a:solidFill>
                <a:latin typeface="Cambria" pitchFamily="18" charset="0"/>
              </a:rPr>
              <a:t>Followed by the introduction of online submission and editorial systems around 1996</a:t>
            </a:r>
          </a:p>
          <a:p>
            <a:pPr lvl="0">
              <a:lnSpc>
                <a:spcPct val="120000"/>
              </a:lnSpc>
            </a:pPr>
            <a:r>
              <a:rPr lang="en-US" b="1" dirty="0">
                <a:solidFill>
                  <a:schemeClr val="bg1">
                    <a:lumMod val="85000"/>
                  </a:schemeClr>
                </a:solidFill>
                <a:latin typeface="Cambria" pitchFamily="18" charset="0"/>
              </a:rPr>
              <a:t>Growth in Publishing Languages and Abstract Indexing</a:t>
            </a:r>
          </a:p>
          <a:p>
            <a:pPr marL="800100" lvl="1" indent="-342900">
              <a:lnSpc>
                <a:spcPct val="120000"/>
              </a:lnSpc>
              <a:buFont typeface="Arial" panose="020B0604020202020204" pitchFamily="34" charset="0"/>
              <a:buChar char="•"/>
            </a:pPr>
            <a:r>
              <a:rPr lang="en-US" dirty="0">
                <a:solidFill>
                  <a:schemeClr val="bg1">
                    <a:lumMod val="85000"/>
                  </a:schemeClr>
                </a:solidFill>
                <a:latin typeface="Cambria" pitchFamily="18" charset="0"/>
              </a:rPr>
              <a:t>English </a:t>
            </a:r>
            <a:r>
              <a:rPr lang="en-US" altLang="zh-CN" dirty="0">
                <a:solidFill>
                  <a:schemeClr val="bg1">
                    <a:lumMod val="85000"/>
                  </a:schemeClr>
                </a:solidFill>
                <a:latin typeface="Cambria" pitchFamily="18" charset="0"/>
              </a:rPr>
              <a:t>i</a:t>
            </a:r>
            <a:r>
              <a:rPr lang="en-US" dirty="0">
                <a:solidFill>
                  <a:schemeClr val="bg1">
                    <a:lumMod val="85000"/>
                  </a:schemeClr>
                </a:solidFill>
                <a:latin typeface="Cambria" pitchFamily="18" charset="0"/>
              </a:rPr>
              <a:t>s the dominant language</a:t>
            </a:r>
          </a:p>
          <a:p>
            <a:pPr marL="800100" lvl="1" indent="-342900">
              <a:lnSpc>
                <a:spcPct val="120000"/>
              </a:lnSpc>
              <a:buFont typeface="Arial" panose="020B0604020202020204" pitchFamily="34" charset="0"/>
              <a:buChar char="•"/>
            </a:pPr>
            <a:r>
              <a:rPr lang="en-US" dirty="0">
                <a:solidFill>
                  <a:schemeClr val="bg1">
                    <a:lumMod val="85000"/>
                  </a:schemeClr>
                </a:solidFill>
                <a:latin typeface="Cambria" pitchFamily="18" charset="0"/>
              </a:rPr>
              <a:t>Development of indexing services like </a:t>
            </a:r>
            <a:r>
              <a:rPr lang="en-US" dirty="0" err="1">
                <a:solidFill>
                  <a:schemeClr val="bg1">
                    <a:lumMod val="85000"/>
                  </a:schemeClr>
                </a:solidFill>
                <a:latin typeface="Cambria" pitchFamily="18" charset="0"/>
              </a:rPr>
              <a:t>WoS</a:t>
            </a:r>
            <a:r>
              <a:rPr lang="en-US" dirty="0">
                <a:solidFill>
                  <a:schemeClr val="bg1">
                    <a:lumMod val="85000"/>
                  </a:schemeClr>
                </a:solidFill>
                <a:latin typeface="Cambria" pitchFamily="18" charset="0"/>
              </a:rPr>
              <a:t>/JCR, PubMed, and Scopus</a:t>
            </a:r>
          </a:p>
          <a:p>
            <a:pPr lvl="0">
              <a:lnSpc>
                <a:spcPct val="120000"/>
              </a:lnSpc>
            </a:pPr>
            <a:r>
              <a:rPr lang="en-US" b="1" dirty="0">
                <a:solidFill>
                  <a:schemeClr val="bg1">
                    <a:lumMod val="85000"/>
                  </a:schemeClr>
                </a:solidFill>
                <a:latin typeface="Cambria" pitchFamily="18" charset="0"/>
              </a:rPr>
              <a:t>Leading Research and Publication Countries</a:t>
            </a:r>
          </a:p>
          <a:p>
            <a:pPr marL="800100" lvl="1" indent="-342900">
              <a:lnSpc>
                <a:spcPct val="120000"/>
              </a:lnSpc>
              <a:buFont typeface="Arial" panose="020B0604020202020204" pitchFamily="34" charset="0"/>
              <a:buChar char="•"/>
            </a:pPr>
            <a:r>
              <a:rPr lang="en-US" dirty="0">
                <a:solidFill>
                  <a:schemeClr val="bg1">
                    <a:lumMod val="85000"/>
                  </a:schemeClr>
                </a:solidFill>
                <a:latin typeface="Cambria" pitchFamily="18" charset="0"/>
              </a:rPr>
              <a:t>U.S., U.K., Germany, China as major contributors</a:t>
            </a:r>
          </a:p>
          <a:p>
            <a:pPr marL="342900" lvl="0" indent="-342900">
              <a:lnSpc>
                <a:spcPct val="120000"/>
              </a:lnSpc>
              <a:buFont typeface="Arial" panose="020B0604020202020204" pitchFamily="34" charset="0"/>
              <a:buChar char="•"/>
            </a:pPr>
            <a:endParaRPr lang="en-US" dirty="0">
              <a:latin typeface="Cambria" pitchFamily="18" charset="0"/>
            </a:endParaRP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2057004805"/>
      </p:ext>
    </p:extLst>
  </p:cSld>
  <p:clrMapOvr>
    <a:masterClrMapping/>
  </p:clrMapOvr>
  <p:transition spd="slow">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9426</TotalTime>
  <Words>2569</Words>
  <Application>Microsoft Office PowerPoint</Application>
  <PresentationFormat>全屏显示(16:9)</PresentationFormat>
  <Paragraphs>247</Paragraphs>
  <Slides>32</Slides>
  <Notes>1</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32</vt:i4>
      </vt:variant>
    </vt:vector>
  </HeadingPairs>
  <TitlesOfParts>
    <vt:vector size="37" baseType="lpstr">
      <vt:lpstr>Arial</vt:lpstr>
      <vt:lpstr>Calibri</vt:lpstr>
      <vt:lpstr>Cambria</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 Afzaal</dc:creator>
  <cp:lastModifiedBy>Mingfang Lu</cp:lastModifiedBy>
  <cp:revision>94</cp:revision>
  <dcterms:created xsi:type="dcterms:W3CDTF">2006-08-16T00:00:00Z</dcterms:created>
  <dcterms:modified xsi:type="dcterms:W3CDTF">2025-02-21T14:41:33Z</dcterms:modified>
</cp:coreProperties>
</file>