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guide id="3" pos="204" userDrawn="1">
          <p15:clr>
            <a:srgbClr val="A4A3A4"/>
          </p15:clr>
        </p15:guide>
        <p15:guide id="4"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01"/>
    <a:srgbClr val="7ACC00"/>
    <a:srgbClr val="009900"/>
    <a:srgbClr val="082000"/>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B83A8-CB44-D9A6-1AE8-43ECB128BB9E}" v="8" dt="2025-02-20T09:55:57.305"/>
    <p1510:client id="{2FAA8C7C-60C2-4C3F-B545-1D0BA9A8C95E}" v="2" dt="2025-02-20T09:40:35.228"/>
    <p1510:client id="{8CA80B0E-6B57-AB68-5A39-E86E1F5BFD3F}" v="68" dt="2025-02-20T08:36:21.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152" y="72"/>
      </p:cViewPr>
      <p:guideLst>
        <p:guide orient="horz" pos="1665"/>
        <p:guide pos="2880"/>
        <p:guide pos="204"/>
        <p:guide pos="54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02/20/2025</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C7B7-E088-9020-AF89-1AC937E08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10E5E-9581-3E3B-D71F-E21D6B8E6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613C5-FE25-3EA2-232D-3330EF6BB4DF}"/>
              </a:ext>
            </a:extLst>
          </p:cNvPr>
          <p:cNvSpPr>
            <a:spLocks noGrp="1"/>
          </p:cNvSpPr>
          <p:nvPr>
            <p:ph type="body" idx="1"/>
          </p:nvPr>
        </p:nvSpPr>
        <p:spPr/>
        <p:txBody>
          <a:bodyPr/>
          <a:lstStyle/>
          <a:p>
            <a:endParaRPr lang="" dirty="0"/>
          </a:p>
        </p:txBody>
      </p:sp>
      <p:sp>
        <p:nvSpPr>
          <p:cNvPr id="4" name="Slide Number Placeholder 3">
            <a:extLst>
              <a:ext uri="{FF2B5EF4-FFF2-40B4-BE49-F238E27FC236}">
                <a16:creationId xmlns:a16="http://schemas.microsoft.com/office/drawing/2014/main" id="{A660015F-18C6-E58E-1293-31929D5BCB90}"/>
              </a:ext>
            </a:extLst>
          </p:cNvPr>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275686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nlinelibrary.wiley.com/doi/full/10.1002/leap.1649?utm_source=chatgpt.com#leap1649-bib-0011" TargetMode="External"/><Relationship Id="rId2" Type="http://schemas.openxmlformats.org/officeDocument/2006/relationships/hyperlink" Target="https://onlinelibrary.wiley.com/doi/full/10.1002/leap.1649?utm_source=chatgpt.com#leap1649-bib-0084"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onlinelibrary.wiley.com/doi/full/10.1002/leap.164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nlinelibrary.wiley.com/doi/full/10.1002/leap.1649?utm_source=chatgpt.com#leap1649-bib-0048" TargetMode="External"/><Relationship Id="rId2" Type="http://schemas.openxmlformats.org/officeDocument/2006/relationships/hyperlink" Target="https://onlinelibrary.wiley.com/doi/full/10.1002/leap.1649?utm_source=chatgpt.com#leap1649-bib-0118"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002/leap.1649" TargetMode="External"/><Relationship Id="rId4" Type="http://schemas.openxmlformats.org/officeDocument/2006/relationships/hyperlink" Target="https://onlinelibrary.wiley.com/doi/full/10.1002/leap.1649?utm_source=chatgpt.com#leap1649-bib-002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tandfonline.com/doi/full/10.1080/02602938.2022.2164757#d1e520" TargetMode="External"/><Relationship Id="rId2" Type="http://schemas.openxmlformats.org/officeDocument/2006/relationships/hyperlink" Target="https://www.tandfonline.com/doi/full/10.1080/02602938.2022.2164757"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mailto:https://aisel.aisnet.org/cgi/viewcontent.cgi?article=2165&amp;context=jai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a:extLst>
            <a:ext uri="{FF2B5EF4-FFF2-40B4-BE49-F238E27FC236}">
              <a16:creationId xmlns:a16="http://schemas.microsoft.com/office/drawing/2014/main" id="{096D70A9-82FB-435A-B853-5936991F20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BB947D-F097-2E65-E8D5-5F0067BCA078}"/>
              </a:ext>
            </a:extLst>
          </p:cNvPr>
          <p:cNvSpPr>
            <a:spLocks noGrp="1"/>
          </p:cNvSpPr>
          <p:nvPr>
            <p:ph type="subTitle" idx="1"/>
          </p:nvPr>
        </p:nvSpPr>
        <p:spPr>
          <a:xfrm>
            <a:off x="228600" y="1600200"/>
            <a:ext cx="5334000" cy="1107996"/>
          </a:xfrm>
        </p:spPr>
        <p:txBody>
          <a:bodyPr>
            <a:spAutoFit/>
          </a:bodyPr>
          <a:lstStyle/>
          <a:p>
            <a:pPr algn="l">
              <a:spcBef>
                <a:spcPts val="0"/>
              </a:spcBef>
            </a:pPr>
            <a:r>
              <a:rPr lang="en-US" sz="2200" b="1" dirty="0">
                <a:solidFill>
                  <a:srgbClr val="009900"/>
                </a:solidFill>
                <a:latin typeface="Cambria" panose="02040503050406030204" pitchFamily="18" charset="0"/>
                <a:ea typeface="Cambria" panose="02040503050406030204" pitchFamily="18" charset="0"/>
              </a:rPr>
              <a:t>From Rejection to Mentorship:</a:t>
            </a:r>
          </a:p>
          <a:p>
            <a:pPr algn="l">
              <a:spcBef>
                <a:spcPts val="0"/>
              </a:spcBef>
            </a:pPr>
            <a:r>
              <a:rPr lang="en-US" sz="2200" b="1" dirty="0">
                <a:solidFill>
                  <a:srgbClr val="009900"/>
                </a:solidFill>
                <a:latin typeface="Cambria" panose="02040503050406030204" pitchFamily="18" charset="0"/>
                <a:ea typeface="Cambria" panose="02040503050406030204" pitchFamily="18" charset="0"/>
              </a:rPr>
              <a:t>Re-thinking Peer Review for Author Development</a:t>
            </a:r>
            <a:endParaRPr lang="en-US" sz="2500" b="1" dirty="0">
              <a:solidFill>
                <a:schemeClr val="bg1">
                  <a:lumMod val="75000"/>
                </a:schemeClr>
              </a:solidFill>
              <a:latin typeface="Cambria" panose="02040503050406030204" pitchFamily="18" charset="0"/>
              <a:ea typeface="Cambria" panose="02040503050406030204" pitchFamily="18" charset="0"/>
            </a:endParaRPr>
          </a:p>
        </p:txBody>
      </p:sp>
      <p:sp>
        <p:nvSpPr>
          <p:cNvPr id="6" name="Subtitle 2">
            <a:extLst>
              <a:ext uri="{FF2B5EF4-FFF2-40B4-BE49-F238E27FC236}">
                <a16:creationId xmlns:a16="http://schemas.microsoft.com/office/drawing/2014/main" id="{3830D581-8319-BE6B-A0EB-92B54117F9C0}"/>
              </a:ext>
            </a:extLst>
          </p:cNvPr>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9900"/>
                </a:solidFill>
                <a:effectLst/>
                <a:uLnTx/>
                <a:uFillTx/>
                <a:latin typeface="Cambria" pitchFamily="18" charset="0"/>
                <a:ea typeface="+mn-ea"/>
                <a:cs typeface="+mn-cs"/>
              </a:rPr>
              <a:t>Roohi Ghosh</a:t>
            </a:r>
          </a:p>
        </p:txBody>
      </p:sp>
      <p:sp>
        <p:nvSpPr>
          <p:cNvPr id="7" name="Subtitle 2">
            <a:extLst>
              <a:ext uri="{FF2B5EF4-FFF2-40B4-BE49-F238E27FC236}">
                <a16:creationId xmlns:a16="http://schemas.microsoft.com/office/drawing/2014/main" id="{2A590FD6-CE31-8CF7-4B20-28A642A8A276}"/>
              </a:ext>
            </a:extLst>
          </p:cNvPr>
          <p:cNvSpPr txBox="1">
            <a:spLocks/>
          </p:cNvSpPr>
          <p:nvPr/>
        </p:nvSpPr>
        <p:spPr>
          <a:xfrm>
            <a:off x="198474" y="4248150"/>
            <a:ext cx="4724400" cy="628650"/>
          </a:xfrm>
          <a:prstGeom prst="rect">
            <a:avLst/>
          </a:prstGeom>
        </p:spPr>
        <p:txBody>
          <a:bodyPr vert="horz" lIns="91440" tIns="45720" rIns="91440" bIns="45720" rtlCol="0" anchor="t">
            <a:noAutofit/>
          </a:bodyPr>
          <a:lstStyle/>
          <a:p>
            <a:r>
              <a:rPr lang="en-US" sz="1500" dirty="0">
                <a:latin typeface="Cambria"/>
                <a:ea typeface="Cambria"/>
              </a:rPr>
              <a:t>Ambassador for Researcher Success</a:t>
            </a:r>
            <a:endParaRPr lang="en-US" sz="1500" dirty="0">
              <a:latin typeface="Cambria" pitchFamily="18" charset="0"/>
            </a:endParaRPr>
          </a:p>
          <a:p>
            <a:r>
              <a:rPr lang="en-US" sz="1500" dirty="0">
                <a:latin typeface="Cambria"/>
                <a:ea typeface="Cambria"/>
              </a:rPr>
              <a:t>Cactus Communications (CACTUS) and </a:t>
            </a:r>
            <a:r>
              <a:rPr lang="en-US" sz="1500" dirty="0" err="1">
                <a:latin typeface="Cambria"/>
                <a:ea typeface="Cambria"/>
              </a:rPr>
              <a:t>Editage</a:t>
            </a:r>
            <a:endParaRPr lang="en-US" sz="1500" dirty="0" err="1">
              <a:latin typeface="Cambria" pitchFamily="18" charset="0"/>
              <a:ea typeface="Cambria"/>
            </a:endParaRPr>
          </a:p>
        </p:txBody>
      </p:sp>
      <p:sp>
        <p:nvSpPr>
          <p:cNvPr id="2" name="Subtitle 2">
            <a:extLst>
              <a:ext uri="{FF2B5EF4-FFF2-40B4-BE49-F238E27FC236}">
                <a16:creationId xmlns:a16="http://schemas.microsoft.com/office/drawing/2014/main" id="{31AD85BC-8FC4-FAC0-BC3F-E5FC436BFB14}"/>
              </a:ext>
            </a:extLst>
          </p:cNvPr>
          <p:cNvSpPr txBox="1">
            <a:spLocks/>
          </p:cNvSpPr>
          <p:nvPr/>
        </p:nvSpPr>
        <p:spPr>
          <a:xfrm>
            <a:off x="228600" y="2663904"/>
            <a:ext cx="4694274" cy="769441"/>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i="1" dirty="0">
                <a:solidFill>
                  <a:srgbClr val="7ACC00"/>
                </a:solidFill>
                <a:latin typeface="Cambria" panose="02040503050406030204" pitchFamily="18" charset="0"/>
                <a:ea typeface="Cambria" panose="02040503050406030204" pitchFamily="18" charset="0"/>
              </a:rPr>
              <a:t>A seat at the table: Involving authors </a:t>
            </a:r>
          </a:p>
          <a:p>
            <a:pPr algn="l">
              <a:spcBef>
                <a:spcPts val="0"/>
              </a:spcBef>
            </a:pPr>
            <a:r>
              <a:rPr lang="en-US" sz="2200" i="1" dirty="0">
                <a:solidFill>
                  <a:srgbClr val="7ACC00"/>
                </a:solidFill>
                <a:latin typeface="Cambria" panose="02040503050406030204" pitchFamily="18" charset="0"/>
                <a:ea typeface="Cambria" panose="02040503050406030204" pitchFamily="18" charset="0"/>
              </a:rPr>
              <a:t>in reforming peer review</a:t>
            </a:r>
          </a:p>
        </p:txBody>
      </p:sp>
    </p:spTree>
    <p:extLst>
      <p:ext uri="{BB962C8B-B14F-4D97-AF65-F5344CB8AC3E}">
        <p14:creationId xmlns:p14="http://schemas.microsoft.com/office/powerpoint/2010/main" val="3031490791"/>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4E69A-7F09-1208-4477-BE1B0C0A45CF}"/>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E9BB012-30E9-BE5B-91BB-14E8CF5B68A2}"/>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3. Involving authors in the peer review transformation process </a:t>
            </a:r>
            <a:endParaRPr lang="en-IN" sz="2000" dirty="0"/>
          </a:p>
        </p:txBody>
      </p:sp>
      <p:sp>
        <p:nvSpPr>
          <p:cNvPr id="4" name="TextBox 3">
            <a:extLst>
              <a:ext uri="{FF2B5EF4-FFF2-40B4-BE49-F238E27FC236}">
                <a16:creationId xmlns:a16="http://schemas.microsoft.com/office/drawing/2014/main" id="{47FCD512-DAFF-60F7-4069-4B8E8481617B}"/>
              </a:ext>
            </a:extLst>
          </p:cNvPr>
          <p:cNvSpPr txBox="1"/>
          <p:nvPr/>
        </p:nvSpPr>
        <p:spPr>
          <a:xfrm>
            <a:off x="228600" y="1612932"/>
            <a:ext cx="8610600" cy="2277547"/>
          </a:xfrm>
          <a:prstGeom prst="rect">
            <a:avLst/>
          </a:prstGeom>
          <a:noFill/>
        </p:spPr>
        <p:txBody>
          <a:bodyPr wrap="square">
            <a:spAutoFit/>
          </a:bodyPr>
          <a:lstStyle/>
          <a:p>
            <a:pPr marL="285750" indent="-285750">
              <a:spcBef>
                <a:spcPts val="1200"/>
              </a:spcBef>
              <a:buClr>
                <a:srgbClr val="009900"/>
              </a:buClr>
              <a:buFont typeface="Arial" panose="020B0604020202020204" pitchFamily="34" charset="0"/>
              <a:buChar char="•"/>
            </a:pPr>
            <a:r>
              <a:rPr lang="en-IN" sz="1400" b="1" dirty="0">
                <a:latin typeface="Cambria" panose="02040503050406030204" pitchFamily="18" charset="0"/>
                <a:ea typeface="Cambria" panose="02040503050406030204" pitchFamily="18" charset="0"/>
              </a:rPr>
              <a:t>Feedback loops:</a:t>
            </a:r>
            <a:r>
              <a:rPr lang="en-IN" sz="1400"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Introduce post-review surveys for authors to evaluate the clarity, usefulness, and fairness of peer reviews</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Co-Designing Solutions:</a:t>
            </a:r>
            <a:r>
              <a:rPr lang="en-US" sz="1400" dirty="0">
                <a:latin typeface="Cambria" panose="02040503050406030204" pitchFamily="18" charset="0"/>
                <a:ea typeface="Cambria" panose="02040503050406030204" pitchFamily="18" charset="0"/>
              </a:rPr>
              <a:t> Invite authors to participate in advisory boards or task forces focused on improving peer review practices.</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Diversity in Peer Review:</a:t>
            </a:r>
            <a:r>
              <a:rPr lang="en-US" sz="1400" dirty="0">
                <a:latin typeface="Cambria" panose="02040503050406030204" pitchFamily="18" charset="0"/>
                <a:ea typeface="Cambria" panose="02040503050406030204" pitchFamily="18" charset="0"/>
              </a:rPr>
              <a:t> Actively include diverse author voices, including non-native English speakers and early-career researchers, in discussions about peer review standards.</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Author-Driven Peer Review Innovations: </a:t>
            </a:r>
            <a:r>
              <a:rPr lang="en-US" sz="1400" dirty="0">
                <a:latin typeface="Cambria" panose="02040503050406030204" pitchFamily="18" charset="0"/>
                <a:ea typeface="Cambria" panose="02040503050406030204" pitchFamily="18" charset="0"/>
              </a:rPr>
              <a:t>Empower authors to co-create and suggest new collaborative peer review workflows, ensuring their voices shape the process.</a:t>
            </a:r>
          </a:p>
        </p:txBody>
      </p:sp>
      <p:pic>
        <p:nvPicPr>
          <p:cNvPr id="4100" name="Picture 4">
            <a:extLst>
              <a:ext uri="{FF2B5EF4-FFF2-40B4-BE49-F238E27FC236}">
                <a16:creationId xmlns:a16="http://schemas.microsoft.com/office/drawing/2014/main" id="{2CFDBE82-826C-F77F-B0CF-FF4FBA64AAE6}"/>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3850" y="1047743"/>
            <a:ext cx="499120" cy="4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8550"/>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AC23-C393-6A5B-F421-F3345654675C}"/>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3258A88-B9CB-3942-5A63-9B189809B5AD}"/>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4. Re-thinking the author-reviewer relationship</a:t>
            </a:r>
            <a:endParaRPr lang="en-IN" sz="2000" dirty="0"/>
          </a:p>
        </p:txBody>
      </p:sp>
      <p:sp>
        <p:nvSpPr>
          <p:cNvPr id="4" name="TextBox 3">
            <a:extLst>
              <a:ext uri="{FF2B5EF4-FFF2-40B4-BE49-F238E27FC236}">
                <a16:creationId xmlns:a16="http://schemas.microsoft.com/office/drawing/2014/main" id="{7B7477A3-A12B-A650-FC00-B93DA8C91D76}"/>
              </a:ext>
            </a:extLst>
          </p:cNvPr>
          <p:cNvSpPr txBox="1"/>
          <p:nvPr/>
        </p:nvSpPr>
        <p:spPr>
          <a:xfrm>
            <a:off x="228600" y="1612932"/>
            <a:ext cx="8610600" cy="2862322"/>
          </a:xfrm>
          <a:prstGeom prst="rect">
            <a:avLst/>
          </a:prstGeom>
          <a:noFill/>
        </p:spPr>
        <p:txBody>
          <a:bodyPr wrap="square" lIns="91440" tIns="45720" rIns="91440" bIns="45720" anchor="t">
            <a:spAutoFit/>
          </a:bodyPr>
          <a:lstStyle/>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Mentorship Models: </a:t>
            </a:r>
            <a:r>
              <a:rPr lang="en-US" sz="1400" dirty="0">
                <a:latin typeface="Cambria" panose="02040503050406030204" pitchFamily="18" charset="0"/>
                <a:ea typeface="Cambria" panose="02040503050406030204" pitchFamily="18" charset="0"/>
              </a:rPr>
              <a:t>Pair early-career authors with experienced reviewers or editors for guidance beyond the review process.</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Collaborative Platforms: </a:t>
            </a:r>
            <a:r>
              <a:rPr lang="en-US" sz="1400" dirty="0">
                <a:latin typeface="Cambria" panose="02040503050406030204" pitchFamily="18" charset="0"/>
                <a:ea typeface="Cambria" panose="02040503050406030204" pitchFamily="18" charset="0"/>
              </a:rPr>
              <a:t>Create platforms where authors and reviewers can engage in structured, anonymous dialogues to clarify feedback.</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Open Peer Review: </a:t>
            </a:r>
            <a:r>
              <a:rPr lang="en-US" sz="1400" dirty="0">
                <a:latin typeface="Cambria" panose="02040503050406030204" pitchFamily="18" charset="0"/>
                <a:ea typeface="Cambria" panose="02040503050406030204" pitchFamily="18" charset="0"/>
              </a:rPr>
              <a:t>Explore transparent peer review models where authors can respond to reviewer comments, fostering a constructive exchange.</a:t>
            </a:r>
          </a:p>
          <a:p>
            <a:pPr marL="285750" indent="-285750">
              <a:spcBef>
                <a:spcPts val="1200"/>
              </a:spcBef>
              <a:buClr>
                <a:srgbClr val="009900"/>
              </a:buClr>
              <a:buFont typeface="Arial" panose="020B0604020202020204" pitchFamily="34" charset="0"/>
              <a:buChar char="•"/>
            </a:pPr>
            <a:r>
              <a:rPr lang="en-US" sz="1400" b="1" dirty="0">
                <a:latin typeface="Cambria" panose="02040503050406030204" pitchFamily="18" charset="0"/>
                <a:ea typeface="Cambria" panose="02040503050406030204" pitchFamily="18" charset="0"/>
              </a:rPr>
              <a:t>Reviewer-Author Collaboration: </a:t>
            </a:r>
            <a:r>
              <a:rPr lang="en-US" sz="1400" dirty="0">
                <a:latin typeface="Cambria" panose="02040503050406030204" pitchFamily="18" charset="0"/>
                <a:ea typeface="Cambria" panose="02040503050406030204" pitchFamily="18" charset="0"/>
              </a:rPr>
              <a:t>Pilot collaborative review models where authors work directly with reviewers to address major revisions.</a:t>
            </a:r>
          </a:p>
          <a:p>
            <a:pPr marL="285750" indent="-285750">
              <a:spcBef>
                <a:spcPts val="1200"/>
              </a:spcBef>
              <a:buClr>
                <a:srgbClr val="009900"/>
              </a:buClr>
              <a:buFont typeface="Arial" panose="020B0604020202020204" pitchFamily="34" charset="0"/>
              <a:buChar char="•"/>
            </a:pPr>
            <a:r>
              <a:rPr lang="en-US" sz="1400" b="1" dirty="0">
                <a:latin typeface="Cambria"/>
                <a:ea typeface="Cambria"/>
              </a:rPr>
              <a:t>Living Review Documents: </a:t>
            </a:r>
            <a:r>
              <a:rPr lang="en-US" sz="1400" dirty="0">
                <a:latin typeface="Cambria"/>
                <a:ea typeface="Cambria"/>
              </a:rPr>
              <a:t>Transition to living peer review documents where authors and reviewers continuously update manuscripts together, ensuring an iterative improvement.</a:t>
            </a:r>
          </a:p>
        </p:txBody>
      </p:sp>
      <p:pic>
        <p:nvPicPr>
          <p:cNvPr id="4100" name="Picture 4">
            <a:extLst>
              <a:ext uri="{FF2B5EF4-FFF2-40B4-BE49-F238E27FC236}">
                <a16:creationId xmlns:a16="http://schemas.microsoft.com/office/drawing/2014/main" id="{24407CE8-4070-0853-89D3-576693F72D30}"/>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3850" y="1047743"/>
            <a:ext cx="499120" cy="4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04607"/>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13F9-E769-FAF2-03D9-7F69AD395A8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7F74E38A-C435-BEF6-D127-27E239524264}"/>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5. A culture of collaboration</a:t>
            </a:r>
            <a:endParaRPr lang="en-IN" sz="2000" dirty="0"/>
          </a:p>
        </p:txBody>
      </p:sp>
      <p:sp>
        <p:nvSpPr>
          <p:cNvPr id="4" name="TextBox 3">
            <a:extLst>
              <a:ext uri="{FF2B5EF4-FFF2-40B4-BE49-F238E27FC236}">
                <a16:creationId xmlns:a16="http://schemas.microsoft.com/office/drawing/2014/main" id="{DEA55037-32AA-1F47-BF20-B6CE6412F216}"/>
              </a:ext>
            </a:extLst>
          </p:cNvPr>
          <p:cNvSpPr txBox="1"/>
          <p:nvPr/>
        </p:nvSpPr>
        <p:spPr>
          <a:xfrm>
            <a:off x="228600" y="1612932"/>
            <a:ext cx="8610600" cy="2585323"/>
          </a:xfrm>
          <a:prstGeom prst="rect">
            <a:avLst/>
          </a:prstGeom>
          <a:noFill/>
        </p:spPr>
        <p:txBody>
          <a:bodyPr wrap="square">
            <a:spAutoFit/>
          </a:bodyPr>
          <a:lstStyle/>
          <a:p>
            <a:pPr marL="285750" indent="-285750">
              <a:spcBef>
                <a:spcPts val="1200"/>
              </a:spcBef>
              <a:buClr>
                <a:srgbClr val="009900"/>
              </a:buClr>
              <a:buFont typeface="Arial" panose="020B0604020202020204" pitchFamily="34" charset="0"/>
              <a:buChar char="•"/>
            </a:pPr>
            <a:r>
              <a:rPr lang="en-US" sz="1200" b="1" dirty="0">
                <a:latin typeface="Cambria" panose="02040503050406030204" pitchFamily="18" charset="0"/>
                <a:ea typeface="Cambria" panose="02040503050406030204" pitchFamily="18" charset="0"/>
              </a:rPr>
              <a:t>Cross-Disciplinary Peer Review Panels</a:t>
            </a:r>
            <a:br>
              <a:rPr lang="en-US" sz="1200" b="1"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Assemble diverse peer review panels with experts from different fields to encourage interdisciplinary dialogue and holistic feedback.</a:t>
            </a:r>
          </a:p>
          <a:p>
            <a:pPr marL="285750" indent="-285750">
              <a:spcBef>
                <a:spcPts val="1200"/>
              </a:spcBef>
              <a:buClr>
                <a:srgbClr val="009900"/>
              </a:buClr>
              <a:buFont typeface="Arial" panose="020B0604020202020204" pitchFamily="34" charset="0"/>
              <a:buChar char="•"/>
            </a:pPr>
            <a:r>
              <a:rPr lang="en-US" sz="1200" b="1" dirty="0">
                <a:latin typeface="Cambria" panose="02040503050406030204" pitchFamily="18" charset="0"/>
                <a:ea typeface="Cambria" panose="02040503050406030204" pitchFamily="18" charset="0"/>
              </a:rPr>
              <a:t>Global Collaboration Hubs</a:t>
            </a:r>
            <a:br>
              <a:rPr lang="en-US" sz="1200" b="1"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Develop regional or global online hubs where authors, reviewers, and editors can share resources, best practices, and success stories.</a:t>
            </a:r>
          </a:p>
          <a:p>
            <a:pPr marL="285750" indent="-285750">
              <a:spcBef>
                <a:spcPts val="1200"/>
              </a:spcBef>
              <a:buClr>
                <a:srgbClr val="009900"/>
              </a:buClr>
              <a:buFont typeface="Arial" panose="020B0604020202020204" pitchFamily="34" charset="0"/>
              <a:buChar char="•"/>
            </a:pPr>
            <a:r>
              <a:rPr lang="en-US" sz="1200" b="1" dirty="0">
                <a:latin typeface="Cambria" panose="02040503050406030204" pitchFamily="18" charset="0"/>
                <a:ea typeface="Cambria" panose="02040503050406030204" pitchFamily="18" charset="0"/>
              </a:rPr>
              <a:t>Collaborative Open-Access Reviews</a:t>
            </a:r>
            <a:br>
              <a:rPr lang="en-US" sz="1200" b="1"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Publish peer review reports openly to showcase constructive criticism and celebrate collaboration among authors and reviewers.</a:t>
            </a:r>
          </a:p>
          <a:p>
            <a:pPr marL="285750" indent="-285750">
              <a:spcBef>
                <a:spcPts val="1200"/>
              </a:spcBef>
              <a:buClr>
                <a:srgbClr val="009900"/>
              </a:buClr>
              <a:buFont typeface="Arial" panose="020B0604020202020204" pitchFamily="34" charset="0"/>
              <a:buChar char="•"/>
            </a:pPr>
            <a:r>
              <a:rPr lang="en-US" sz="1200" b="1" dirty="0">
                <a:latin typeface="Cambria" panose="02040503050406030204" pitchFamily="18" charset="0"/>
                <a:ea typeface="Cambria" panose="02040503050406030204" pitchFamily="18" charset="0"/>
              </a:rPr>
              <a:t>Author-Reviewer Partnership Programs</a:t>
            </a:r>
            <a:br>
              <a:rPr lang="en-US" sz="1200" b="1"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Create long-term programs where reviewers and authors build mentoring relationships across multiple projects.</a:t>
            </a:r>
          </a:p>
        </p:txBody>
      </p:sp>
      <p:pic>
        <p:nvPicPr>
          <p:cNvPr id="4100" name="Picture 4">
            <a:extLst>
              <a:ext uri="{FF2B5EF4-FFF2-40B4-BE49-F238E27FC236}">
                <a16:creationId xmlns:a16="http://schemas.microsoft.com/office/drawing/2014/main" id="{F39D9203-FAA2-58A0-60FF-27D9B60C14E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3850" y="1047743"/>
            <a:ext cx="499120" cy="4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97849"/>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BDCD-FC64-F082-6989-82F71CA2AE2D}"/>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5B1E83D-B415-8C74-7C6E-53BA21625F73}"/>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Re-imaging peer review: A mentorship driven future</a:t>
            </a:r>
            <a:endParaRPr lang="en-IN" sz="2000" dirty="0"/>
          </a:p>
        </p:txBody>
      </p:sp>
      <p:sp>
        <p:nvSpPr>
          <p:cNvPr id="2" name="Subtitle 2">
            <a:extLst>
              <a:ext uri="{FF2B5EF4-FFF2-40B4-BE49-F238E27FC236}">
                <a16:creationId xmlns:a16="http://schemas.microsoft.com/office/drawing/2014/main" id="{5F4B79F1-15BD-8F77-7C48-3444007B0F91}"/>
              </a:ext>
            </a:extLst>
          </p:cNvPr>
          <p:cNvSpPr txBox="1">
            <a:spLocks/>
          </p:cNvSpPr>
          <p:nvPr/>
        </p:nvSpPr>
        <p:spPr>
          <a:xfrm>
            <a:off x="834193" y="1177436"/>
            <a:ext cx="6553200" cy="685800"/>
          </a:xfrm>
          <a:prstGeom prst="rect">
            <a:avLst/>
          </a:prstGeom>
        </p:spPr>
        <p:txBody>
          <a:bodyPr vert="horz" lIns="91440" tIns="45720" rIns="91440" bIns="45720" rtlCol="0">
            <a:normAutofit/>
          </a:bodyPr>
          <a:lstStyle/>
          <a:p>
            <a:pPr marL="342900" lvl="0" indent="-342900"/>
            <a:r>
              <a:rPr lang="en-US" sz="1400" b="1" i="1" dirty="0">
                <a:solidFill>
                  <a:srgbClr val="7ACC00"/>
                </a:solidFill>
                <a:latin typeface="Cambria" pitchFamily="18" charset="0"/>
              </a:rPr>
              <a:t>Let’s reimagine peer review together: </a:t>
            </a:r>
          </a:p>
        </p:txBody>
      </p:sp>
      <p:sp>
        <p:nvSpPr>
          <p:cNvPr id="3" name="TextBox 2">
            <a:extLst>
              <a:ext uri="{FF2B5EF4-FFF2-40B4-BE49-F238E27FC236}">
                <a16:creationId xmlns:a16="http://schemas.microsoft.com/office/drawing/2014/main" id="{A49BF718-35C1-A1CB-D460-B7E0F379B08D}"/>
              </a:ext>
            </a:extLst>
          </p:cNvPr>
          <p:cNvSpPr txBox="1"/>
          <p:nvPr/>
        </p:nvSpPr>
        <p:spPr>
          <a:xfrm>
            <a:off x="228600" y="1700120"/>
            <a:ext cx="8610600" cy="677108"/>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1400" dirty="0">
                <a:latin typeface="Cambria" panose="02040503050406030204" pitchFamily="18" charset="0"/>
                <a:ea typeface="Cambria" panose="02040503050406030204" pitchFamily="18" charset="0"/>
              </a:rPr>
              <a:t>Where mentorship takes precedence over rejection.</a:t>
            </a:r>
          </a:p>
          <a:p>
            <a:pPr marL="342900" indent="-342900">
              <a:spcBef>
                <a:spcPts val="1200"/>
              </a:spcBef>
              <a:buFont typeface="Arial" panose="020B0604020202020204" pitchFamily="34" charset="0"/>
              <a:buChar char="•"/>
            </a:pPr>
            <a:r>
              <a:rPr lang="en-US" sz="1400" dirty="0">
                <a:latin typeface="Cambria" panose="02040503050406030204" pitchFamily="18" charset="0"/>
                <a:ea typeface="Cambria" panose="02040503050406030204" pitchFamily="18" charset="0"/>
              </a:rPr>
              <a:t>Where every author leaves the process with not just a decision but a path forward for their research.</a:t>
            </a:r>
          </a:p>
        </p:txBody>
      </p:sp>
      <p:pic>
        <p:nvPicPr>
          <p:cNvPr id="6" name="Picture 4">
            <a:extLst>
              <a:ext uri="{FF2B5EF4-FFF2-40B4-BE49-F238E27FC236}">
                <a16:creationId xmlns:a16="http://schemas.microsoft.com/office/drawing/2014/main" id="{582DE691-4BD7-AF08-CE41-727C5F408109}"/>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52946" y="1077189"/>
            <a:ext cx="481247" cy="48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20322"/>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7E87-A3AE-2486-E8E1-CB39AF1377F3}"/>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6C45DC6-F45A-0BA9-2160-615F5D105FF9}"/>
              </a:ext>
            </a:extLst>
          </p:cNvPr>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Peer Review – A Rejection-Heavy Model</a:t>
            </a:r>
            <a:endParaRPr lang="en-US" sz="2500" b="1" dirty="0">
              <a:latin typeface="Cambria" pitchFamily="18" charset="0"/>
            </a:endParaRPr>
          </a:p>
        </p:txBody>
      </p:sp>
      <p:sp>
        <p:nvSpPr>
          <p:cNvPr id="6" name="Subtitle 2">
            <a:extLst>
              <a:ext uri="{FF2B5EF4-FFF2-40B4-BE49-F238E27FC236}">
                <a16:creationId xmlns:a16="http://schemas.microsoft.com/office/drawing/2014/main" id="{489B9532-D405-619D-D808-252CA17D06AD}"/>
              </a:ext>
            </a:extLst>
          </p:cNvPr>
          <p:cNvSpPr txBox="1">
            <a:spLocks/>
          </p:cNvSpPr>
          <p:nvPr/>
        </p:nvSpPr>
        <p:spPr>
          <a:xfrm>
            <a:off x="266700" y="1635646"/>
            <a:ext cx="8610600" cy="2707754"/>
          </a:xfrm>
          <a:prstGeom prst="rect">
            <a:avLst/>
          </a:prstGeom>
        </p:spPr>
        <p:txBody>
          <a:bodyPr vert="horz" lIns="91440" tIns="45720" rIns="91440" bIns="45720" rtlCol="0">
            <a:normAutofit/>
          </a:bodyPr>
          <a:lstStyle/>
          <a:p>
            <a:pPr marL="342900" lvl="0" indent="-342900"/>
            <a:endParaRPr lang="en-US" sz="2800" b="1" dirty="0">
              <a:latin typeface="Cambria" pitchFamily="18" charset="0"/>
            </a:endParaRPr>
          </a:p>
        </p:txBody>
      </p:sp>
      <p:sp>
        <p:nvSpPr>
          <p:cNvPr id="2" name="Subtitle 2">
            <a:extLst>
              <a:ext uri="{FF2B5EF4-FFF2-40B4-BE49-F238E27FC236}">
                <a16:creationId xmlns:a16="http://schemas.microsoft.com/office/drawing/2014/main" id="{9DEC6AEF-F376-34E4-C9E2-22F7FC2C7E2A}"/>
              </a:ext>
            </a:extLst>
          </p:cNvPr>
          <p:cNvSpPr txBox="1">
            <a:spLocks/>
          </p:cNvSpPr>
          <p:nvPr/>
        </p:nvSpPr>
        <p:spPr>
          <a:xfrm>
            <a:off x="834193" y="1177436"/>
            <a:ext cx="6553200" cy="685800"/>
          </a:xfrm>
          <a:prstGeom prst="rect">
            <a:avLst/>
          </a:prstGeom>
        </p:spPr>
        <p:txBody>
          <a:bodyPr vert="horz" lIns="91440" tIns="45720" rIns="91440" bIns="45720" rtlCol="0">
            <a:normAutofit/>
          </a:bodyPr>
          <a:lstStyle/>
          <a:p>
            <a:pPr marL="342900" lvl="0" indent="-342900"/>
            <a:r>
              <a:rPr lang="en-US" sz="1400" b="1" i="1" dirty="0">
                <a:solidFill>
                  <a:srgbClr val="7ACC00"/>
                </a:solidFill>
                <a:latin typeface="Cambria" pitchFamily="18" charset="0"/>
              </a:rPr>
              <a:t>Did you know? </a:t>
            </a:r>
          </a:p>
        </p:txBody>
      </p:sp>
      <p:sp>
        <p:nvSpPr>
          <p:cNvPr id="4" name="TextBox 3">
            <a:extLst>
              <a:ext uri="{FF2B5EF4-FFF2-40B4-BE49-F238E27FC236}">
                <a16:creationId xmlns:a16="http://schemas.microsoft.com/office/drawing/2014/main" id="{BC0265CB-6633-A34F-0D1E-6583EC87810E}"/>
              </a:ext>
            </a:extLst>
          </p:cNvPr>
          <p:cNvSpPr txBox="1"/>
          <p:nvPr/>
        </p:nvSpPr>
        <p:spPr>
          <a:xfrm>
            <a:off x="228600" y="1700120"/>
            <a:ext cx="8610600" cy="523220"/>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000000"/>
                </a:solidFill>
                <a:effectLst/>
                <a:latin typeface="Cambria" panose="02040503050406030204" pitchFamily="18" charset="0"/>
                <a:ea typeface="Cambria" panose="02040503050406030204" pitchFamily="18" charset="0"/>
              </a:rPr>
              <a:t>Rejection rates vary across journals, with high impact journals like </a:t>
            </a:r>
            <a:r>
              <a:rPr lang="en-US" sz="1400" b="0" i="1" dirty="0">
                <a:solidFill>
                  <a:srgbClr val="000000"/>
                </a:solidFill>
                <a:effectLst/>
                <a:latin typeface="Cambria" panose="02040503050406030204" pitchFamily="18" charset="0"/>
                <a:ea typeface="Cambria" panose="02040503050406030204" pitchFamily="18" charset="0"/>
              </a:rPr>
              <a:t>Nature</a:t>
            </a:r>
            <a:r>
              <a:rPr lang="en-US" sz="1400" b="0" i="0" dirty="0">
                <a:solidFill>
                  <a:srgbClr val="000000"/>
                </a:solidFill>
                <a:effectLst/>
                <a:latin typeface="Cambria" panose="02040503050406030204" pitchFamily="18" charset="0"/>
                <a:ea typeface="Cambria" panose="02040503050406030204" pitchFamily="18" charset="0"/>
              </a:rPr>
              <a:t> rejecting a significant majority of submitted manuscripts, with a rejection rate of approximately 92% (Nature, </a:t>
            </a:r>
            <a:r>
              <a:rPr lang="en-US" sz="1400" b="0" i="0" dirty="0">
                <a:solidFill>
                  <a:srgbClr val="000000"/>
                </a:solidFill>
                <a:effectLst/>
                <a:latin typeface="Cambria" panose="02040503050406030204" pitchFamily="18" charset="0"/>
                <a:ea typeface="Cambria" panose="02040503050406030204" pitchFamily="18" charset="0"/>
                <a:hlinkClick r:id="rId2"/>
              </a:rPr>
              <a:t>2024</a:t>
            </a:r>
            <a:r>
              <a:rPr lang="en-US" sz="1400" b="0" i="0" dirty="0">
                <a:solidFill>
                  <a:srgbClr val="000000"/>
                </a:solidFill>
                <a:effectLst/>
                <a:latin typeface="Cambria" panose="02040503050406030204" pitchFamily="18" charset="0"/>
                <a:ea typeface="Cambria" panose="02040503050406030204" pitchFamily="18" charset="0"/>
              </a:rPr>
              <a:t>). </a:t>
            </a:r>
            <a:endParaRPr lang="en-IN" sz="1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1E436D0-FE2A-A6F8-EA93-96F4C164B617}"/>
              </a:ext>
            </a:extLst>
          </p:cNvPr>
          <p:cNvSpPr txBox="1"/>
          <p:nvPr/>
        </p:nvSpPr>
        <p:spPr>
          <a:xfrm>
            <a:off x="228600" y="2332138"/>
            <a:ext cx="8610600" cy="523220"/>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000000"/>
                </a:solidFill>
                <a:effectLst/>
                <a:latin typeface="Cambria" panose="02040503050406030204" pitchFamily="18" charset="0"/>
                <a:ea typeface="Cambria" panose="02040503050406030204" pitchFamily="18" charset="0"/>
              </a:rPr>
              <a:t>Even less impactful journals often have high rejection rates, with studies showing rejection rates ranging from 20% to 50%, depending on the field and journal (Björk, </a:t>
            </a:r>
            <a:r>
              <a:rPr lang="en-US" sz="1400" b="0" i="0" dirty="0">
                <a:solidFill>
                  <a:srgbClr val="000000"/>
                </a:solidFill>
                <a:effectLst/>
                <a:latin typeface="Cambria" panose="02040503050406030204" pitchFamily="18" charset="0"/>
                <a:ea typeface="Cambria" panose="02040503050406030204" pitchFamily="18" charset="0"/>
                <a:hlinkClick r:id="rId3"/>
              </a:rPr>
              <a:t>2019</a:t>
            </a:r>
            <a:r>
              <a:rPr lang="en-US" sz="1400" b="0" i="0" dirty="0">
                <a:solidFill>
                  <a:srgbClr val="000000"/>
                </a:solidFill>
                <a:effectLst/>
                <a:latin typeface="Cambria" panose="02040503050406030204" pitchFamily="18" charset="0"/>
                <a:ea typeface="Cambria" panose="02040503050406030204" pitchFamily="18" charset="0"/>
              </a:rPr>
              <a:t>).</a:t>
            </a:r>
            <a:endParaRPr lang="en-IN" sz="1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98318F6-6098-0E17-78C4-52EB5FFCA860}"/>
              </a:ext>
            </a:extLst>
          </p:cNvPr>
          <p:cNvSpPr txBox="1"/>
          <p:nvPr/>
        </p:nvSpPr>
        <p:spPr>
          <a:xfrm>
            <a:off x="2040260" y="3065918"/>
            <a:ext cx="5063480" cy="307777"/>
          </a:xfrm>
          <a:prstGeom prst="rect">
            <a:avLst/>
          </a:prstGeom>
          <a:noFill/>
        </p:spPr>
        <p:txBody>
          <a:bodyPr wrap="square">
            <a:spAutoFit/>
          </a:bodyPr>
          <a:lstStyle/>
          <a:p>
            <a:pPr algn="ctr"/>
            <a:r>
              <a:rPr lang="en-US" sz="1400" i="1" dirty="0">
                <a:solidFill>
                  <a:srgbClr val="000000"/>
                </a:solidFill>
                <a:latin typeface="Cambria" panose="02040503050406030204" pitchFamily="18" charset="0"/>
                <a:ea typeface="Cambria" panose="02040503050406030204" pitchFamily="18" charset="0"/>
                <a:hlinkClick r:id="rId4"/>
              </a:rPr>
              <a:t>https://onlinelibrary.wiley.com/doi/full/10.1002/leap.1649</a:t>
            </a:r>
            <a:endParaRPr lang="en-IN" sz="1400" dirty="0">
              <a:latin typeface="Cambria" panose="02040503050406030204" pitchFamily="18" charset="0"/>
              <a:ea typeface="Cambria" panose="02040503050406030204" pitchFamily="18" charset="0"/>
            </a:endParaRPr>
          </a:p>
        </p:txBody>
      </p:sp>
      <p:pic>
        <p:nvPicPr>
          <p:cNvPr id="1028" name="Picture 4" descr="Alzheimer icon">
            <a:extLst>
              <a:ext uri="{FF2B5EF4-FFF2-40B4-BE49-F238E27FC236}">
                <a16:creationId xmlns:a16="http://schemas.microsoft.com/office/drawing/2014/main" id="{80332E01-85F4-23A2-F485-7F04D7AA52D3}"/>
              </a:ext>
            </a:extLst>
          </p:cNvPr>
          <p:cNvPicPr>
            <a:picLocks noChangeAspect="1" noChangeArrowheads="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2946" y="1077189"/>
            <a:ext cx="481247" cy="48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95029"/>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3940-C60D-9309-10FE-3A50CFE55DAE}"/>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770F0AC8-92D0-6920-AF87-23E6323FBA41}"/>
              </a:ext>
            </a:extLst>
          </p:cNvPr>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The Impact of a Rejection Heavy Model on Authors</a:t>
            </a:r>
            <a:endParaRPr lang="en-US" sz="2500" b="1" dirty="0">
              <a:latin typeface="Cambria" pitchFamily="18" charset="0"/>
            </a:endParaRPr>
          </a:p>
        </p:txBody>
      </p:sp>
      <p:sp>
        <p:nvSpPr>
          <p:cNvPr id="6" name="Subtitle 2">
            <a:extLst>
              <a:ext uri="{FF2B5EF4-FFF2-40B4-BE49-F238E27FC236}">
                <a16:creationId xmlns:a16="http://schemas.microsoft.com/office/drawing/2014/main" id="{6ACA9726-A29F-B907-9FCA-057AC5041699}"/>
              </a:ext>
            </a:extLst>
          </p:cNvPr>
          <p:cNvSpPr txBox="1">
            <a:spLocks/>
          </p:cNvSpPr>
          <p:nvPr/>
        </p:nvSpPr>
        <p:spPr>
          <a:xfrm>
            <a:off x="266700" y="1635646"/>
            <a:ext cx="8610600" cy="2707754"/>
          </a:xfrm>
          <a:prstGeom prst="rect">
            <a:avLst/>
          </a:prstGeom>
        </p:spPr>
        <p:txBody>
          <a:bodyPr vert="horz" lIns="91440" tIns="45720" rIns="91440" bIns="45720" rtlCol="0">
            <a:normAutofit/>
          </a:bodyPr>
          <a:lstStyle/>
          <a:p>
            <a:pPr marL="342900" lvl="0" indent="-342900"/>
            <a:endParaRPr lang="en-US" sz="2800" b="1" dirty="0">
              <a:latin typeface="Cambria" pitchFamily="18" charset="0"/>
            </a:endParaRPr>
          </a:p>
        </p:txBody>
      </p:sp>
      <p:sp>
        <p:nvSpPr>
          <p:cNvPr id="4" name="TextBox 3">
            <a:extLst>
              <a:ext uri="{FF2B5EF4-FFF2-40B4-BE49-F238E27FC236}">
                <a16:creationId xmlns:a16="http://schemas.microsoft.com/office/drawing/2014/main" id="{EC052950-B982-0E48-4D54-74EEF5974F93}"/>
              </a:ext>
            </a:extLst>
          </p:cNvPr>
          <p:cNvSpPr txBox="1"/>
          <p:nvPr/>
        </p:nvSpPr>
        <p:spPr>
          <a:xfrm>
            <a:off x="228600" y="1177436"/>
            <a:ext cx="8610600" cy="738664"/>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000000"/>
                </a:solidFill>
                <a:effectLst/>
                <a:latin typeface="Cambria" panose="02040503050406030204" pitchFamily="18" charset="0"/>
                <a:ea typeface="Cambria" panose="02040503050406030204" pitchFamily="18" charset="0"/>
              </a:rPr>
              <a:t>Authors may go through different stages of the grief cycle: denial, anger, bargaining, and depression (</a:t>
            </a:r>
            <a:r>
              <a:rPr lang="en-US" sz="1400" b="0" i="0" dirty="0" err="1">
                <a:solidFill>
                  <a:srgbClr val="000000"/>
                </a:solidFill>
                <a:effectLst/>
                <a:latin typeface="Cambria" panose="02040503050406030204" pitchFamily="18" charset="0"/>
                <a:ea typeface="Cambria" panose="02040503050406030204" pitchFamily="18" charset="0"/>
              </a:rPr>
              <a:t>Venketasubramanian</a:t>
            </a:r>
            <a:r>
              <a:rPr lang="en-US" sz="1400" b="0" i="0" dirty="0">
                <a:solidFill>
                  <a:srgbClr val="000000"/>
                </a:solidFill>
                <a:effectLst/>
                <a:latin typeface="Cambria" panose="02040503050406030204" pitchFamily="18" charset="0"/>
                <a:ea typeface="Cambria" panose="02040503050406030204" pitchFamily="18" charset="0"/>
              </a:rPr>
              <a:t> &amp; </a:t>
            </a:r>
            <a:r>
              <a:rPr lang="en-US" sz="1400" b="0" i="0" dirty="0" err="1">
                <a:solidFill>
                  <a:srgbClr val="000000"/>
                </a:solidFill>
                <a:effectLst/>
                <a:latin typeface="Cambria" panose="02040503050406030204" pitchFamily="18" charset="0"/>
                <a:ea typeface="Cambria" panose="02040503050406030204" pitchFamily="18" charset="0"/>
              </a:rPr>
              <a:t>Hennerici</a:t>
            </a:r>
            <a:r>
              <a:rPr lang="en-US" sz="1400" b="0" i="0" dirty="0">
                <a:solidFill>
                  <a:srgbClr val="000000"/>
                </a:solidFill>
                <a:effectLst/>
                <a:latin typeface="Cambria" panose="02040503050406030204" pitchFamily="18" charset="0"/>
                <a:ea typeface="Cambria" panose="02040503050406030204" pitchFamily="18" charset="0"/>
              </a:rPr>
              <a:t>, </a:t>
            </a:r>
            <a:r>
              <a:rPr lang="en-US" sz="1400" b="0" i="0" dirty="0">
                <a:solidFill>
                  <a:srgbClr val="000000"/>
                </a:solidFill>
                <a:effectLst/>
                <a:latin typeface="Cambria" panose="02040503050406030204" pitchFamily="18" charset="0"/>
                <a:ea typeface="Cambria" panose="02040503050406030204" pitchFamily="18" charset="0"/>
                <a:hlinkClick r:id="rId2"/>
              </a:rPr>
              <a:t>2013</a:t>
            </a:r>
            <a:r>
              <a:rPr lang="en-US" sz="1400" b="0" i="0" dirty="0">
                <a:solidFill>
                  <a:srgbClr val="000000"/>
                </a:solidFill>
                <a:effectLst/>
                <a:latin typeface="Cambria" panose="02040503050406030204" pitchFamily="18" charset="0"/>
                <a:ea typeface="Cambria" panose="02040503050406030204" pitchFamily="18" charset="0"/>
              </a:rPr>
              <a:t>), or a state of emotive misery (Han et al., </a:t>
            </a:r>
            <a:r>
              <a:rPr lang="en-US" sz="1400" b="0" i="0" dirty="0">
                <a:solidFill>
                  <a:srgbClr val="000000"/>
                </a:solidFill>
                <a:effectLst/>
                <a:latin typeface="Cambria" panose="02040503050406030204" pitchFamily="18" charset="0"/>
                <a:ea typeface="Cambria" panose="02040503050406030204" pitchFamily="18" charset="0"/>
                <a:hlinkClick r:id="rId3"/>
              </a:rPr>
              <a:t>2019</a:t>
            </a:r>
            <a:r>
              <a:rPr lang="en-US" sz="1400" b="0" i="0" dirty="0">
                <a:solidFill>
                  <a:srgbClr val="000000"/>
                </a:solidFill>
                <a:effectLst/>
                <a:latin typeface="Cambria" panose="02040503050406030204" pitchFamily="18" charset="0"/>
                <a:ea typeface="Cambria" panose="02040503050406030204" pitchFamily="18" charset="0"/>
              </a:rPr>
              <a:t>), which can slow or even undermine their productivity (Conn et al., </a:t>
            </a:r>
            <a:r>
              <a:rPr lang="en-US" sz="1400" b="0" i="0" dirty="0">
                <a:solidFill>
                  <a:srgbClr val="000000"/>
                </a:solidFill>
                <a:effectLst/>
                <a:latin typeface="Cambria" panose="02040503050406030204" pitchFamily="18" charset="0"/>
                <a:ea typeface="Cambria" panose="02040503050406030204" pitchFamily="18" charset="0"/>
                <a:hlinkClick r:id="rId4"/>
              </a:rPr>
              <a:t>2016</a:t>
            </a:r>
            <a:r>
              <a:rPr lang="en-US" sz="1400" b="0" i="0" dirty="0">
                <a:solidFill>
                  <a:srgbClr val="000000"/>
                </a:solidFill>
                <a:effectLst/>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D1D38F1F-17E7-683E-B8B7-4E3D299D8B42}"/>
              </a:ext>
            </a:extLst>
          </p:cNvPr>
          <p:cNvSpPr txBox="1"/>
          <p:nvPr/>
        </p:nvSpPr>
        <p:spPr>
          <a:xfrm>
            <a:off x="228600" y="2036908"/>
            <a:ext cx="8610600" cy="523220"/>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dirty="0">
                <a:solidFill>
                  <a:srgbClr val="000000"/>
                </a:solidFill>
                <a:latin typeface="Cambria" panose="02040503050406030204" pitchFamily="18" charset="0"/>
                <a:ea typeface="Cambria" panose="02040503050406030204" pitchFamily="18" charset="0"/>
              </a:rPr>
              <a:t>The psychological toll of rejections can also have consequences on a researcher’s professional journey and can delay career milestones like tenure, promotions, or research funding. </a:t>
            </a:r>
          </a:p>
        </p:txBody>
      </p:sp>
      <p:sp>
        <p:nvSpPr>
          <p:cNvPr id="8" name="TextBox 7">
            <a:extLst>
              <a:ext uri="{FF2B5EF4-FFF2-40B4-BE49-F238E27FC236}">
                <a16:creationId xmlns:a16="http://schemas.microsoft.com/office/drawing/2014/main" id="{E48CB8F2-481F-5C68-9EA7-D2436934F7C7}"/>
              </a:ext>
            </a:extLst>
          </p:cNvPr>
          <p:cNvSpPr txBox="1"/>
          <p:nvPr/>
        </p:nvSpPr>
        <p:spPr>
          <a:xfrm>
            <a:off x="228600" y="2680936"/>
            <a:ext cx="8610600" cy="307777"/>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000000"/>
                </a:solidFill>
                <a:effectLst/>
                <a:latin typeface="Cambria" panose="02040503050406030204" pitchFamily="18" charset="0"/>
                <a:ea typeface="Cambria" panose="02040503050406030204" pitchFamily="18" charset="0"/>
              </a:rPr>
              <a:t>There is also the perceived stigma of repeated rejections harming the author’s research reputation. </a:t>
            </a:r>
            <a:endParaRPr lang="en-IN" sz="14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6E8A6CE-438C-C2D6-1B1D-8EB7C76BC2FE}"/>
              </a:ext>
            </a:extLst>
          </p:cNvPr>
          <p:cNvSpPr txBox="1"/>
          <p:nvPr/>
        </p:nvSpPr>
        <p:spPr>
          <a:xfrm>
            <a:off x="2040260" y="3109521"/>
            <a:ext cx="5063480" cy="307777"/>
          </a:xfrm>
          <a:prstGeom prst="rect">
            <a:avLst/>
          </a:prstGeom>
          <a:noFill/>
        </p:spPr>
        <p:txBody>
          <a:bodyPr wrap="square">
            <a:spAutoFit/>
          </a:bodyPr>
          <a:lstStyle/>
          <a:p>
            <a:pPr algn="ctr"/>
            <a:r>
              <a:rPr lang="en-US" sz="1400" i="1" dirty="0">
                <a:solidFill>
                  <a:srgbClr val="000000"/>
                </a:solidFill>
                <a:latin typeface="Cambria" panose="02040503050406030204" pitchFamily="18" charset="0"/>
                <a:ea typeface="Cambria" panose="02040503050406030204" pitchFamily="18" charset="0"/>
                <a:hlinkClick r:id="rId5"/>
              </a:rPr>
              <a:t>https://onlinelibrary.wiley.com/doi/full/10.1002/leap.1649</a:t>
            </a:r>
            <a:endParaRPr lang="en-IN"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6643101"/>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4AEA5-1B59-143E-87FF-D79D2A0951CF}"/>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094340DF-D00B-7692-7EA6-F5EB32DF1B5C}"/>
              </a:ext>
            </a:extLst>
          </p:cNvPr>
          <p:cNvSpPr txBox="1">
            <a:spLocks/>
          </p:cNvSpPr>
          <p:nvPr/>
        </p:nvSpPr>
        <p:spPr>
          <a:xfrm>
            <a:off x="228600" y="514350"/>
            <a:ext cx="8447088" cy="685800"/>
          </a:xfrm>
          <a:prstGeom prst="rect">
            <a:avLst/>
          </a:prstGeom>
        </p:spPr>
        <p:txBody>
          <a:bodyPr vert="horz" lIns="91440" tIns="45720" rIns="91440" bIns="45720" rtlCol="0">
            <a:normAutofit lnSpcReduction="10000"/>
          </a:bodyPr>
          <a:lstStyle/>
          <a:p>
            <a:r>
              <a:rPr lang="en-IN" sz="2000" b="1" dirty="0">
                <a:solidFill>
                  <a:srgbClr val="009900"/>
                </a:solidFill>
                <a:latin typeface="Cambria" pitchFamily="18" charset="0"/>
                <a:ea typeface="+mn-ea"/>
                <a:cs typeface="+mn-cs"/>
              </a:rPr>
              <a:t>What Are The Challenges Authors Face As They Navigate the Peer Review Process?</a:t>
            </a:r>
            <a:endParaRPr lang="en-IN" sz="2000" dirty="0"/>
          </a:p>
        </p:txBody>
      </p:sp>
      <p:sp>
        <p:nvSpPr>
          <p:cNvPr id="6" name="Subtitle 2">
            <a:extLst>
              <a:ext uri="{FF2B5EF4-FFF2-40B4-BE49-F238E27FC236}">
                <a16:creationId xmlns:a16="http://schemas.microsoft.com/office/drawing/2014/main" id="{792705DA-85E7-BEF7-BD89-AD9E7E7BDAFB}"/>
              </a:ext>
            </a:extLst>
          </p:cNvPr>
          <p:cNvSpPr txBox="1">
            <a:spLocks/>
          </p:cNvSpPr>
          <p:nvPr/>
        </p:nvSpPr>
        <p:spPr>
          <a:xfrm>
            <a:off x="266700" y="1635646"/>
            <a:ext cx="8610600" cy="2707754"/>
          </a:xfrm>
          <a:prstGeom prst="rect">
            <a:avLst/>
          </a:prstGeom>
        </p:spPr>
        <p:txBody>
          <a:bodyPr vert="horz" lIns="91440" tIns="45720" rIns="91440" bIns="45720" rtlCol="0">
            <a:normAutofit/>
          </a:bodyPr>
          <a:lstStyle/>
          <a:p>
            <a:pPr marL="342900" lvl="0" indent="-342900"/>
            <a:endParaRPr lang="en-US" sz="2800" b="1" dirty="0">
              <a:latin typeface="Cambria" pitchFamily="18" charset="0"/>
            </a:endParaRPr>
          </a:p>
        </p:txBody>
      </p:sp>
      <p:sp>
        <p:nvSpPr>
          <p:cNvPr id="4" name="TextBox 3">
            <a:extLst>
              <a:ext uri="{FF2B5EF4-FFF2-40B4-BE49-F238E27FC236}">
                <a16:creationId xmlns:a16="http://schemas.microsoft.com/office/drawing/2014/main" id="{C8CA1325-5BA4-9433-E857-4A3DBC393041}"/>
              </a:ext>
            </a:extLst>
          </p:cNvPr>
          <p:cNvSpPr txBox="1"/>
          <p:nvPr/>
        </p:nvSpPr>
        <p:spPr>
          <a:xfrm>
            <a:off x="228600" y="1304637"/>
            <a:ext cx="6287616" cy="3139321"/>
          </a:xfrm>
          <a:prstGeom prst="rect">
            <a:avLst/>
          </a:prstGeom>
          <a:noFill/>
        </p:spPr>
        <p:txBody>
          <a:bodyPr wrap="square">
            <a:spAutoFit/>
          </a:bodyPr>
          <a:lstStyle/>
          <a:p>
            <a:pPr marL="285750" indent="-285750">
              <a:spcBef>
                <a:spcPts val="600"/>
              </a:spcBef>
              <a:buClr>
                <a:srgbClr val="009900"/>
              </a:buClr>
              <a:buFont typeface="Arial" panose="020B0604020202020204" pitchFamily="34" charset="0"/>
              <a:buChar char="•"/>
            </a:pPr>
            <a:r>
              <a:rPr lang="en-IN" sz="1200" dirty="0">
                <a:latin typeface="Cambria" panose="02040503050406030204" pitchFamily="18" charset="0"/>
                <a:ea typeface="Cambria" panose="02040503050406030204" pitchFamily="18" charset="0"/>
              </a:rPr>
              <a:t>Rejection letters lack actionable insights leaving authors unsure about how to improve their manuscripts</a:t>
            </a: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Preparing and revising manuscripts for resubmission consumes significant resources, including time, money, and energy.</a:t>
            </a: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Delays in peer review and rejection extend the time authors must wait before resubmitting elsewhere, slowing down the dissemination of their research.</a:t>
            </a: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Many researchers lack access to experienced mentors who can provide guidance during the publishing process.</a:t>
            </a: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Reviewers often lack formal training, leading to uneven and sometimes contradictory feedback.</a:t>
            </a: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Peer reviewers may emphasize gatekeeping over mentorship, prioritizing flaws over potential improvements.</a:t>
            </a:r>
            <a:endParaRPr lang="en-IN" sz="1200" dirty="0">
              <a:latin typeface="Cambria" panose="02040503050406030204" pitchFamily="18" charset="0"/>
              <a:ea typeface="Cambria" panose="02040503050406030204" pitchFamily="18" charset="0"/>
            </a:endParaRPr>
          </a:p>
          <a:p>
            <a:pPr marL="285750" indent="-285750">
              <a:spcBef>
                <a:spcPts val="600"/>
              </a:spcBef>
              <a:buClr>
                <a:srgbClr val="009900"/>
              </a:buClr>
              <a:buFont typeface="Arial" panose="020B0604020202020204" pitchFamily="34" charset="0"/>
              <a:buChar char="•"/>
            </a:pPr>
            <a:r>
              <a:rPr lang="en-US" sz="1200" dirty="0">
                <a:latin typeface="Cambria" panose="02040503050406030204" pitchFamily="18" charset="0"/>
                <a:ea typeface="Cambria" panose="02040503050406030204" pitchFamily="18" charset="0"/>
              </a:rPr>
              <a:t>Non-native English speakers face additional challenges in language, cultural expectations, and formatting nuances, exacerbating rejection rates.</a:t>
            </a:r>
          </a:p>
        </p:txBody>
      </p:sp>
      <p:pic>
        <p:nvPicPr>
          <p:cNvPr id="2050" name="Picture 2" descr="Green business goal and growth success process for Leadership concept Big target icon round block in hand put on cube stack with growth graph percentage on desk leaves background with copy space">
            <a:extLst>
              <a:ext uri="{FF2B5EF4-FFF2-40B4-BE49-F238E27FC236}">
                <a16:creationId xmlns:a16="http://schemas.microsoft.com/office/drawing/2014/main" id="{ED6A3B15-9053-CE8F-366A-4C43A6CE54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840" y="1163588"/>
            <a:ext cx="4869160" cy="36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22522"/>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F3E8-40C5-BD84-9A68-2412E57454E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4E57B39-A135-DE33-878E-8589A505A8BD}"/>
              </a:ext>
            </a:extLst>
          </p:cNvPr>
          <p:cNvSpPr txBox="1">
            <a:spLocks/>
          </p:cNvSpPr>
          <p:nvPr/>
        </p:nvSpPr>
        <p:spPr>
          <a:xfrm>
            <a:off x="228600" y="514350"/>
            <a:ext cx="8447088" cy="685800"/>
          </a:xfrm>
          <a:prstGeom prst="rect">
            <a:avLst/>
          </a:prstGeom>
        </p:spPr>
        <p:txBody>
          <a:bodyPr vert="horz" lIns="91440" tIns="45720" rIns="91440" bIns="45720" rtlCol="0">
            <a:normAutofit lnSpcReduction="10000"/>
          </a:bodyPr>
          <a:lstStyle/>
          <a:p>
            <a:r>
              <a:rPr lang="en-US" sz="2000" b="1" dirty="0">
                <a:solidFill>
                  <a:srgbClr val="009900"/>
                </a:solidFill>
                <a:latin typeface="Cambria" pitchFamily="18" charset="0"/>
                <a:ea typeface="+mn-ea"/>
                <a:cs typeface="+mn-cs"/>
              </a:rPr>
              <a:t>How Can These Challenges Be Overcome And How Can Peer Review Transform From a Rejection- heavy Model To A Mentorship Model?</a:t>
            </a:r>
            <a:endParaRPr lang="en-IN" sz="2000" dirty="0"/>
          </a:p>
        </p:txBody>
      </p:sp>
      <p:sp>
        <p:nvSpPr>
          <p:cNvPr id="6" name="Subtitle 2">
            <a:extLst>
              <a:ext uri="{FF2B5EF4-FFF2-40B4-BE49-F238E27FC236}">
                <a16:creationId xmlns:a16="http://schemas.microsoft.com/office/drawing/2014/main" id="{69C3A6FA-DBE3-964D-FE2D-85AA6D9C15FA}"/>
              </a:ext>
            </a:extLst>
          </p:cNvPr>
          <p:cNvSpPr txBox="1">
            <a:spLocks/>
          </p:cNvSpPr>
          <p:nvPr/>
        </p:nvSpPr>
        <p:spPr>
          <a:xfrm>
            <a:off x="266700" y="1635646"/>
            <a:ext cx="8610600" cy="2707754"/>
          </a:xfrm>
          <a:prstGeom prst="rect">
            <a:avLst/>
          </a:prstGeom>
        </p:spPr>
        <p:txBody>
          <a:bodyPr vert="horz" lIns="91440" tIns="45720" rIns="91440" bIns="45720" rtlCol="0">
            <a:normAutofit/>
          </a:bodyPr>
          <a:lstStyle/>
          <a:p>
            <a:pPr marL="342900" lvl="0" indent="-342900"/>
            <a:endParaRPr lang="en-US" sz="2800" b="1" dirty="0">
              <a:latin typeface="Cambria" pitchFamily="18" charset="0"/>
            </a:endParaRPr>
          </a:p>
        </p:txBody>
      </p:sp>
      <p:sp>
        <p:nvSpPr>
          <p:cNvPr id="2" name="Rectangle: Rounded Corners 1">
            <a:extLst>
              <a:ext uri="{FF2B5EF4-FFF2-40B4-BE49-F238E27FC236}">
                <a16:creationId xmlns:a16="http://schemas.microsoft.com/office/drawing/2014/main" id="{9D8E773A-DB1E-BDEA-C1C4-AEE9A0B4328C}"/>
              </a:ext>
            </a:extLst>
          </p:cNvPr>
          <p:cNvSpPr/>
          <p:nvPr/>
        </p:nvSpPr>
        <p:spPr>
          <a:xfrm>
            <a:off x="323850" y="2085975"/>
            <a:ext cx="2375942" cy="576064"/>
          </a:xfrm>
          <a:prstGeom prst="roundRect">
            <a:avLst/>
          </a:prstGeom>
          <a:solidFill>
            <a:srgbClr val="184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9900"/>
              </a:buClr>
            </a:pPr>
            <a:r>
              <a:rPr lang="en-IN" sz="1200" dirty="0">
                <a:latin typeface="Cambria" panose="02040503050406030204" pitchFamily="18" charset="0"/>
                <a:ea typeface="Cambria" panose="02040503050406030204" pitchFamily="18" charset="0"/>
              </a:rPr>
              <a:t>Enhancing feedback quality</a:t>
            </a:r>
          </a:p>
        </p:txBody>
      </p:sp>
      <p:sp>
        <p:nvSpPr>
          <p:cNvPr id="3" name="Rectangle: Rounded Corners 2">
            <a:extLst>
              <a:ext uri="{FF2B5EF4-FFF2-40B4-BE49-F238E27FC236}">
                <a16:creationId xmlns:a16="http://schemas.microsoft.com/office/drawing/2014/main" id="{4D41111A-0577-E8B0-8471-B7215E72C6CD}"/>
              </a:ext>
            </a:extLst>
          </p:cNvPr>
          <p:cNvSpPr/>
          <p:nvPr/>
        </p:nvSpPr>
        <p:spPr>
          <a:xfrm>
            <a:off x="3311798" y="2085975"/>
            <a:ext cx="2375942" cy="576064"/>
          </a:xfrm>
          <a:prstGeom prst="roundRect">
            <a:avLst/>
          </a:prstGeom>
          <a:solidFill>
            <a:srgbClr val="184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9900"/>
              </a:buClr>
            </a:pPr>
            <a:r>
              <a:rPr lang="en-IN" sz="1200" dirty="0">
                <a:latin typeface="Cambria" panose="02040503050406030204" pitchFamily="18" charset="0"/>
                <a:ea typeface="Cambria" panose="02040503050406030204" pitchFamily="18" charset="0"/>
              </a:rPr>
              <a:t>Leveraging technology</a:t>
            </a:r>
          </a:p>
        </p:txBody>
      </p:sp>
      <p:sp>
        <p:nvSpPr>
          <p:cNvPr id="7" name="Rectangle: Rounded Corners 6">
            <a:extLst>
              <a:ext uri="{FF2B5EF4-FFF2-40B4-BE49-F238E27FC236}">
                <a16:creationId xmlns:a16="http://schemas.microsoft.com/office/drawing/2014/main" id="{80B910D6-8863-1B28-885B-C6107753E4C7}"/>
              </a:ext>
            </a:extLst>
          </p:cNvPr>
          <p:cNvSpPr/>
          <p:nvPr/>
        </p:nvSpPr>
        <p:spPr>
          <a:xfrm>
            <a:off x="6299746" y="2085975"/>
            <a:ext cx="2375942" cy="576064"/>
          </a:xfrm>
          <a:prstGeom prst="roundRect">
            <a:avLst/>
          </a:prstGeom>
          <a:solidFill>
            <a:srgbClr val="184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9900"/>
              </a:buClr>
            </a:pPr>
            <a:r>
              <a:rPr lang="en-IN" sz="1200" dirty="0">
                <a:latin typeface="Cambria" panose="02040503050406030204" pitchFamily="18" charset="0"/>
                <a:ea typeface="Cambria" panose="02040503050406030204" pitchFamily="18" charset="0"/>
              </a:rPr>
              <a:t>Involving authors in the peer review transformation process</a:t>
            </a:r>
          </a:p>
        </p:txBody>
      </p:sp>
      <p:sp>
        <p:nvSpPr>
          <p:cNvPr id="8" name="Rectangle: Rounded Corners 7">
            <a:extLst>
              <a:ext uri="{FF2B5EF4-FFF2-40B4-BE49-F238E27FC236}">
                <a16:creationId xmlns:a16="http://schemas.microsoft.com/office/drawing/2014/main" id="{763F06FF-F4A7-8971-8B58-C8748084A67D}"/>
              </a:ext>
            </a:extLst>
          </p:cNvPr>
          <p:cNvSpPr/>
          <p:nvPr/>
        </p:nvSpPr>
        <p:spPr>
          <a:xfrm>
            <a:off x="1800076" y="3579862"/>
            <a:ext cx="2375942" cy="576064"/>
          </a:xfrm>
          <a:prstGeom prst="roundRect">
            <a:avLst/>
          </a:prstGeom>
          <a:solidFill>
            <a:srgbClr val="184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9900"/>
              </a:buClr>
            </a:pPr>
            <a:r>
              <a:rPr lang="en-IN" sz="1200" dirty="0">
                <a:latin typeface="Cambria" panose="02040503050406030204" pitchFamily="18" charset="0"/>
                <a:ea typeface="Cambria" panose="02040503050406030204" pitchFamily="18" charset="0"/>
              </a:rPr>
              <a:t>Re-thinking the author-reviewer relationship</a:t>
            </a:r>
          </a:p>
        </p:txBody>
      </p:sp>
      <p:sp>
        <p:nvSpPr>
          <p:cNvPr id="9" name="Rectangle: Rounded Corners 8">
            <a:extLst>
              <a:ext uri="{FF2B5EF4-FFF2-40B4-BE49-F238E27FC236}">
                <a16:creationId xmlns:a16="http://schemas.microsoft.com/office/drawing/2014/main" id="{155C6A14-8C73-D18A-30E0-F592D1FE3962}"/>
              </a:ext>
            </a:extLst>
          </p:cNvPr>
          <p:cNvSpPr/>
          <p:nvPr/>
        </p:nvSpPr>
        <p:spPr>
          <a:xfrm>
            <a:off x="4788024" y="3579862"/>
            <a:ext cx="2375942" cy="576064"/>
          </a:xfrm>
          <a:prstGeom prst="roundRect">
            <a:avLst/>
          </a:prstGeom>
          <a:solidFill>
            <a:srgbClr val="184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9900"/>
              </a:buClr>
            </a:pPr>
            <a:r>
              <a:rPr lang="en-IN" sz="1200" dirty="0">
                <a:latin typeface="Cambria" panose="02040503050406030204" pitchFamily="18" charset="0"/>
                <a:ea typeface="Cambria" panose="02040503050406030204" pitchFamily="18" charset="0"/>
              </a:rPr>
              <a:t>A culture of collaboration</a:t>
            </a:r>
            <a:endParaRPr lang="en-US" sz="1200" dirty="0">
              <a:latin typeface="Cambria" panose="02040503050406030204" pitchFamily="18" charset="0"/>
              <a:ea typeface="Cambria" panose="02040503050406030204" pitchFamily="18" charset="0"/>
            </a:endParaRPr>
          </a:p>
        </p:txBody>
      </p:sp>
      <p:pic>
        <p:nvPicPr>
          <p:cNvPr id="3074" name="Picture 2" descr="Satisfaction icon">
            <a:extLst>
              <a:ext uri="{FF2B5EF4-FFF2-40B4-BE49-F238E27FC236}">
                <a16:creationId xmlns:a16="http://schemas.microsoft.com/office/drawing/2014/main" id="{D2EDF5D9-A86C-4D12-BDF9-CB269E4F3C2C}"/>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5681" y="1404367"/>
            <a:ext cx="672281" cy="672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tificial intelligence icon">
            <a:extLst>
              <a:ext uri="{FF2B5EF4-FFF2-40B4-BE49-F238E27FC236}">
                <a16:creationId xmlns:a16="http://schemas.microsoft.com/office/drawing/2014/main" id="{C20DB44B-6853-CAE3-565D-96C07EAFBBFD}"/>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960" y="1404367"/>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reaucracy icon">
            <a:extLst>
              <a:ext uri="{FF2B5EF4-FFF2-40B4-BE49-F238E27FC236}">
                <a16:creationId xmlns:a16="http://schemas.microsoft.com/office/drawing/2014/main" id="{1E43FC48-3925-8F7F-7247-9C98F6A7349E}"/>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1117" y="1352550"/>
            <a:ext cx="6732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eedback icon">
            <a:extLst>
              <a:ext uri="{FF2B5EF4-FFF2-40B4-BE49-F238E27FC236}">
                <a16:creationId xmlns:a16="http://schemas.microsoft.com/office/drawing/2014/main" id="{E08931C2-66AC-FAC1-D79A-CD89F905958F}"/>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1447" y="2829519"/>
            <a:ext cx="6732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Job position icon">
            <a:extLst>
              <a:ext uri="{FF2B5EF4-FFF2-40B4-BE49-F238E27FC236}">
                <a16:creationId xmlns:a16="http://schemas.microsoft.com/office/drawing/2014/main" id="{7DF6970C-DAB6-3A4E-E246-C45AB7D24F2B}"/>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9395" y="2829519"/>
            <a:ext cx="673200" cy="6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00898"/>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401E-86FD-6E9B-DD54-633D7925B4D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E740F23A-DCAC-5A23-0D2D-A87566C8D61E}"/>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IN" sz="2000" b="1" dirty="0">
                <a:solidFill>
                  <a:srgbClr val="009900"/>
                </a:solidFill>
                <a:latin typeface="Cambria" pitchFamily="18" charset="0"/>
                <a:ea typeface="+mn-ea"/>
                <a:cs typeface="+mn-cs"/>
              </a:rPr>
              <a:t>1. Quality of feedback in peer review</a:t>
            </a:r>
            <a:endParaRPr lang="en-IN" sz="2000" dirty="0"/>
          </a:p>
        </p:txBody>
      </p:sp>
      <p:sp>
        <p:nvSpPr>
          <p:cNvPr id="4" name="TextBox 3">
            <a:extLst>
              <a:ext uri="{FF2B5EF4-FFF2-40B4-BE49-F238E27FC236}">
                <a16:creationId xmlns:a16="http://schemas.microsoft.com/office/drawing/2014/main" id="{2F996555-B7A6-4265-0DFA-5C3BF555A4CC}"/>
              </a:ext>
            </a:extLst>
          </p:cNvPr>
          <p:cNvSpPr txBox="1"/>
          <p:nvPr/>
        </p:nvSpPr>
        <p:spPr>
          <a:xfrm>
            <a:off x="228600" y="1612932"/>
            <a:ext cx="8610600" cy="523220"/>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333333"/>
                </a:solidFill>
                <a:effectLst/>
                <a:latin typeface="Cambria" panose="02040503050406030204" pitchFamily="18" charset="0"/>
                <a:ea typeface="Cambria" panose="02040503050406030204" pitchFamily="18" charset="0"/>
              </a:rPr>
              <a:t>Studies focusing on peer reviewer feedback have revealed some negative findings in relation to the usefulness of peer reviewer feedback (Resnik and Elmore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Citation2016</a:t>
            </a:r>
            <a:r>
              <a:rPr lang="en-US" sz="1400" b="0" i="0" dirty="0">
                <a:solidFill>
                  <a:srgbClr val="333333"/>
                </a:solidFill>
                <a:effectLst/>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6A7637F7-3BB0-AA51-F39F-AEC77ED3D290}"/>
              </a:ext>
            </a:extLst>
          </p:cNvPr>
          <p:cNvSpPr txBox="1"/>
          <p:nvPr/>
        </p:nvSpPr>
        <p:spPr>
          <a:xfrm>
            <a:off x="228600" y="2215852"/>
            <a:ext cx="8610600" cy="738664"/>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333333"/>
                </a:solidFill>
                <a:effectLst/>
                <a:latin typeface="Cambria" panose="02040503050406030204" pitchFamily="18" charset="0"/>
                <a:ea typeface="Cambria" panose="02040503050406030204" pitchFamily="18" charset="0"/>
              </a:rPr>
              <a:t>Instead of focusing on the quality of the manuscript, these unprofessional comments target author attributes such as gender, nationality or affiliation, while some are based on reviewers’ personal bias or stance towards a research topic or method (Lee et al.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Citation2013</a:t>
            </a:r>
            <a:r>
              <a:rPr lang="en-US" sz="1400" b="0" i="0" dirty="0">
                <a:solidFill>
                  <a:srgbClr val="333333"/>
                </a:solidFill>
                <a:effectLst/>
                <a:latin typeface="Cambria" panose="02040503050406030204" pitchFamily="18" charset="0"/>
                <a:ea typeface="Cambria" panose="02040503050406030204" pitchFamily="18" charset="0"/>
              </a:rPr>
              <a:t>). </a:t>
            </a:r>
          </a:p>
        </p:txBody>
      </p:sp>
      <p:sp>
        <p:nvSpPr>
          <p:cNvPr id="11" name="TextBox 10">
            <a:extLst>
              <a:ext uri="{FF2B5EF4-FFF2-40B4-BE49-F238E27FC236}">
                <a16:creationId xmlns:a16="http://schemas.microsoft.com/office/drawing/2014/main" id="{D19203A2-604D-60CC-B00A-B477CE2D6648}"/>
              </a:ext>
            </a:extLst>
          </p:cNvPr>
          <p:cNvSpPr txBox="1"/>
          <p:nvPr/>
        </p:nvSpPr>
        <p:spPr>
          <a:xfrm>
            <a:off x="228600" y="3034216"/>
            <a:ext cx="8610600" cy="954107"/>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b="0" i="0" dirty="0">
                <a:solidFill>
                  <a:srgbClr val="333333"/>
                </a:solidFill>
                <a:effectLst/>
                <a:latin typeface="Cambria" panose="02040503050406030204" pitchFamily="18" charset="0"/>
                <a:ea typeface="Cambria" panose="02040503050406030204" pitchFamily="18" charset="0"/>
              </a:rPr>
              <a:t>Unhelpful feedback from peer reviewers is caused by a number of reasons, including excessive workload of academics (</a:t>
            </a:r>
            <a:r>
              <a:rPr lang="en-US" sz="1400" b="0" i="0" dirty="0" err="1">
                <a:solidFill>
                  <a:srgbClr val="333333"/>
                </a:solidFill>
                <a:effectLst/>
                <a:latin typeface="Cambria" panose="02040503050406030204" pitchFamily="18" charset="0"/>
                <a:ea typeface="Cambria" panose="02040503050406030204" pitchFamily="18" charset="0"/>
              </a:rPr>
              <a:t>Silbiger</a:t>
            </a:r>
            <a:r>
              <a:rPr lang="en-US" sz="1400" b="0" i="0" dirty="0">
                <a:solidFill>
                  <a:srgbClr val="333333"/>
                </a:solidFill>
                <a:effectLst/>
                <a:latin typeface="Cambria" panose="02040503050406030204" pitchFamily="18" charset="0"/>
                <a:ea typeface="Cambria" panose="02040503050406030204" pitchFamily="18" charset="0"/>
              </a:rPr>
              <a:t> and Stubler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Citation2019</a:t>
            </a:r>
            <a:r>
              <a:rPr lang="en-US" sz="1400" b="0" i="0" dirty="0">
                <a:solidFill>
                  <a:srgbClr val="333333"/>
                </a:solidFill>
                <a:effectLst/>
                <a:latin typeface="Cambria" panose="02040503050406030204" pitchFamily="18" charset="0"/>
                <a:ea typeface="Cambria" panose="02040503050406030204" pitchFamily="18" charset="0"/>
              </a:rPr>
              <a:t>), the lack of training about peer-review and how to provide constructive feedback (Chong and Mason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Citation2021</a:t>
            </a:r>
            <a:r>
              <a:rPr lang="en-US" sz="1400" b="0" i="0" dirty="0">
                <a:solidFill>
                  <a:srgbClr val="333333"/>
                </a:solidFill>
                <a:effectLst/>
                <a:latin typeface="Cambria" panose="02040503050406030204" pitchFamily="18" charset="0"/>
                <a:ea typeface="Cambria" panose="02040503050406030204" pitchFamily="18" charset="0"/>
              </a:rPr>
              <a:t>; Chong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Citation2021a</a:t>
            </a:r>
            <a:r>
              <a:rPr lang="en-US" sz="1400" b="0" i="0" dirty="0">
                <a:solidFill>
                  <a:srgbClr val="333333"/>
                </a:solidFill>
                <a:effectLst/>
                <a:latin typeface="Cambria" panose="02040503050406030204" pitchFamily="18" charset="0"/>
                <a:ea typeface="Cambria" panose="02040503050406030204" pitchFamily="18" charset="0"/>
              </a:rPr>
              <a:t>; Mason and Chong </a:t>
            </a:r>
            <a:r>
              <a:rPr lang="en-US" sz="1400" b="0" i="0" u="sng" dirty="0">
                <a:solidFill>
                  <a:srgbClr val="10147E"/>
                </a:solidFill>
                <a:effectLst/>
                <a:latin typeface="Cambria" panose="02040503050406030204" pitchFamily="18" charset="0"/>
                <a:ea typeface="Cambria" panose="02040503050406030204" pitchFamily="18" charset="0"/>
                <a:hlinkClick r:id="rId2"/>
              </a:rPr>
              <a:t>Citation2022</a:t>
            </a:r>
            <a:r>
              <a:rPr lang="en-US" sz="1400" b="0" i="0" dirty="0">
                <a:solidFill>
                  <a:srgbClr val="333333"/>
                </a:solidFill>
                <a:effectLst/>
                <a:latin typeface="Cambria" panose="02040503050406030204" pitchFamily="18" charset="0"/>
                <a:ea typeface="Cambria" panose="02040503050406030204" pitchFamily="18" charset="0"/>
              </a:rPr>
              <a:t>). </a:t>
            </a:r>
          </a:p>
        </p:txBody>
      </p:sp>
      <p:sp>
        <p:nvSpPr>
          <p:cNvPr id="12" name="TextBox 11">
            <a:extLst>
              <a:ext uri="{FF2B5EF4-FFF2-40B4-BE49-F238E27FC236}">
                <a16:creationId xmlns:a16="http://schemas.microsoft.com/office/drawing/2014/main" id="{9905AD59-A307-7196-3AB1-4BF22C6E54DB}"/>
              </a:ext>
            </a:extLst>
          </p:cNvPr>
          <p:cNvSpPr txBox="1"/>
          <p:nvPr/>
        </p:nvSpPr>
        <p:spPr>
          <a:xfrm>
            <a:off x="1043608" y="4068024"/>
            <a:ext cx="7056784" cy="276999"/>
          </a:xfrm>
          <a:prstGeom prst="rect">
            <a:avLst/>
          </a:prstGeom>
          <a:noFill/>
        </p:spPr>
        <p:txBody>
          <a:bodyPr wrap="square">
            <a:spAutoFit/>
          </a:bodyPr>
          <a:lstStyle/>
          <a:p>
            <a:pPr marL="0" indent="0" algn="ctr">
              <a:buNone/>
            </a:pPr>
            <a:r>
              <a:rPr lang="en-US" sz="1200" b="0" i="1" dirty="0">
                <a:solidFill>
                  <a:srgbClr val="333333"/>
                </a:solidFill>
                <a:effectLst/>
                <a:latin typeface="Cambria" panose="02040503050406030204" pitchFamily="18" charset="0"/>
                <a:ea typeface="Cambria" panose="02040503050406030204" pitchFamily="18" charset="0"/>
                <a:hlinkClick r:id="rId3"/>
              </a:rPr>
              <a:t>https://www.tandfonline.com/doi/full/10.1080/02602938.2022.2164757#d1e520</a:t>
            </a:r>
            <a:endParaRPr lang="en-US" sz="1200" b="0" i="1" dirty="0">
              <a:solidFill>
                <a:srgbClr val="333333"/>
              </a:solidFill>
              <a:effectLst/>
              <a:latin typeface="Cambria" panose="02040503050406030204" pitchFamily="18" charset="0"/>
              <a:ea typeface="Cambria" panose="02040503050406030204" pitchFamily="18" charset="0"/>
            </a:endParaRPr>
          </a:p>
        </p:txBody>
      </p:sp>
      <p:pic>
        <p:nvPicPr>
          <p:cNvPr id="4100" name="Picture 4" descr="Interpersonal icon">
            <a:extLst>
              <a:ext uri="{FF2B5EF4-FFF2-40B4-BE49-F238E27FC236}">
                <a16:creationId xmlns:a16="http://schemas.microsoft.com/office/drawing/2014/main" id="{FA32A9BE-05FD-49BD-F6D4-43649F9ABDBC}"/>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850" y="1047743"/>
            <a:ext cx="499120" cy="4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1951"/>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2CEDF-CB92-734E-F7F5-CB24B4B0D3D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A495E8EE-9FA7-DCC2-1744-CA3486A017F0}"/>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Enhancing feedback quality</a:t>
            </a:r>
            <a:endParaRPr lang="en-IN" sz="2000" dirty="0"/>
          </a:p>
        </p:txBody>
      </p:sp>
      <p:sp>
        <p:nvSpPr>
          <p:cNvPr id="4" name="TextBox 3">
            <a:extLst>
              <a:ext uri="{FF2B5EF4-FFF2-40B4-BE49-F238E27FC236}">
                <a16:creationId xmlns:a16="http://schemas.microsoft.com/office/drawing/2014/main" id="{96CB0A71-BDBF-CCA4-28C8-766E84DEBA8D}"/>
              </a:ext>
            </a:extLst>
          </p:cNvPr>
          <p:cNvSpPr txBox="1"/>
          <p:nvPr/>
        </p:nvSpPr>
        <p:spPr>
          <a:xfrm>
            <a:off x="899592" y="1188988"/>
            <a:ext cx="7939608" cy="523220"/>
          </a:xfrm>
          <a:prstGeom prst="rect">
            <a:avLst/>
          </a:prstGeom>
          <a:noFill/>
        </p:spPr>
        <p:txBody>
          <a:bodyPr wrap="square" lIns="91440" tIns="45720" rIns="91440" bIns="45720" anchor="t">
            <a:spAutoFit/>
          </a:bodyPr>
          <a:lstStyle/>
          <a:p>
            <a:pPr>
              <a:buClr>
                <a:srgbClr val="009900"/>
              </a:buClr>
            </a:pPr>
            <a:r>
              <a:rPr lang="en-US" sz="1400" b="1" dirty="0">
                <a:latin typeface="Cambria"/>
                <a:ea typeface="Cambria"/>
              </a:rPr>
              <a:t>Actionable Feedback:</a:t>
            </a:r>
            <a:r>
              <a:rPr lang="en-US" sz="1400" dirty="0">
                <a:latin typeface="Cambria"/>
                <a:ea typeface="Cambria"/>
              </a:rPr>
              <a:t> Ensure rejection letters and peer review comments include detailed explanations of both strengths and weaknesses, along with actionable suggestions for improvement.</a:t>
            </a:r>
          </a:p>
        </p:txBody>
      </p:sp>
      <p:sp>
        <p:nvSpPr>
          <p:cNvPr id="2" name="TextBox 1">
            <a:extLst>
              <a:ext uri="{FF2B5EF4-FFF2-40B4-BE49-F238E27FC236}">
                <a16:creationId xmlns:a16="http://schemas.microsoft.com/office/drawing/2014/main" id="{C5E2CF78-B415-094B-97D2-59C0AE5E4CC0}"/>
              </a:ext>
            </a:extLst>
          </p:cNvPr>
          <p:cNvSpPr txBox="1"/>
          <p:nvPr/>
        </p:nvSpPr>
        <p:spPr>
          <a:xfrm>
            <a:off x="899592" y="3431292"/>
            <a:ext cx="7939608" cy="523220"/>
          </a:xfrm>
          <a:prstGeom prst="rect">
            <a:avLst/>
          </a:prstGeom>
          <a:noFill/>
        </p:spPr>
        <p:txBody>
          <a:bodyPr wrap="square">
            <a:spAutoFit/>
          </a:bodyPr>
          <a:lstStyle/>
          <a:p>
            <a:pPr>
              <a:buClr>
                <a:srgbClr val="009900"/>
              </a:buClr>
            </a:pPr>
            <a:r>
              <a:rPr lang="en-US" sz="1400" b="1" dirty="0">
                <a:latin typeface="Cambria" panose="02040503050406030204" pitchFamily="18" charset="0"/>
                <a:ea typeface="Cambria" panose="02040503050406030204" pitchFamily="18" charset="0"/>
              </a:rPr>
              <a:t>Editorial Oversight:</a:t>
            </a:r>
            <a:r>
              <a:rPr lang="en-US" sz="1400" dirty="0">
                <a:latin typeface="Cambria" panose="02040503050406030204" pitchFamily="18" charset="0"/>
                <a:ea typeface="Cambria" panose="02040503050406030204" pitchFamily="18" charset="0"/>
              </a:rPr>
              <a:t> Can editors mediate and standardize reviewer feedback to eliminate contradictions and enhance clarity for authors?</a:t>
            </a:r>
          </a:p>
        </p:txBody>
      </p:sp>
      <p:sp>
        <p:nvSpPr>
          <p:cNvPr id="3" name="TextBox 2">
            <a:extLst>
              <a:ext uri="{FF2B5EF4-FFF2-40B4-BE49-F238E27FC236}">
                <a16:creationId xmlns:a16="http://schemas.microsoft.com/office/drawing/2014/main" id="{054620E7-F542-2FDF-9F52-EAFE48F91E19}"/>
              </a:ext>
            </a:extLst>
          </p:cNvPr>
          <p:cNvSpPr txBox="1"/>
          <p:nvPr/>
        </p:nvSpPr>
        <p:spPr>
          <a:xfrm>
            <a:off x="899592" y="1936423"/>
            <a:ext cx="7939608" cy="523220"/>
          </a:xfrm>
          <a:prstGeom prst="rect">
            <a:avLst/>
          </a:prstGeom>
          <a:noFill/>
        </p:spPr>
        <p:txBody>
          <a:bodyPr wrap="square">
            <a:spAutoFit/>
          </a:bodyPr>
          <a:lstStyle/>
          <a:p>
            <a:pPr>
              <a:buClr>
                <a:srgbClr val="009900"/>
              </a:buClr>
            </a:pPr>
            <a:r>
              <a:rPr lang="en-US" sz="1400" b="1" dirty="0">
                <a:latin typeface="Cambria" panose="02040503050406030204" pitchFamily="18" charset="0"/>
                <a:ea typeface="Cambria" panose="02040503050406030204" pitchFamily="18" charset="0"/>
              </a:rPr>
              <a:t>Reviewer Guidelines:</a:t>
            </a:r>
            <a:r>
              <a:rPr lang="en-US" sz="1400" dirty="0">
                <a:latin typeface="Cambria" panose="02040503050406030204" pitchFamily="18" charset="0"/>
                <a:ea typeface="Cambria" panose="02040503050406030204" pitchFamily="18" charset="0"/>
              </a:rPr>
              <a:t> Provide peer reviewers with formal training to deliver constructive, unbiased, and actionable feedback.</a:t>
            </a:r>
          </a:p>
        </p:txBody>
      </p:sp>
      <p:sp>
        <p:nvSpPr>
          <p:cNvPr id="6" name="TextBox 5">
            <a:extLst>
              <a:ext uri="{FF2B5EF4-FFF2-40B4-BE49-F238E27FC236}">
                <a16:creationId xmlns:a16="http://schemas.microsoft.com/office/drawing/2014/main" id="{2FBF0629-9AF2-75CC-E721-9E458EC61AC2}"/>
              </a:ext>
            </a:extLst>
          </p:cNvPr>
          <p:cNvSpPr txBox="1"/>
          <p:nvPr/>
        </p:nvSpPr>
        <p:spPr>
          <a:xfrm>
            <a:off x="899592" y="2683858"/>
            <a:ext cx="7939608" cy="523220"/>
          </a:xfrm>
          <a:prstGeom prst="rect">
            <a:avLst/>
          </a:prstGeom>
          <a:noFill/>
        </p:spPr>
        <p:txBody>
          <a:bodyPr wrap="square">
            <a:spAutoFit/>
          </a:bodyPr>
          <a:lstStyle/>
          <a:p>
            <a:pPr>
              <a:buClr>
                <a:srgbClr val="009900"/>
              </a:buClr>
            </a:pPr>
            <a:r>
              <a:rPr lang="en-US" sz="1400" b="1" dirty="0">
                <a:latin typeface="Cambria" panose="02040503050406030204" pitchFamily="18" charset="0"/>
                <a:ea typeface="Cambria" panose="02040503050406030204" pitchFamily="18" charset="0"/>
              </a:rPr>
              <a:t>Strength-Based Reviews:</a:t>
            </a:r>
            <a:r>
              <a:rPr lang="en-US" sz="1400" dirty="0">
                <a:latin typeface="Cambria" panose="02040503050406030204" pitchFamily="18" charset="0"/>
                <a:ea typeface="Cambria" panose="02040503050406030204" pitchFamily="18" charset="0"/>
              </a:rPr>
              <a:t> Encourage reviewers to identify and emphasize the merits of submissions to motivate authors and guide resubmissions.</a:t>
            </a:r>
          </a:p>
        </p:txBody>
      </p:sp>
      <p:pic>
        <p:nvPicPr>
          <p:cNvPr id="5122" name="Picture 2" descr="Feedback icon">
            <a:extLst>
              <a:ext uri="{FF2B5EF4-FFF2-40B4-BE49-F238E27FC236}">
                <a16:creationId xmlns:a16="http://schemas.microsoft.com/office/drawing/2014/main" id="{0511D2E3-D8C5-C170-A318-2AA192633A39}"/>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64" y="1195709"/>
            <a:ext cx="509778" cy="509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CE8E4E5-1006-68B4-113A-DC7D708A7588}"/>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8464" y="1943144"/>
            <a:ext cx="509778" cy="509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B7D1405-71FE-B900-90BE-F58B90A9EC33}"/>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8464" y="2690579"/>
            <a:ext cx="509778" cy="509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6AFE41B-29F4-8D62-F3AB-21AFA28860DE}"/>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8464" y="3438013"/>
            <a:ext cx="509778" cy="50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61513"/>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654DA-2C00-245B-0D5E-A8FBD07945B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443FF930-716C-129B-3154-8960A83E244B}"/>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IN" sz="2000" b="1" dirty="0">
                <a:solidFill>
                  <a:srgbClr val="009900"/>
                </a:solidFill>
                <a:latin typeface="Cambria" pitchFamily="18" charset="0"/>
                <a:ea typeface="+mn-ea"/>
                <a:cs typeface="+mn-cs"/>
              </a:rPr>
              <a:t>2. Leveraging technology</a:t>
            </a:r>
            <a:endParaRPr lang="en-IN" sz="2000" dirty="0"/>
          </a:p>
        </p:txBody>
      </p:sp>
      <p:sp>
        <p:nvSpPr>
          <p:cNvPr id="4" name="TextBox 3">
            <a:extLst>
              <a:ext uri="{FF2B5EF4-FFF2-40B4-BE49-F238E27FC236}">
                <a16:creationId xmlns:a16="http://schemas.microsoft.com/office/drawing/2014/main" id="{39122178-9CFF-7915-D179-854F3B83649D}"/>
              </a:ext>
            </a:extLst>
          </p:cNvPr>
          <p:cNvSpPr txBox="1"/>
          <p:nvPr/>
        </p:nvSpPr>
        <p:spPr>
          <a:xfrm>
            <a:off x="228600" y="1612932"/>
            <a:ext cx="8610600" cy="1600438"/>
          </a:xfrm>
          <a:prstGeom prst="rect">
            <a:avLst/>
          </a:prstGeom>
          <a:noFill/>
        </p:spPr>
        <p:txBody>
          <a:bodyPr wrap="square">
            <a:spAutoFit/>
          </a:bodyPr>
          <a:lstStyle/>
          <a:p>
            <a:pPr marL="285750" indent="-285750">
              <a:buClr>
                <a:srgbClr val="009900"/>
              </a:buClr>
              <a:buFont typeface="Arial" panose="020B0604020202020204" pitchFamily="34" charset="0"/>
              <a:buChar char="•"/>
            </a:pPr>
            <a:r>
              <a:rPr lang="en-US" sz="1400" dirty="0">
                <a:latin typeface="Cambria" panose="02040503050406030204" pitchFamily="18" charset="0"/>
                <a:ea typeface="Cambria" panose="02040503050406030204" pitchFamily="18" charset="0"/>
              </a:rPr>
              <a:t>The review process contains paradoxical elements. On the one hand, as “gatekeepers,” editors and their teams must critically evaluate the </a:t>
            </a:r>
            <a:r>
              <a:rPr lang="en-US" sz="1400" dirty="0" err="1">
                <a:latin typeface="Cambria" panose="02040503050406030204" pitchFamily="18" charset="0"/>
                <a:ea typeface="Cambria" panose="02040503050406030204" pitchFamily="18" charset="0"/>
              </a:rPr>
              <a:t>publishability</a:t>
            </a:r>
            <a:r>
              <a:rPr lang="en-US" sz="1400" dirty="0">
                <a:latin typeface="Cambria" panose="02040503050406030204" pitchFamily="18" charset="0"/>
                <a:ea typeface="Cambria" panose="02040503050406030204" pitchFamily="18" charset="0"/>
              </a:rPr>
              <a:t> of potential manuscripts, which requires surfacing weaknesses and challenges in a paper submission’s design and arguments. On the other hand, as “diamond cutters” and “champions,” editors and their teams must help develop and sharpen ideas (e.g., Saunders, 2005; Sarker et al., 2015), which requires creatively identifying solutions and opportunities for strengthening a submission’s analysis and narrative.</a:t>
            </a:r>
            <a:br>
              <a:rPr lang="en-US" sz="1400" dirty="0">
                <a:latin typeface="Cambria" panose="02040503050406030204" pitchFamily="18" charset="0"/>
                <a:ea typeface="Cambria" panose="02040503050406030204" pitchFamily="18" charset="0"/>
              </a:rPr>
            </a:br>
            <a:endParaRPr lang="en-US" sz="1400" b="0" i="0" dirty="0">
              <a:solidFill>
                <a:srgbClr val="333333"/>
              </a:solidFill>
              <a:effectLst/>
              <a:latin typeface="Cambria" panose="02040503050406030204" pitchFamily="18" charset="0"/>
              <a:ea typeface="Cambria" panose="02040503050406030204" pitchFamily="18" charset="0"/>
            </a:endParaRPr>
          </a:p>
        </p:txBody>
      </p:sp>
      <p:pic>
        <p:nvPicPr>
          <p:cNvPr id="4100" name="Picture 4">
            <a:extLst>
              <a:ext uri="{FF2B5EF4-FFF2-40B4-BE49-F238E27FC236}">
                <a16:creationId xmlns:a16="http://schemas.microsoft.com/office/drawing/2014/main" id="{B8D1F007-C9A4-FA43-ED79-F8E73AB3A193}"/>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23850" y="1047743"/>
            <a:ext cx="499120" cy="499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9B9ED9-4844-3A7A-804D-6996A3E9A17B}"/>
              </a:ext>
            </a:extLst>
          </p:cNvPr>
          <p:cNvSpPr txBox="1"/>
          <p:nvPr/>
        </p:nvSpPr>
        <p:spPr>
          <a:xfrm>
            <a:off x="228600" y="3207027"/>
            <a:ext cx="8447088" cy="1169551"/>
          </a:xfrm>
          <a:prstGeom prst="rect">
            <a:avLst/>
          </a:prstGeom>
          <a:noFill/>
        </p:spPr>
        <p:txBody>
          <a:bodyPr wrap="square">
            <a:spAutoFit/>
          </a:bodyPr>
          <a:lstStyle/>
          <a:p>
            <a:pPr algn="ctr"/>
            <a:r>
              <a:rPr lang="en-US" sz="1400" i="1" dirty="0">
                <a:latin typeface="Cambria" panose="02040503050406030204" pitchFamily="18" charset="0"/>
                <a:ea typeface="Cambria" panose="02040503050406030204" pitchFamily="18" charset="0"/>
                <a:hlinkClick r:id="rId3"/>
              </a:rPr>
              <a:t>https://aisel.aisnet.org/cgi/viewcontent.cgi?article=2165&amp;context=jais</a:t>
            </a:r>
            <a:br>
              <a:rPr lang="en-US" sz="1400" i="1" dirty="0">
                <a:latin typeface="Cambria" panose="02040503050406030204" pitchFamily="18" charset="0"/>
                <a:ea typeface="Cambria" panose="02040503050406030204" pitchFamily="18" charset="0"/>
              </a:rPr>
            </a:br>
            <a:br>
              <a:rPr lang="en-US" sz="1400" dirty="0">
                <a:latin typeface="Cambria" panose="02040503050406030204" pitchFamily="18" charset="0"/>
                <a:ea typeface="Cambria" panose="02040503050406030204" pitchFamily="18" charset="0"/>
              </a:rPr>
            </a:br>
            <a:r>
              <a:rPr lang="en-US" sz="1400" i="1" dirty="0">
                <a:solidFill>
                  <a:srgbClr val="7ACC00"/>
                </a:solidFill>
                <a:latin typeface="Cambria" panose="02040503050406030204" pitchFamily="18" charset="0"/>
                <a:ea typeface="Cambria" panose="02040503050406030204" pitchFamily="18" charset="0"/>
              </a:rPr>
              <a:t>Can a major aspect of the gatekeeping be taken over by AI in the future? And the final decision and mentorship/ diamond cutting be the responsibility of the peer reviewer? How would this work for more senior authors having their manuscript edited?</a:t>
            </a:r>
            <a:endParaRPr lang="en-IN" sz="1400" dirty="0">
              <a:solidFill>
                <a:srgbClr val="7ACC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7333916"/>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5A7E8-586A-0E1C-12C7-62A02AB2888F}"/>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18C0289E-924D-A0BE-6AA0-ED8976E37BF1}"/>
              </a:ext>
            </a:extLst>
          </p:cNvPr>
          <p:cNvSpPr txBox="1">
            <a:spLocks/>
          </p:cNvSpPr>
          <p:nvPr/>
        </p:nvSpPr>
        <p:spPr>
          <a:xfrm>
            <a:off x="228600" y="514350"/>
            <a:ext cx="8447088" cy="685800"/>
          </a:xfrm>
          <a:prstGeom prst="rect">
            <a:avLst/>
          </a:prstGeom>
        </p:spPr>
        <p:txBody>
          <a:bodyPr vert="horz" lIns="91440" tIns="45720" rIns="91440" bIns="45720" rtlCol="0">
            <a:normAutofit/>
          </a:bodyPr>
          <a:lstStyle/>
          <a:p>
            <a:r>
              <a:rPr lang="en-US" sz="2000" b="1" dirty="0">
                <a:solidFill>
                  <a:srgbClr val="009900"/>
                </a:solidFill>
                <a:latin typeface="Cambria" pitchFamily="18" charset="0"/>
                <a:ea typeface="+mn-ea"/>
                <a:cs typeface="+mn-cs"/>
              </a:rPr>
              <a:t>Potential workflow</a:t>
            </a:r>
            <a:endParaRPr lang="en-IN" sz="2000" dirty="0"/>
          </a:p>
        </p:txBody>
      </p:sp>
      <p:pic>
        <p:nvPicPr>
          <p:cNvPr id="16" name="Picture 2">
            <a:extLst>
              <a:ext uri="{FF2B5EF4-FFF2-40B4-BE49-F238E27FC236}">
                <a16:creationId xmlns:a16="http://schemas.microsoft.com/office/drawing/2014/main" id="{3D3FADC4-82E7-2D62-1D3C-D39DE2138A85}"/>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430739" y="1224534"/>
            <a:ext cx="509778" cy="5097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81B6F31-6523-4333-D45A-EA60D0E91219}"/>
              </a:ext>
            </a:extLst>
          </p:cNvPr>
          <p:cNvSpPr txBox="1"/>
          <p:nvPr/>
        </p:nvSpPr>
        <p:spPr>
          <a:xfrm>
            <a:off x="3363875" y="1867956"/>
            <a:ext cx="2448272" cy="307777"/>
          </a:xfrm>
          <a:prstGeom prst="rect">
            <a:avLst/>
          </a:prstGeom>
          <a:noFill/>
        </p:spPr>
        <p:txBody>
          <a:bodyPr wrap="square">
            <a:spAutoFit/>
          </a:bodyPr>
          <a:lstStyle/>
          <a:p>
            <a:pPr>
              <a:buClr>
                <a:srgbClr val="009900"/>
              </a:buClr>
            </a:pPr>
            <a:r>
              <a:rPr lang="en-US" sz="1400" b="1" dirty="0">
                <a:solidFill>
                  <a:srgbClr val="184701"/>
                </a:solidFill>
                <a:latin typeface="Cambria" panose="02040503050406030204" pitchFamily="18" charset="0"/>
                <a:ea typeface="Cambria" panose="02040503050406030204" pitchFamily="18" charset="0"/>
              </a:rPr>
              <a:t>Peer reviewers as mentors</a:t>
            </a:r>
          </a:p>
        </p:txBody>
      </p:sp>
      <p:sp>
        <p:nvSpPr>
          <p:cNvPr id="17" name="TextBox 16">
            <a:extLst>
              <a:ext uri="{FF2B5EF4-FFF2-40B4-BE49-F238E27FC236}">
                <a16:creationId xmlns:a16="http://schemas.microsoft.com/office/drawing/2014/main" id="{25AF2B14-529A-1CB8-9594-C3141FA7BE22}"/>
              </a:ext>
            </a:extLst>
          </p:cNvPr>
          <p:cNvSpPr txBox="1"/>
          <p:nvPr/>
        </p:nvSpPr>
        <p:spPr>
          <a:xfrm>
            <a:off x="3363875" y="2309378"/>
            <a:ext cx="2592288" cy="723275"/>
          </a:xfrm>
          <a:prstGeom prst="rect">
            <a:avLst/>
          </a:prstGeom>
          <a:noFill/>
        </p:spPr>
        <p:txBody>
          <a:bodyPr wrap="square">
            <a:spAutoFit/>
          </a:bodyPr>
          <a:lstStyle/>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Enhancing the core arguments and mentorship</a:t>
            </a:r>
          </a:p>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Close collaboration with authors </a:t>
            </a:r>
          </a:p>
        </p:txBody>
      </p:sp>
      <p:pic>
        <p:nvPicPr>
          <p:cNvPr id="11" name="Picture 2">
            <a:extLst>
              <a:ext uri="{FF2B5EF4-FFF2-40B4-BE49-F238E27FC236}">
                <a16:creationId xmlns:a16="http://schemas.microsoft.com/office/drawing/2014/main" id="{7D178690-8B8F-7549-B0B3-A1C5F2BAB882}"/>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336080" y="1224534"/>
            <a:ext cx="509778" cy="5097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1F8883-0114-43C9-69D1-564405C70EC8}"/>
              </a:ext>
            </a:extLst>
          </p:cNvPr>
          <p:cNvSpPr txBox="1"/>
          <p:nvPr/>
        </p:nvSpPr>
        <p:spPr>
          <a:xfrm>
            <a:off x="323850" y="1867956"/>
            <a:ext cx="2736304" cy="307777"/>
          </a:xfrm>
          <a:prstGeom prst="rect">
            <a:avLst/>
          </a:prstGeom>
          <a:noFill/>
        </p:spPr>
        <p:txBody>
          <a:bodyPr wrap="square">
            <a:spAutoFit/>
          </a:bodyPr>
          <a:lstStyle/>
          <a:p>
            <a:pPr>
              <a:buClr>
                <a:srgbClr val="009900"/>
              </a:buClr>
            </a:pPr>
            <a:r>
              <a:rPr lang="en-US" sz="1400" b="1" dirty="0">
                <a:solidFill>
                  <a:srgbClr val="184701"/>
                </a:solidFill>
                <a:latin typeface="Cambria" panose="02040503050406030204" pitchFamily="18" charset="0"/>
                <a:ea typeface="Cambria" panose="02040503050406030204" pitchFamily="18" charset="0"/>
              </a:rPr>
              <a:t>AI as a gatekeeper</a:t>
            </a:r>
            <a:endParaRPr lang="en-US" sz="1400" dirty="0">
              <a:solidFill>
                <a:srgbClr val="18470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C6420C20-081A-F711-9CDB-6125E77B7A0A}"/>
              </a:ext>
            </a:extLst>
          </p:cNvPr>
          <p:cNvSpPr txBox="1"/>
          <p:nvPr/>
        </p:nvSpPr>
        <p:spPr>
          <a:xfrm>
            <a:off x="323850" y="2309378"/>
            <a:ext cx="2592288" cy="984885"/>
          </a:xfrm>
          <a:prstGeom prst="rect">
            <a:avLst/>
          </a:prstGeom>
          <a:noFill/>
        </p:spPr>
        <p:txBody>
          <a:bodyPr wrap="square">
            <a:spAutoFit/>
          </a:bodyPr>
          <a:lstStyle/>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 Identifying gaps in methodology</a:t>
            </a:r>
          </a:p>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Adherence to journal guidelines</a:t>
            </a:r>
          </a:p>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Detecting plagiarism</a:t>
            </a:r>
          </a:p>
        </p:txBody>
      </p:sp>
      <p:pic>
        <p:nvPicPr>
          <p:cNvPr id="20" name="Picture 2">
            <a:extLst>
              <a:ext uri="{FF2B5EF4-FFF2-40B4-BE49-F238E27FC236}">
                <a16:creationId xmlns:a16="http://schemas.microsoft.com/office/drawing/2014/main" id="{749C6086-CF17-1037-E1D8-EA6F8AD94B63}"/>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6403900" y="1224534"/>
            <a:ext cx="509778" cy="5097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9EB1D75-13AE-CDD5-3D75-DF486B7411C0}"/>
              </a:ext>
            </a:extLst>
          </p:cNvPr>
          <p:cNvSpPr txBox="1"/>
          <p:nvPr/>
        </p:nvSpPr>
        <p:spPr>
          <a:xfrm>
            <a:off x="6403900" y="1867956"/>
            <a:ext cx="2448272" cy="307777"/>
          </a:xfrm>
          <a:prstGeom prst="rect">
            <a:avLst/>
          </a:prstGeom>
          <a:noFill/>
        </p:spPr>
        <p:txBody>
          <a:bodyPr wrap="square">
            <a:spAutoFit/>
          </a:bodyPr>
          <a:lstStyle/>
          <a:p>
            <a:pPr>
              <a:buClr>
                <a:srgbClr val="009900"/>
              </a:buClr>
            </a:pPr>
            <a:r>
              <a:rPr lang="en-US" sz="1400" b="1" dirty="0">
                <a:solidFill>
                  <a:srgbClr val="184701"/>
                </a:solidFill>
                <a:latin typeface="Cambria" panose="02040503050406030204" pitchFamily="18" charset="0"/>
                <a:ea typeface="Cambria" panose="02040503050406030204" pitchFamily="18" charset="0"/>
              </a:rPr>
              <a:t>Final decision</a:t>
            </a:r>
          </a:p>
        </p:txBody>
      </p:sp>
      <p:sp>
        <p:nvSpPr>
          <p:cNvPr id="24" name="TextBox 23">
            <a:extLst>
              <a:ext uri="{FF2B5EF4-FFF2-40B4-BE49-F238E27FC236}">
                <a16:creationId xmlns:a16="http://schemas.microsoft.com/office/drawing/2014/main" id="{A9126027-EF83-1EB8-357D-329539E20B13}"/>
              </a:ext>
            </a:extLst>
          </p:cNvPr>
          <p:cNvSpPr txBox="1"/>
          <p:nvPr/>
        </p:nvSpPr>
        <p:spPr>
          <a:xfrm>
            <a:off x="6259884" y="2309378"/>
            <a:ext cx="2592288" cy="461665"/>
          </a:xfrm>
          <a:prstGeom prst="rect">
            <a:avLst/>
          </a:prstGeom>
          <a:noFill/>
        </p:spPr>
        <p:txBody>
          <a:bodyPr wrap="square">
            <a:spAutoFit/>
          </a:bodyPr>
          <a:lstStyle/>
          <a:p>
            <a:pPr marL="285750" indent="-285750">
              <a:spcBef>
                <a:spcPts val="600"/>
              </a:spcBef>
              <a:buClr>
                <a:srgbClr val="009900"/>
              </a:buClr>
              <a:buFont typeface="Wingdings" panose="05000000000000000000" pitchFamily="2" charset="2"/>
              <a:buChar char="ü"/>
            </a:pPr>
            <a:r>
              <a:rPr lang="en-US" sz="1200" dirty="0">
                <a:latin typeface="Cambria" panose="02040503050406030204" pitchFamily="18" charset="0"/>
                <a:ea typeface="Cambria" panose="02040503050406030204" pitchFamily="18" charset="0"/>
              </a:rPr>
              <a:t>Jointly by editors and reviewers integrating AI insights</a:t>
            </a:r>
          </a:p>
        </p:txBody>
      </p:sp>
      <p:cxnSp>
        <p:nvCxnSpPr>
          <p:cNvPr id="29" name="Straight Connector 28">
            <a:extLst>
              <a:ext uri="{FF2B5EF4-FFF2-40B4-BE49-F238E27FC236}">
                <a16:creationId xmlns:a16="http://schemas.microsoft.com/office/drawing/2014/main" id="{05096036-82D8-9253-A735-734FD689C4F6}"/>
              </a:ext>
            </a:extLst>
          </p:cNvPr>
          <p:cNvCxnSpPr>
            <a:cxnSpLocks/>
          </p:cNvCxnSpPr>
          <p:nvPr/>
        </p:nvCxnSpPr>
        <p:spPr>
          <a:xfrm>
            <a:off x="3060154" y="1143822"/>
            <a:ext cx="0" cy="2508048"/>
          </a:xfrm>
          <a:prstGeom prst="line">
            <a:avLst/>
          </a:prstGeom>
          <a:ln w="3175">
            <a:solidFill>
              <a:srgbClr val="1847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CFAC1B-6DD6-7A4B-5EA2-84DBA78E24F7}"/>
              </a:ext>
            </a:extLst>
          </p:cNvPr>
          <p:cNvCxnSpPr>
            <a:cxnSpLocks/>
          </p:cNvCxnSpPr>
          <p:nvPr/>
        </p:nvCxnSpPr>
        <p:spPr>
          <a:xfrm>
            <a:off x="6084168" y="1143822"/>
            <a:ext cx="0" cy="2508048"/>
          </a:xfrm>
          <a:prstGeom prst="line">
            <a:avLst/>
          </a:prstGeom>
          <a:ln w="3175">
            <a:solidFill>
              <a:srgbClr val="1847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159895"/>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8DF14F4B155458D956AC1D13274C8" ma:contentTypeVersion="18" ma:contentTypeDescription="Create a new document." ma:contentTypeScope="" ma:versionID="7cc903876cdd5d139e73d4878951ee74">
  <xsd:schema xmlns:xsd="http://www.w3.org/2001/XMLSchema" xmlns:xs="http://www.w3.org/2001/XMLSchema" xmlns:p="http://schemas.microsoft.com/office/2006/metadata/properties" xmlns:ns2="60858834-bad4-4712-a0b2-1a1efd327eec" xmlns:ns3="5aacf2c1-51c7-4b09-bd03-5cf3f594ebfc" xmlns:ns4="71d6995e-2094-4cd5-8632-a7cdafa31eea" targetNamespace="http://schemas.microsoft.com/office/2006/metadata/properties" ma:root="true" ma:fieldsID="0153d755bc96789bfbb00b10f46a5d88" ns2:_="" ns3:_="" ns4:_="">
    <xsd:import namespace="60858834-bad4-4712-a0b2-1a1efd327eec"/>
    <xsd:import namespace="5aacf2c1-51c7-4b09-bd03-5cf3f594ebfc"/>
    <xsd:import namespace="71d6995e-2094-4cd5-8632-a7cdafa31e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58834-bad4-4712-a0b2-1a1efd327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bb5d3e9-fb91-47ab-8ddc-3316da5eba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cf2c1-51c7-4b09-bd03-5cf3f594eb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6995e-2094-4cd5-8632-a7cdafa31ee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c6dbfd6-2c4c-4175-94a9-8af8cb483364}" ma:internalName="TaxCatchAll" ma:showField="CatchAllData" ma:web="5aacf2c1-51c7-4b09-bd03-5cf3f594e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858834-bad4-4712-a0b2-1a1efd327eec">
      <Terms xmlns="http://schemas.microsoft.com/office/infopath/2007/PartnerControls"/>
    </lcf76f155ced4ddcb4097134ff3c332f>
    <TaxCatchAll xmlns="71d6995e-2094-4cd5-8632-a7cdafa31eea" xsi:nil="true"/>
  </documentManagement>
</p:properties>
</file>

<file path=customXml/itemProps1.xml><?xml version="1.0" encoding="utf-8"?>
<ds:datastoreItem xmlns:ds="http://schemas.openxmlformats.org/officeDocument/2006/customXml" ds:itemID="{24F6C5F4-690D-431A-924C-918FED402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58834-bad4-4712-a0b2-1a1efd327eec"/>
    <ds:schemaRef ds:uri="5aacf2c1-51c7-4b09-bd03-5cf3f594ebfc"/>
    <ds:schemaRef ds:uri="71d6995e-2094-4cd5-8632-a7cdafa31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996A6F-1E71-4E51-AF75-CFADA4BCB03A}">
  <ds:schemaRefs>
    <ds:schemaRef ds:uri="http://schemas.microsoft.com/sharepoint/v3/contenttype/forms"/>
  </ds:schemaRefs>
</ds:datastoreItem>
</file>

<file path=customXml/itemProps3.xml><?xml version="1.0" encoding="utf-8"?>
<ds:datastoreItem xmlns:ds="http://schemas.openxmlformats.org/officeDocument/2006/customXml" ds:itemID="{965DAAD7-0632-47CD-8C7D-F0300A6F56EE}">
  <ds:schemaRefs>
    <ds:schemaRef ds:uri="http://purl.org/dc/terms/"/>
    <ds:schemaRef ds:uri="http://schemas.microsoft.com/office/2006/metadata/properties"/>
    <ds:schemaRef ds:uri="http://schemas.microsoft.com/office/2006/documentManagement/types"/>
    <ds:schemaRef ds:uri="5aacf2c1-51c7-4b09-bd03-5cf3f594ebfc"/>
    <ds:schemaRef ds:uri="http://schemas.openxmlformats.org/package/2006/metadata/core-properties"/>
    <ds:schemaRef ds:uri="http://purl.org/dc/elements/1.1/"/>
    <ds:schemaRef ds:uri="http://schemas.microsoft.com/office/infopath/2007/PartnerControls"/>
    <ds:schemaRef ds:uri="71d6995e-2094-4cd5-8632-a7cdafa31eea"/>
    <ds:schemaRef ds:uri="60858834-bad4-4712-a0b2-1a1efd327ee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348</TotalTime>
  <Words>1219</Words>
  <Application>Microsoft Office PowerPoint</Application>
  <PresentationFormat>On-screen Show (16:9)</PresentationFormat>
  <Paragraphs>75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Aswathi Dhar</cp:lastModifiedBy>
  <cp:revision>48</cp:revision>
  <dcterms:created xsi:type="dcterms:W3CDTF">2006-08-16T00:00:00Z</dcterms:created>
  <dcterms:modified xsi:type="dcterms:W3CDTF">2025-02-20T09:56:49Z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0x01010069E8DF14F4B155458D956AC1D13274C8</vt:lpwstr>
  </property>
  <property fmtid="{D5CDD505-2E9C-101B-9397-08002B2CF9AE}" pid="3" name="MediaServiceImageTags">
    <vt:lpwstr/>
  </property>
</Properties>
</file>