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ZsAPMpDpRD25LnQVVRxDCdOGZ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Thank you for joining me today.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My name is [Your Name], and I’m excited to discuss a challenge that affects every researcher, publisher, and institution: </a:t>
            </a:r>
            <a:r>
              <a:rPr b="1" lang="en-US"/>
              <a:t>getting research discovered in an AI-driven world.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Every year, millions of papers are published, but only a fraction get the attention they deserve.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How do we ensure that valuable, high-quality research finds the right audience?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Today, we’ll explore </a:t>
            </a:r>
            <a:r>
              <a:rPr b="1" lang="en-US"/>
              <a:t>how AI-powered tools, like TrendMD, are transforming research discoverability</a:t>
            </a:r>
            <a:r>
              <a:rPr lang="en-US"/>
              <a:t>—not just increasing citations but also reinforcing research integrity.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735afa5da_2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3735afa5da_2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sheer volume of research being published is overwhelming. While research output is increasing, citation impact is actually declining.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means groundbreaking research is getting lost in the flood of new publications. So, how do we ensure that high-quality research finds its intended audience?</a:t>
            </a:r>
            <a:br>
              <a:rPr lang="en-US"/>
            </a:br>
            <a:r>
              <a:rPr lang="en-US"/>
              <a:t> Let’s put things in perspective—</a:t>
            </a:r>
            <a:r>
              <a:rPr b="1" lang="en-US"/>
              <a:t>over 2.5 million research articles are published every year</a:t>
            </a:r>
            <a:r>
              <a:rPr lang="en-US"/>
              <a:t>. That’s a staggering number, and it’s growing! But there’s a problem. </a:t>
            </a:r>
            <a:r>
              <a:rPr b="1" lang="en-US"/>
              <a:t>The average number of citations per paper has declined by 20% in the past decade</a:t>
            </a:r>
            <a:r>
              <a:rPr lang="en-US"/>
              <a:t> (Scopus, 2024). Even groundbreaking research can get lost in the noise. Researchers spend years developing their work, but many struggle to get noticed due to </a:t>
            </a:r>
            <a:r>
              <a:rPr b="1" lang="en-US"/>
              <a:t>information overload and outdated dissemination models. So, how do we fix this?</a:t>
            </a:r>
            <a:r>
              <a:rPr lang="en-US"/>
              <a:t> AI offers a solution by intelligently matching research with the right audience, ensuring visibility for quality content.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3735afa5da_2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735afa5da_2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3735afa5da_2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 all know how </a:t>
            </a:r>
            <a:r>
              <a:rPr b="1" lang="en-US"/>
              <a:t>Netflix</a:t>
            </a:r>
            <a:r>
              <a:rPr lang="en-US"/>
              <a:t> recommends shows based on what we watch. Imagine if research worked the same way—where relevant papers found you instead of you searching for them. </a:t>
            </a:r>
            <a:r>
              <a:rPr b="1" lang="en-US"/>
              <a:t>AI-powered tools like TrendMD analyze reading behavior and content context, dynamically recommending research to the right audience. </a:t>
            </a:r>
            <a:r>
              <a:rPr lang="en-US"/>
              <a:t>With </a:t>
            </a:r>
            <a:r>
              <a:rPr b="1" lang="en-US"/>
              <a:t>Natural Language Processing (NLP)</a:t>
            </a:r>
            <a:r>
              <a:rPr lang="en-US"/>
              <a:t>, AI goes beyond simple keyword matching. It understands the context of research, ensuring recommendations are relevant and high quality. </a:t>
            </a:r>
            <a:r>
              <a:rPr b="1" lang="en-US"/>
              <a:t>Impact:</a:t>
            </a:r>
            <a:r>
              <a:rPr lang="en-US"/>
              <a:t> AI-driven discoverability tools increase reader engagement by </a:t>
            </a:r>
            <a:r>
              <a:rPr b="1" lang="en-US"/>
              <a:t>50%</a:t>
            </a:r>
            <a:r>
              <a:rPr lang="en-US"/>
              <a:t> (Publishing Insights, 2024). </a:t>
            </a:r>
            <a:r>
              <a:rPr b="1" lang="en-US"/>
              <a:t>This means more citations, more collaborations, and more impactful research.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3735afa5da_2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Let’s look at a real-world impact. One of our publishing partners implemented AI-driven recommendations, and within </a:t>
            </a:r>
            <a:r>
              <a:rPr b="1" lang="en-US"/>
              <a:t>6 months</a:t>
            </a:r>
            <a:r>
              <a:rPr lang="en-US"/>
              <a:t>, article downloads </a:t>
            </a:r>
            <a:r>
              <a:rPr b="1" lang="en-US"/>
              <a:t>increased by 40%</a:t>
            </a:r>
            <a:r>
              <a:rPr lang="en-US"/>
              <a:t>. Not only that—</a:t>
            </a:r>
            <a:r>
              <a:rPr b="1" lang="en-US"/>
              <a:t>citations grew by 25%</a:t>
            </a:r>
            <a:r>
              <a:rPr lang="en-US"/>
              <a:t> in the first year, proving that AI recommendations drive real engagement. This isn’t about random visibility. It’s </a:t>
            </a:r>
            <a:r>
              <a:rPr b="1" lang="en-US"/>
              <a:t>targeted discovery</a:t>
            </a:r>
            <a:r>
              <a:rPr lang="en-US"/>
              <a:t>, ensuring that research reaches those who need it the most.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"A"</a:t>
            </a:r>
            <a:r>
              <a:rPr b="1" lang="en-US"/>
              <a:t>Traditionally, publishing worked as a gatekeeping system—determining what gets published and who sees it. </a:t>
            </a:r>
            <a:r>
              <a:rPr lang="en-US"/>
              <a:t>But today, we’re shifting towards </a:t>
            </a:r>
            <a:r>
              <a:rPr b="1" lang="en-US"/>
              <a:t>mentorship and guidance</a:t>
            </a:r>
            <a:r>
              <a:rPr lang="en-US"/>
              <a:t>. AI not only promotes high-quality research but also </a:t>
            </a:r>
            <a:r>
              <a:rPr b="1" lang="en-US"/>
              <a:t>detects research misconduct</a:t>
            </a:r>
            <a:r>
              <a:rPr lang="en-US"/>
              <a:t> by identifying anomalies in data and citations. </a:t>
            </a:r>
            <a:r>
              <a:rPr b="1" lang="en-US"/>
              <a:t>Post-publication peer review</a:t>
            </a:r>
            <a:r>
              <a:rPr lang="en-US"/>
              <a:t> is emerging as a new trend, allowing AI-driven feedback loops that help improve research over time. Community-driven feedback is also playing a larger role, ensuring </a:t>
            </a:r>
            <a:r>
              <a:rPr b="1" lang="en-US"/>
              <a:t>collaborative validation of findings.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735afa5da_2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3735afa5da_2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Let’s compare </a:t>
            </a:r>
            <a:r>
              <a:rPr b="1" lang="en-US"/>
              <a:t>how research has traditionally been discovered</a:t>
            </a:r>
            <a:r>
              <a:rPr lang="en-US"/>
              <a:t> versus how AI is transforming it. </a:t>
            </a:r>
            <a:r>
              <a:rPr b="1" lang="en-US"/>
              <a:t>Old Model:</a:t>
            </a:r>
            <a:r>
              <a:rPr lang="en-US"/>
              <a:t> Static, passive discovery—researchers had to manually search for papers or rely on citations to find relevant work. </a:t>
            </a:r>
            <a:r>
              <a:rPr b="1" lang="en-US"/>
              <a:t>New AI Model:</a:t>
            </a:r>
            <a:r>
              <a:rPr lang="en-US"/>
              <a:t> Active, dynamic dissemination—research is continuously matched with the right readers, increasing its reach and impact. AI ensures research </a:t>
            </a:r>
            <a:r>
              <a:rPr b="1" lang="en-US"/>
              <a:t>visibility without compromising quality,</a:t>
            </a:r>
            <a:r>
              <a:rPr lang="en-US"/>
              <a:t> focusing on well-cited, reproducible studies.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3735afa5da_2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735afa5da_2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735afa5da_2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We’ve seen how AI transforms research discoverability. Now, </a:t>
            </a:r>
            <a:r>
              <a:rPr b="1" lang="en-US"/>
              <a:t>it’s time to embrace these tools</a:t>
            </a:r>
            <a:r>
              <a:rPr lang="en-US"/>
              <a:t>. AI-driven discoverability </a:t>
            </a:r>
            <a:r>
              <a:rPr b="1" lang="en-US"/>
              <a:t>isn’t the future—it’s happening now.</a:t>
            </a:r>
            <a:r>
              <a:rPr lang="en-US"/>
              <a:t> More publishers, institutions, and researchers are using AI to maximize impact. If you want to </a:t>
            </a:r>
            <a:r>
              <a:rPr b="1" lang="en-US"/>
              <a:t>ensure your research gets seen, cited, and engaged with</a:t>
            </a:r>
            <a:r>
              <a:rPr lang="en-US"/>
              <a:t>, AI-powered platforms like TrendMD can help. </a:t>
            </a:r>
            <a:r>
              <a:rPr b="1" lang="en-US"/>
              <a:t>Let’s work together</a:t>
            </a:r>
            <a:r>
              <a:rPr lang="en-US"/>
              <a:t> to make research more accessible and impactful.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3735afa5da_2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e51aba4d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37e51aba4d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"Thank you for your time! I’d love to hear your thoughts and answer any questions you have. Let’s discuss how AI can best support research discoverability and integrity."</a:t>
            </a:r>
            <a:endParaRPr/>
          </a:p>
        </p:txBody>
      </p:sp>
      <p:sp>
        <p:nvSpPr>
          <p:cNvPr id="201" name="Google Shape;201;g337e51aba4d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hyperlink" Target="http://trendmd.com" TargetMode="External"/><Relationship Id="rId5" Type="http://schemas.openxmlformats.org/officeDocument/2006/relationships/image" Target="../media/image21.jp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228600" y="1600200"/>
            <a:ext cx="5334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200"/>
              <a:buNone/>
            </a:pPr>
            <a:r>
              <a:rPr b="1" lang="en-US" sz="22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Driving Research Discoverability in an AI-Enhanced </a:t>
            </a:r>
            <a:r>
              <a:rPr b="1" lang="en-US" sz="22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</a:pPr>
            <a:r>
              <a:t/>
            </a:r>
            <a:endParaRPr b="1" sz="22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200"/>
              <a:buNone/>
            </a:pPr>
            <a:r>
              <a:rPr b="1" lang="en-US" sz="22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Engaging Readers and Expanding Impact Through AI</a:t>
            </a:r>
            <a:r>
              <a:rPr b="1"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</a:pPr>
            <a:r>
              <a:t/>
            </a:r>
            <a:endParaRPr b="1" sz="2500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28593" y="3665170"/>
            <a:ext cx="60960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mbria"/>
                <a:ea typeface="Cambria"/>
                <a:cs typeface="Cambria"/>
                <a:sym typeface="Cambria"/>
              </a:rPr>
              <a:t>Roxanne Muller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Sales </a:t>
            </a: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Manager</a:t>
            </a:r>
            <a:endParaRPr>
              <a:highlight>
                <a:srgbClr val="F4CCCC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00" y="4352171"/>
            <a:ext cx="1639201" cy="5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735afa5da_2_5"/>
          <p:cNvSpPr txBox="1"/>
          <p:nvPr/>
        </p:nvSpPr>
        <p:spPr>
          <a:xfrm>
            <a:off x="228600" y="51435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The Discoverability Crisis in Research</a:t>
            </a:r>
            <a:endParaRPr b="1" i="0" sz="25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g33735afa5da_2_5"/>
          <p:cNvSpPr/>
          <p:nvPr/>
        </p:nvSpPr>
        <p:spPr>
          <a:xfrm>
            <a:off x="785575" y="2393063"/>
            <a:ext cx="22902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The Growth of Research Publishing</a:t>
            </a:r>
            <a:endParaRPr sz="1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9" name="Google Shape;99;g33735afa5da_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475" y="1285362"/>
            <a:ext cx="1007875" cy="10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3735afa5da_2_5"/>
          <p:cNvSpPr txBox="1"/>
          <p:nvPr/>
        </p:nvSpPr>
        <p:spPr>
          <a:xfrm>
            <a:off x="785575" y="3135000"/>
            <a:ext cx="24258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Over </a:t>
            </a:r>
            <a:r>
              <a:rPr b="1" lang="en-US" sz="16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2.5 million research papers</a:t>
            </a:r>
            <a:r>
              <a:rPr b="1"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 published annually (Dimensions.ai, 2023)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g33735afa5da_2_5"/>
          <p:cNvSpPr txBox="1"/>
          <p:nvPr/>
        </p:nvSpPr>
        <p:spPr>
          <a:xfrm>
            <a:off x="3893932" y="2393063"/>
            <a:ext cx="2108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The Decline in Citation Impact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2" name="Google Shape;102;g33735afa5da_2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7225" y="1362875"/>
            <a:ext cx="816675" cy="8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3735afa5da_2_5"/>
          <p:cNvSpPr txBox="1"/>
          <p:nvPr/>
        </p:nvSpPr>
        <p:spPr>
          <a:xfrm>
            <a:off x="3917050" y="3135000"/>
            <a:ext cx="2221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Average citations per paper have </a:t>
            </a:r>
            <a:r>
              <a:rPr b="1" lang="en-US" sz="16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declined by 20%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the past decade (Scopus, 2024).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g33735afa5da_2_5"/>
          <p:cNvSpPr txBox="1"/>
          <p:nvPr/>
        </p:nvSpPr>
        <p:spPr>
          <a:xfrm>
            <a:off x="6781801" y="2393063"/>
            <a:ext cx="1534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The Struggle for Visibility</a:t>
            </a:r>
            <a:endParaRPr b="1" sz="16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5" name="Google Shape;105;g33735afa5da_2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5951" y="1250951"/>
            <a:ext cx="875600" cy="8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3735afa5da_2_5"/>
          <p:cNvSpPr txBox="1"/>
          <p:nvPr/>
        </p:nvSpPr>
        <p:spPr>
          <a:xfrm>
            <a:off x="6781800" y="3135000"/>
            <a:ext cx="2108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Researchers struggle with visibility due to </a:t>
            </a:r>
            <a:r>
              <a:rPr b="1" lang="en-US" sz="16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information overload.</a:t>
            </a:r>
            <a:endParaRPr b="1" sz="16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735afa5da_2_42"/>
          <p:cNvSpPr txBox="1"/>
          <p:nvPr/>
        </p:nvSpPr>
        <p:spPr>
          <a:xfrm>
            <a:off x="228600" y="514350"/>
            <a:ext cx="655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AI as the New Discovery Tool</a:t>
            </a:r>
            <a:endParaRPr b="1" sz="20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3" name="Google Shape;113;g33735afa5da_2_42"/>
          <p:cNvGrpSpPr/>
          <p:nvPr/>
        </p:nvGrpSpPr>
        <p:grpSpPr>
          <a:xfrm>
            <a:off x="325975" y="1131350"/>
            <a:ext cx="5262000" cy="1046875"/>
            <a:chOff x="325975" y="1131350"/>
            <a:chExt cx="5262000" cy="1046875"/>
          </a:xfrm>
        </p:grpSpPr>
        <p:sp>
          <p:nvSpPr>
            <p:cNvPr id="114" name="Google Shape;114;g33735afa5da_2_42"/>
            <p:cNvSpPr/>
            <p:nvPr/>
          </p:nvSpPr>
          <p:spPr>
            <a:xfrm>
              <a:off x="325975" y="1131350"/>
              <a:ext cx="52620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mbria"/>
                  <a:ea typeface="Cambria"/>
                  <a:cs typeface="Cambria"/>
                  <a:sym typeface="Cambria"/>
                </a:rPr>
                <a:t>AI-Powered Personalized Research Recommendations</a:t>
              </a:r>
              <a:endParaRPr b="1" sz="1600"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t/>
              </a:r>
              <a:endParaRPr b="1" sz="16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" name="Google Shape;115;g33735afa5da_2_42"/>
            <p:cNvSpPr txBox="1"/>
            <p:nvPr/>
          </p:nvSpPr>
          <p:spPr>
            <a:xfrm>
              <a:off x="325975" y="1463925"/>
              <a:ext cx="51879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AI matches content to relevant readers via personalized recommendations (like Netflix for research).</a:t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6" name="Google Shape;116;g33735afa5da_2_42"/>
          <p:cNvGrpSpPr/>
          <p:nvPr/>
        </p:nvGrpSpPr>
        <p:grpSpPr>
          <a:xfrm>
            <a:off x="325975" y="2354613"/>
            <a:ext cx="5378400" cy="1009025"/>
            <a:chOff x="325975" y="2496213"/>
            <a:chExt cx="5378400" cy="1009025"/>
          </a:xfrm>
        </p:grpSpPr>
        <p:sp>
          <p:nvSpPr>
            <p:cNvPr id="117" name="Google Shape;117;g33735afa5da_2_42"/>
            <p:cNvSpPr/>
            <p:nvPr/>
          </p:nvSpPr>
          <p:spPr>
            <a:xfrm>
              <a:off x="325975" y="2496213"/>
              <a:ext cx="41544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b="1" lang="en-US" sz="1600">
                  <a:latin typeface="Cambria"/>
                  <a:ea typeface="Cambria"/>
                  <a:cs typeface="Cambria"/>
                  <a:sym typeface="Cambria"/>
                </a:rPr>
                <a:t>NLP for Context-Aware Discoverability</a:t>
              </a:r>
              <a:endParaRPr b="1" sz="16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g33735afa5da_2_42"/>
            <p:cNvSpPr txBox="1"/>
            <p:nvPr/>
          </p:nvSpPr>
          <p:spPr>
            <a:xfrm>
              <a:off x="325975" y="2790938"/>
              <a:ext cx="53784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Natural Language Processing (NLP) helps AI understand content context, improving recommendations.</a:t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9" name="Google Shape;119;g33735afa5da_2_42"/>
          <p:cNvGrpSpPr/>
          <p:nvPr/>
        </p:nvGrpSpPr>
        <p:grpSpPr>
          <a:xfrm>
            <a:off x="325975" y="3540025"/>
            <a:ext cx="4574100" cy="1009050"/>
            <a:chOff x="325975" y="3540025"/>
            <a:chExt cx="4574100" cy="1009050"/>
          </a:xfrm>
        </p:grpSpPr>
        <p:sp>
          <p:nvSpPr>
            <p:cNvPr id="120" name="Google Shape;120;g33735afa5da_2_42"/>
            <p:cNvSpPr/>
            <p:nvPr/>
          </p:nvSpPr>
          <p:spPr>
            <a:xfrm>
              <a:off x="325975" y="3540025"/>
              <a:ext cx="41544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ambria"/>
                  <a:ea typeface="Cambria"/>
                  <a:cs typeface="Cambria"/>
                  <a:sym typeface="Cambria"/>
                </a:rPr>
                <a:t>Boosting Engagement Through AI</a:t>
              </a:r>
              <a:endParaRPr b="1" sz="1600"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t/>
              </a:r>
              <a:endParaRPr b="1" sz="16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g33735afa5da_2_42"/>
            <p:cNvSpPr txBox="1"/>
            <p:nvPr/>
          </p:nvSpPr>
          <p:spPr>
            <a:xfrm>
              <a:off x="325975" y="3834775"/>
              <a:ext cx="45741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AI-driven discoverability tools increase engagement by 50% (Publishing Insights, 2024).</a:t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22" name="Google Shape;122;g33735afa5da_2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9549">
            <a:off x="7396375" y="13052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3735afa5da_2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023" y="3041450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3735afa5da_2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4175" y="2064249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3735afa5da_2_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7447" y="1142322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3735afa5da_2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393393">
            <a:off x="7594963" y="3359125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3735afa5da_2_42"/>
          <p:cNvSpPr txBox="1"/>
          <p:nvPr/>
        </p:nvSpPr>
        <p:spPr>
          <a:xfrm>
            <a:off x="5980901" y="2000500"/>
            <a:ext cx="16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Reader behavior</a:t>
            </a:r>
            <a:endParaRPr b="1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g33735afa5da_2_42"/>
          <p:cNvSpPr txBox="1"/>
          <p:nvPr/>
        </p:nvSpPr>
        <p:spPr>
          <a:xfrm>
            <a:off x="6118475" y="3874550"/>
            <a:ext cx="174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b="1" lang="en-US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ersonalized </a:t>
            </a:r>
            <a:endParaRPr b="1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recommendations</a:t>
            </a:r>
            <a:endParaRPr b="1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g33735afa5da_2_42"/>
          <p:cNvSpPr txBox="1"/>
          <p:nvPr/>
        </p:nvSpPr>
        <p:spPr>
          <a:xfrm>
            <a:off x="7636600" y="2877050"/>
            <a:ext cx="139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AI processing</a:t>
            </a:r>
            <a:endParaRPr b="1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228600" y="514350"/>
            <a:ext cx="883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Real-world impact of AI Discoverability and Citations</a:t>
            </a:r>
            <a:endParaRPr b="1" sz="20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315375" y="1463913"/>
            <a:ext cx="52620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Boosting Research Visibility with AI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15375" y="1796488"/>
            <a:ext cx="4479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AI-powered recommendations lead to a </a:t>
            </a:r>
            <a:r>
              <a:rPr b="1" lang="en-US" sz="16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40% increase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article downloads within </a:t>
            </a:r>
            <a:r>
              <a:rPr b="1" lang="en-US" sz="16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6 months.</a:t>
            </a:r>
            <a:endParaRPr b="1" sz="16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315375" y="2794000"/>
            <a:ext cx="52620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AI’s Role in Citation Growth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315375" y="3126575"/>
            <a:ext cx="3966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Studies show a </a:t>
            </a:r>
            <a:r>
              <a:rPr b="1" lang="en-US" sz="16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25% increase in citations after 1 year 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AI-enhanced discoverability (TrendMD, 2024).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9679" l="8470" r="7495" t="10192"/>
          <a:stretch/>
        </p:blipFill>
        <p:spPr>
          <a:xfrm>
            <a:off x="4904875" y="1507925"/>
            <a:ext cx="4032250" cy="24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5507200" y="1237575"/>
            <a:ext cx="1695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+40%</a:t>
            </a:r>
            <a:endParaRPr b="1" sz="21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591744">
            <a:off x="5596990" y="1660771"/>
            <a:ext cx="450337" cy="4503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7400738" y="1463913"/>
            <a:ext cx="1695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+25%</a:t>
            </a:r>
            <a:endParaRPr b="1" sz="21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591744">
            <a:off x="7490528" y="1887108"/>
            <a:ext cx="450337" cy="45033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5373750" y="3954650"/>
            <a:ext cx="13455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000">
                <a:latin typeface="Cambria"/>
                <a:ea typeface="Cambria"/>
                <a:cs typeface="Cambria"/>
                <a:sym typeface="Cambria"/>
              </a:rPr>
              <a:t>Article downloads in 6 months</a:t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7278700" y="3954650"/>
            <a:ext cx="12114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000">
                <a:latin typeface="Cambria"/>
                <a:ea typeface="Cambria"/>
                <a:cs typeface="Cambria"/>
                <a:sym typeface="Cambria"/>
              </a:rPr>
              <a:t>Citations growth in 1 year</a:t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228600" y="514350"/>
            <a:ext cx="883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Beyond Gatekeeping – Fostering Research Integrity</a:t>
            </a:r>
            <a:endParaRPr b="1" sz="20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3217988" y="3240850"/>
            <a:ext cx="28977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AI supports post-publication peer review, increasing engagement and research scrutiny.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3217988" y="2582675"/>
            <a:ext cx="24108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Transparency Through Peer Review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988" y="1200150"/>
            <a:ext cx="1469525" cy="14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609600" y="2582675"/>
            <a:ext cx="19395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AI Enhances Research Quality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609600" y="3240850"/>
            <a:ext cx="2749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AI prioritizes well-cited, high-impact studies to ensure credibility.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8" name="Google Shape;15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454450"/>
            <a:ext cx="892525" cy="8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6279075" y="3240850"/>
            <a:ext cx="2624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Feedback from the research community helps maintain integrity and reliability.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6279075" y="2582663"/>
            <a:ext cx="29973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Community-Driven Responsible Publishing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1475" y="1454438"/>
            <a:ext cx="960950" cy="9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3735afa5da_2_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575" y="1200150"/>
            <a:ext cx="1309550" cy="12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3735afa5da_2_163"/>
          <p:cNvSpPr txBox="1"/>
          <p:nvPr/>
        </p:nvSpPr>
        <p:spPr>
          <a:xfrm>
            <a:off x="228600" y="514350"/>
            <a:ext cx="883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AI-Powered Discoverability with Research Integrity</a:t>
            </a:r>
            <a:endParaRPr b="1" sz="20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g33735afa5da_2_163"/>
          <p:cNvSpPr/>
          <p:nvPr/>
        </p:nvSpPr>
        <p:spPr>
          <a:xfrm>
            <a:off x="640200" y="2633400"/>
            <a:ext cx="39933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Traditional Model: Limited Reach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g33735afa5da_2_163"/>
          <p:cNvSpPr txBox="1"/>
          <p:nvPr/>
        </p:nvSpPr>
        <p:spPr>
          <a:xfrm>
            <a:off x="1173600" y="2965975"/>
            <a:ext cx="32535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Research is static and dependent on journal indexing.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Visibility relies on citations and manual discovery.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g33735afa5da_2_163"/>
          <p:cNvSpPr/>
          <p:nvPr/>
        </p:nvSpPr>
        <p:spPr>
          <a:xfrm>
            <a:off x="5313300" y="2633400"/>
            <a:ext cx="36756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AI Model: Continuous &amp; Adaptive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Google Shape;172;g33735afa5da_2_163"/>
          <p:cNvSpPr txBox="1"/>
          <p:nvPr/>
        </p:nvSpPr>
        <p:spPr>
          <a:xfrm>
            <a:off x="5804375" y="2965975"/>
            <a:ext cx="31782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Research dynamically reaches relevant audiences.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AI-driven recommendations enhance discoverability over time.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3" name="Google Shape;173;g33735afa5da_2_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825" y="1323673"/>
            <a:ext cx="1033800" cy="10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3735afa5da_2_163"/>
          <p:cNvSpPr txBox="1"/>
          <p:nvPr/>
        </p:nvSpPr>
        <p:spPr>
          <a:xfrm>
            <a:off x="4127089" y="2476500"/>
            <a:ext cx="1033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9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vs. </a:t>
            </a:r>
            <a:endParaRPr b="1" i="1" sz="29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9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5" name="Google Shape;175;g33735afa5da_2_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4350" y="3162300"/>
            <a:ext cx="300025" cy="3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3735afa5da_2_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4350" y="3823425"/>
            <a:ext cx="300025" cy="3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3735afa5da_2_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600" y="3202700"/>
            <a:ext cx="300025" cy="3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3735afa5da_2_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600" y="3863825"/>
            <a:ext cx="300025" cy="3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735afa5da_2_191"/>
          <p:cNvSpPr txBox="1"/>
          <p:nvPr/>
        </p:nvSpPr>
        <p:spPr>
          <a:xfrm>
            <a:off x="228600" y="514350"/>
            <a:ext cx="883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Join the AI Revolution for Research Discoverability</a:t>
            </a:r>
            <a:endParaRPr b="1" sz="20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g33735afa5da_2_191"/>
          <p:cNvSpPr/>
          <p:nvPr/>
        </p:nvSpPr>
        <p:spPr>
          <a:xfrm>
            <a:off x="1898675" y="1150500"/>
            <a:ext cx="39933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Boost Your Research Impact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g33735afa5da_2_191"/>
          <p:cNvSpPr txBox="1"/>
          <p:nvPr/>
        </p:nvSpPr>
        <p:spPr>
          <a:xfrm>
            <a:off x="2109175" y="1423075"/>
            <a:ext cx="43743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AI-assisted tools like TrendMD </a:t>
            </a:r>
            <a:r>
              <a:rPr b="1" lang="en-US" sz="16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increase citations and visibility.</a:t>
            </a:r>
            <a:endParaRPr b="1" sz="16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g33735afa5da_2_191"/>
          <p:cNvSpPr/>
          <p:nvPr/>
        </p:nvSpPr>
        <p:spPr>
          <a:xfrm>
            <a:off x="1898675" y="2339725"/>
            <a:ext cx="39933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Ensure Your Work Gets Recognized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g33735afa5da_2_191"/>
          <p:cNvSpPr/>
          <p:nvPr/>
        </p:nvSpPr>
        <p:spPr>
          <a:xfrm>
            <a:off x="1898675" y="3500305"/>
            <a:ext cx="39933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latin typeface="Cambria"/>
                <a:ea typeface="Cambria"/>
                <a:cs typeface="Cambria"/>
                <a:sym typeface="Cambria"/>
              </a:rPr>
              <a:t>Collaborate for a Smarter Future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Google Shape;189;g33735afa5da_2_191"/>
          <p:cNvSpPr txBox="1"/>
          <p:nvPr/>
        </p:nvSpPr>
        <p:spPr>
          <a:xfrm>
            <a:off x="2109175" y="2608417"/>
            <a:ext cx="5283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AI enhances discoverability, ensures </a:t>
            </a:r>
            <a:r>
              <a:rPr b="1" lang="en-US" sz="16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quality research is seen and recognized</a:t>
            </a:r>
            <a:endParaRPr b="1" sz="16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g33735afa5da_2_191"/>
          <p:cNvSpPr txBox="1"/>
          <p:nvPr/>
        </p:nvSpPr>
        <p:spPr>
          <a:xfrm>
            <a:off x="2109175" y="3770900"/>
            <a:ext cx="6171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Researchers, publishers, and AI together </a:t>
            </a:r>
            <a:r>
              <a:rPr b="1" lang="en-US" sz="16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drive research accessibility and innovation.</a:t>
            </a:r>
            <a:endParaRPr b="1" sz="16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1" name="Google Shape;191;g33735afa5da_2_191"/>
          <p:cNvGrpSpPr/>
          <p:nvPr/>
        </p:nvGrpSpPr>
        <p:grpSpPr>
          <a:xfrm>
            <a:off x="711490" y="3535402"/>
            <a:ext cx="824179" cy="743956"/>
            <a:chOff x="4461200" y="1352550"/>
            <a:chExt cx="1219200" cy="1219200"/>
          </a:xfrm>
        </p:grpSpPr>
        <p:pic>
          <p:nvPicPr>
            <p:cNvPr id="192" name="Google Shape;192;g33735afa5da_2_19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61200" y="135255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g33735afa5da_2_19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461587">
              <a:off x="5228752" y="1667788"/>
              <a:ext cx="304227" cy="3042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g33735afa5da_2_191"/>
          <p:cNvGrpSpPr/>
          <p:nvPr/>
        </p:nvGrpSpPr>
        <p:grpSpPr>
          <a:xfrm>
            <a:off x="711375" y="1254331"/>
            <a:ext cx="716280" cy="743956"/>
            <a:chOff x="7545175" y="1352550"/>
            <a:chExt cx="1219200" cy="1219200"/>
          </a:xfrm>
        </p:grpSpPr>
        <p:pic>
          <p:nvPicPr>
            <p:cNvPr id="195" name="Google Shape;195;g33735afa5da_2_19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45175" y="135255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g33735afa5da_2_191"/>
            <p:cNvPicPr preferRelativeResize="0"/>
            <p:nvPr/>
          </p:nvPicPr>
          <p:blipFill rotWithShape="1">
            <a:blip r:embed="rId5">
              <a:alphaModFix/>
            </a:blip>
            <a:srcRect b="12388" l="81106" r="6200" t="22612"/>
            <a:stretch/>
          </p:blipFill>
          <p:spPr>
            <a:xfrm>
              <a:off x="8348995" y="1903350"/>
              <a:ext cx="154750" cy="5045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g33735afa5da_2_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750" y="2428916"/>
            <a:ext cx="698700" cy="6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7e51aba4d_2_0"/>
          <p:cNvSpPr txBox="1"/>
          <p:nvPr/>
        </p:nvSpPr>
        <p:spPr>
          <a:xfrm>
            <a:off x="228600" y="514350"/>
            <a:ext cx="883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900"/>
                </a:solidFill>
                <a:latin typeface="Cambria"/>
                <a:ea typeface="Cambria"/>
                <a:cs typeface="Cambria"/>
                <a:sym typeface="Cambria"/>
              </a:rPr>
              <a:t>Thank you for your attention!</a:t>
            </a:r>
            <a:endParaRPr b="1" sz="2000">
              <a:solidFill>
                <a:srgbClr val="00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g337e51aba4d_2_0"/>
          <p:cNvSpPr/>
          <p:nvPr/>
        </p:nvSpPr>
        <p:spPr>
          <a:xfrm>
            <a:off x="2029434" y="2356125"/>
            <a:ext cx="27579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mbria"/>
                <a:ea typeface="Cambria"/>
                <a:cs typeface="Cambria"/>
                <a:sym typeface="Cambria"/>
              </a:rPr>
              <a:t>Roxanne Muller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>
                <a:latin typeface="Cambria"/>
                <a:ea typeface="Cambria"/>
                <a:cs typeface="Cambria"/>
                <a:sym typeface="Cambria"/>
              </a:rPr>
              <a:t>Sales </a:t>
            </a:r>
            <a:r>
              <a:rPr lang="en-US" sz="1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Manager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roxanne.muller@trendmd.com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" name="Google Shape;205;g337e51aba4d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750" y="341796"/>
            <a:ext cx="1639201" cy="5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37e51aba4d_2_0"/>
          <p:cNvSpPr/>
          <p:nvPr/>
        </p:nvSpPr>
        <p:spPr>
          <a:xfrm>
            <a:off x="6170521" y="2356125"/>
            <a:ext cx="26856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mbria"/>
                <a:ea typeface="Cambria"/>
                <a:cs typeface="Cambria"/>
                <a:sym typeface="Cambria"/>
              </a:rPr>
              <a:t>Stone Zhong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>
                <a:latin typeface="Cambria"/>
                <a:ea typeface="Cambria"/>
                <a:cs typeface="Cambria"/>
                <a:sym typeface="Cambria"/>
              </a:rPr>
              <a:t>Manager, TrendMD China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stone.zhong@trendmd.com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g337e51aba4d_2_0"/>
          <p:cNvSpPr txBox="1"/>
          <p:nvPr/>
        </p:nvSpPr>
        <p:spPr>
          <a:xfrm>
            <a:off x="6661800" y="7390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trendmd.com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8" name="Google Shape;208;g337e51aba4d_2_0"/>
          <p:cNvPicPr preferRelativeResize="0"/>
          <p:nvPr/>
        </p:nvPicPr>
        <p:blipFill rotWithShape="1">
          <a:blip r:embed="rId5">
            <a:alphaModFix/>
          </a:blip>
          <a:srcRect b="22133" l="18866" r="14587" t="11319"/>
          <a:stretch/>
        </p:blipFill>
        <p:spPr>
          <a:xfrm>
            <a:off x="4787803" y="2103222"/>
            <a:ext cx="1343400" cy="1343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9" name="Google Shape;209;g337e51aba4d_2_0"/>
          <p:cNvPicPr preferRelativeResize="0"/>
          <p:nvPr/>
        </p:nvPicPr>
        <p:blipFill rotWithShape="1">
          <a:blip r:embed="rId6">
            <a:alphaModFix/>
          </a:blip>
          <a:srcRect b="17504" l="10587" r="885" t="16615"/>
          <a:stretch/>
        </p:blipFill>
        <p:spPr>
          <a:xfrm>
            <a:off x="672553" y="2103222"/>
            <a:ext cx="1343400" cy="1343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Muhammad Afzaal</dc:creator>
</cp:coreProperties>
</file>